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60" r:id="rId2"/>
    <p:sldId id="264" r:id="rId3"/>
    <p:sldId id="274" r:id="rId4"/>
    <p:sldId id="256" r:id="rId5"/>
    <p:sldId id="267" r:id="rId6"/>
    <p:sldId id="268" r:id="rId7"/>
    <p:sldId id="269" r:id="rId8"/>
    <p:sldId id="270" r:id="rId9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33FF"/>
    <a:srgbClr val="0000FF"/>
    <a:srgbClr val="FFFFCC"/>
    <a:srgbClr val="FF3300"/>
    <a:srgbClr val="FF6600"/>
    <a:srgbClr val="990000"/>
    <a:srgbClr val="CCFFCC"/>
    <a:srgbClr val="3399FF"/>
    <a:srgbClr val="FF6699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1EBBBCC-DAD2-459C-BE2E-F6DE35CF9A28}" styleName="濃色スタイル 2 - アクセント 3/アクセント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660B408-B3CF-4A94-85FC-2B1E0A45F4A2}" styleName="濃色スタイル 2 - アクセント 1/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淡色スタイル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600" y="-4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19413" cy="493713"/>
          </a:xfrm>
          <a:prstGeom prst="rect">
            <a:avLst/>
          </a:prstGeom>
        </p:spPr>
        <p:txBody>
          <a:bodyPr vert="horz" lIns="91434" tIns="45717" rIns="91434" bIns="457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1"/>
            <a:ext cx="2919412" cy="493713"/>
          </a:xfrm>
          <a:prstGeom prst="rect">
            <a:avLst/>
          </a:prstGeom>
        </p:spPr>
        <p:txBody>
          <a:bodyPr vert="horz" lIns="91434" tIns="45717" rIns="91434" bIns="45717" rtlCol="0"/>
          <a:lstStyle>
            <a:lvl1pPr algn="r">
              <a:defRPr sz="1200"/>
            </a:lvl1pPr>
          </a:lstStyle>
          <a:p>
            <a:fld id="{EDD480AA-8E2E-48B2-B035-9410B3D492D3}" type="datetimeFigureOut">
              <a:rPr kumimoji="1" lang="ja-JP" altLang="en-US" smtClean="0"/>
              <a:t>2015/6/25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4" tIns="45717" rIns="91434" bIns="457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34" tIns="45717" rIns="91434" bIns="45717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371013"/>
            <a:ext cx="2919413" cy="493712"/>
          </a:xfrm>
          <a:prstGeom prst="rect">
            <a:avLst/>
          </a:prstGeom>
        </p:spPr>
        <p:txBody>
          <a:bodyPr vert="horz" lIns="91434" tIns="45717" rIns="91434" bIns="457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34" tIns="45717" rIns="91434" bIns="45717" rtlCol="0" anchor="b"/>
          <a:lstStyle>
            <a:lvl1pPr algn="r">
              <a:defRPr sz="1200"/>
            </a:lvl1pPr>
          </a:lstStyle>
          <a:p>
            <a:fld id="{F7160940-945D-429B-A3DB-372E43EF15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77980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160940-945D-429B-A3DB-372E43EF1573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81082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BBEBB-D548-4986-9813-127BC291D67C}" type="datetimeFigureOut">
              <a:rPr kumimoji="1" lang="ja-JP" altLang="en-US" smtClean="0"/>
              <a:t>2015/6/25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4A9F1-9D5E-4D91-9B72-B9B7255DFD0F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BBEBB-D548-4986-9813-127BC291D67C}" type="datetimeFigureOut">
              <a:rPr kumimoji="1" lang="ja-JP" altLang="en-US" smtClean="0"/>
              <a:t>2015/6/25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4A9F1-9D5E-4D91-9B72-B9B7255DFD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BBEBB-D548-4986-9813-127BC291D67C}" type="datetimeFigureOut">
              <a:rPr kumimoji="1" lang="ja-JP" altLang="en-US" smtClean="0"/>
              <a:t>2015/6/25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4A9F1-9D5E-4D91-9B72-B9B7255DFD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BBEBB-D548-4986-9813-127BC291D67C}" type="datetimeFigureOut">
              <a:rPr kumimoji="1" lang="ja-JP" altLang="en-US" smtClean="0"/>
              <a:t>2015/6/25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4A9F1-9D5E-4D91-9B72-B9B7255DFD0F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BBEBB-D548-4986-9813-127BC291D67C}" type="datetimeFigureOut">
              <a:rPr kumimoji="1" lang="ja-JP" altLang="en-US" smtClean="0"/>
              <a:t>2015/6/25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4A9F1-9D5E-4D91-9B72-B9B7255DFD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BBEBB-D548-4986-9813-127BC291D67C}" type="datetimeFigureOut">
              <a:rPr kumimoji="1" lang="ja-JP" altLang="en-US" smtClean="0"/>
              <a:t>2015/6/25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4A9F1-9D5E-4D91-9B72-B9B7255DFD0F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BBEBB-D548-4986-9813-127BC291D67C}" type="datetimeFigureOut">
              <a:rPr kumimoji="1" lang="ja-JP" altLang="en-US" smtClean="0"/>
              <a:t>2015/6/25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4A9F1-9D5E-4D91-9B72-B9B7255DFD0F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BBEBB-D548-4986-9813-127BC291D67C}" type="datetimeFigureOut">
              <a:rPr kumimoji="1" lang="ja-JP" altLang="en-US" smtClean="0"/>
              <a:t>2015/6/25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4A9F1-9D5E-4D91-9B72-B9B7255DFD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BBEBB-D548-4986-9813-127BC291D67C}" type="datetimeFigureOut">
              <a:rPr kumimoji="1" lang="ja-JP" altLang="en-US" smtClean="0"/>
              <a:t>2015/6/25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4A9F1-9D5E-4D91-9B72-B9B7255DFD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BBEBB-D548-4986-9813-127BC291D67C}" type="datetimeFigureOut">
              <a:rPr kumimoji="1" lang="ja-JP" altLang="en-US" smtClean="0"/>
              <a:t>2015/6/25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4A9F1-9D5E-4D91-9B72-B9B7255DFD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BBEBB-D548-4986-9813-127BC291D67C}" type="datetimeFigureOut">
              <a:rPr kumimoji="1" lang="ja-JP" altLang="en-US" smtClean="0"/>
              <a:t>2015/6/25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4A9F1-9D5E-4D91-9B72-B9B7255DFD0F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42BBEBB-D548-4986-9813-127BC291D67C}" type="datetimeFigureOut">
              <a:rPr kumimoji="1" lang="ja-JP" altLang="en-US" smtClean="0"/>
              <a:t>2015/6/25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654A9F1-9D5E-4D91-9B72-B9B7255DFD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kumimoji="1"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kumimoji="1"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kumimoji="1"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kumimoji="1"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kumimoji="1"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正方形/長方形 20"/>
          <p:cNvSpPr/>
          <p:nvPr/>
        </p:nvSpPr>
        <p:spPr>
          <a:xfrm>
            <a:off x="4860921" y="1064522"/>
            <a:ext cx="4164605" cy="1788414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ja-JP" altLang="en-US" sz="1400" dirty="0">
                <a:solidFill>
                  <a:schemeClr val="tx1"/>
                </a:solidFill>
              </a:rPr>
              <a:t>◆ </a:t>
            </a:r>
            <a:r>
              <a:rPr lang="ja-JP" altLang="en-US" sz="1400" dirty="0" smtClean="0">
                <a:solidFill>
                  <a:schemeClr val="tx1"/>
                </a:solidFill>
              </a:rPr>
              <a:t>保健、医療、環境衛生など市民に</a:t>
            </a:r>
            <a:r>
              <a:rPr lang="ja-JP" altLang="en-US" sz="1400" dirty="0">
                <a:solidFill>
                  <a:schemeClr val="tx1"/>
                </a:solidFill>
              </a:rPr>
              <a:t>身近な</a:t>
            </a:r>
            <a:r>
              <a:rPr lang="ja-JP" altLang="en-US" sz="1400" dirty="0" smtClean="0">
                <a:solidFill>
                  <a:schemeClr val="tx1"/>
                </a:solidFill>
              </a:rPr>
              <a:t>事務</a:t>
            </a:r>
          </a:p>
          <a:p>
            <a:r>
              <a:rPr lang="ja-JP" altLang="en-US" sz="1400" dirty="0" smtClean="0">
                <a:solidFill>
                  <a:schemeClr val="tx1"/>
                </a:solidFill>
              </a:rPr>
              <a:t>　　　　　　　　　　　↓</a:t>
            </a:r>
            <a:endParaRPr lang="ja-JP" altLang="en-US" sz="1400" dirty="0">
              <a:solidFill>
                <a:schemeClr val="tx1"/>
              </a:solidFill>
            </a:endParaRPr>
          </a:p>
          <a:p>
            <a:r>
              <a:rPr lang="ja-JP" altLang="en-US" sz="1400" dirty="0" smtClean="0">
                <a:solidFill>
                  <a:schemeClr val="tx1"/>
                </a:solidFill>
              </a:rPr>
              <a:t>　</a:t>
            </a:r>
            <a:r>
              <a:rPr lang="ja-JP" altLang="en-US" sz="1400" dirty="0">
                <a:solidFill>
                  <a:schemeClr val="tx1"/>
                </a:solidFill>
              </a:rPr>
              <a:t>・</a:t>
            </a:r>
            <a:r>
              <a:rPr lang="ja-JP" altLang="en-US" sz="1400" dirty="0" smtClean="0">
                <a:solidFill>
                  <a:schemeClr val="tx1"/>
                </a:solidFill>
              </a:rPr>
              <a:t>ワンストップでサービスが受けられる</a:t>
            </a:r>
          </a:p>
          <a:p>
            <a:r>
              <a:rPr lang="ja-JP" altLang="en-US" sz="1400" dirty="0">
                <a:solidFill>
                  <a:schemeClr val="tx1"/>
                </a:solidFill>
              </a:rPr>
              <a:t>　</a:t>
            </a:r>
            <a:r>
              <a:rPr lang="ja-JP" altLang="en-US" sz="1400" dirty="0" smtClean="0">
                <a:solidFill>
                  <a:schemeClr val="tx1"/>
                </a:solidFill>
              </a:rPr>
              <a:t>・専門的な相談など、きめ細かく、迅速なサー</a:t>
            </a:r>
          </a:p>
          <a:p>
            <a:r>
              <a:rPr lang="ja-JP" altLang="en-US" sz="1400" dirty="0">
                <a:solidFill>
                  <a:schemeClr val="tx1"/>
                </a:solidFill>
              </a:rPr>
              <a:t>　</a:t>
            </a:r>
            <a:r>
              <a:rPr lang="ja-JP" altLang="en-US" sz="1400" dirty="0" smtClean="0">
                <a:solidFill>
                  <a:schemeClr val="tx1"/>
                </a:solidFill>
              </a:rPr>
              <a:t>　ビス提供が可能に</a:t>
            </a:r>
          </a:p>
          <a:p>
            <a:r>
              <a:rPr lang="ja-JP" altLang="en-US" sz="1400" dirty="0">
                <a:solidFill>
                  <a:schemeClr val="tx1"/>
                </a:solidFill>
              </a:rPr>
              <a:t>　・</a:t>
            </a:r>
            <a:r>
              <a:rPr lang="ja-JP" altLang="en-US" sz="1400" dirty="0" smtClean="0">
                <a:solidFill>
                  <a:schemeClr val="tx1"/>
                </a:solidFill>
              </a:rPr>
              <a:t>直接</a:t>
            </a:r>
            <a:r>
              <a:rPr lang="ja-JP" altLang="en-US" sz="1400" dirty="0">
                <a:solidFill>
                  <a:schemeClr val="tx1"/>
                </a:solidFill>
              </a:rPr>
              <a:t>市民の意見や要望を市政に</a:t>
            </a:r>
            <a:r>
              <a:rPr lang="ja-JP" altLang="en-US" sz="1400" dirty="0" smtClean="0">
                <a:solidFill>
                  <a:schemeClr val="tx1"/>
                </a:solidFill>
              </a:rPr>
              <a:t>反映できる</a:t>
            </a:r>
            <a:endParaRPr lang="en-US" altLang="ja-JP" sz="1400" dirty="0">
              <a:solidFill>
                <a:schemeClr val="tx1"/>
              </a:solidFill>
            </a:endParaRPr>
          </a:p>
          <a:p>
            <a:r>
              <a:rPr lang="ja-JP" altLang="en-US" sz="1400" dirty="0" smtClean="0">
                <a:solidFill>
                  <a:schemeClr val="tx1"/>
                </a:solidFill>
              </a:rPr>
              <a:t>◆ </a:t>
            </a:r>
            <a:r>
              <a:rPr lang="ja-JP" altLang="en-US" sz="1400" dirty="0">
                <a:solidFill>
                  <a:schemeClr val="tx1"/>
                </a:solidFill>
              </a:rPr>
              <a:t>環境保全の指導</a:t>
            </a:r>
            <a:r>
              <a:rPr lang="ja-JP" altLang="en-US" sz="1400" dirty="0" smtClean="0">
                <a:solidFill>
                  <a:schemeClr val="tx1"/>
                </a:solidFill>
              </a:rPr>
              <a:t>権限強化など、</a:t>
            </a:r>
            <a:r>
              <a:rPr lang="ja-JP" altLang="en-US" sz="1400" dirty="0">
                <a:solidFill>
                  <a:schemeClr val="tx1"/>
                </a:solidFill>
              </a:rPr>
              <a:t>市の実情に</a:t>
            </a:r>
          </a:p>
          <a:p>
            <a:r>
              <a:rPr lang="ja-JP" altLang="en-US" sz="1400" dirty="0">
                <a:solidFill>
                  <a:schemeClr val="tx1"/>
                </a:solidFill>
              </a:rPr>
              <a:t>　応じた総合的な環境政策が可能</a:t>
            </a:r>
            <a:r>
              <a:rPr lang="ja-JP" altLang="en-US" sz="1400" dirty="0" smtClean="0">
                <a:solidFill>
                  <a:schemeClr val="tx1"/>
                </a:solidFill>
              </a:rPr>
              <a:t>に</a:t>
            </a:r>
            <a:endParaRPr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610496" y="2060848"/>
            <a:ext cx="3263224" cy="969957"/>
          </a:xfrm>
          <a:prstGeom prst="rect">
            <a:avLst/>
          </a:prstGeom>
          <a:solidFill>
            <a:srgbClr val="FFFF00">
              <a:alpha val="34000"/>
            </a:srgb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b="1" dirty="0">
                <a:solidFill>
                  <a:srgbClr val="0000FF"/>
                </a:solidFill>
              </a:rPr>
              <a:t>民生行政に関する</a:t>
            </a:r>
            <a:r>
              <a:rPr lang="ja-JP" altLang="en-US" b="1" dirty="0" smtClean="0">
                <a:solidFill>
                  <a:srgbClr val="0000FF"/>
                </a:solidFill>
              </a:rPr>
              <a:t>事務</a:t>
            </a:r>
            <a:endParaRPr lang="en-US" altLang="ja-JP" sz="1400" b="1" dirty="0" smtClean="0">
              <a:solidFill>
                <a:srgbClr val="0000FF"/>
              </a:solidFill>
            </a:endParaRPr>
          </a:p>
          <a:p>
            <a:r>
              <a:rPr lang="ja-JP" altLang="en-US" sz="1400" dirty="0" smtClean="0">
                <a:solidFill>
                  <a:schemeClr val="tx1"/>
                </a:solidFill>
              </a:rPr>
              <a:t>　・身体</a:t>
            </a:r>
            <a:r>
              <a:rPr lang="ja-JP" altLang="en-US" sz="1400" dirty="0">
                <a:solidFill>
                  <a:schemeClr val="tx1"/>
                </a:solidFill>
              </a:rPr>
              <a:t>障害者手帳の</a:t>
            </a:r>
            <a:r>
              <a:rPr lang="ja-JP" altLang="en-US" sz="1400" dirty="0" smtClean="0">
                <a:solidFill>
                  <a:schemeClr val="tx1"/>
                </a:solidFill>
              </a:rPr>
              <a:t>交付</a:t>
            </a:r>
            <a:endParaRPr lang="en-US" altLang="ja-JP" sz="1400" dirty="0" smtClean="0">
              <a:solidFill>
                <a:schemeClr val="tx1"/>
              </a:solidFill>
            </a:endParaRPr>
          </a:p>
          <a:p>
            <a:r>
              <a:rPr lang="ja-JP" altLang="en-US" sz="1400" dirty="0" smtClean="0">
                <a:solidFill>
                  <a:schemeClr val="tx1"/>
                </a:solidFill>
              </a:rPr>
              <a:t>　・認可外保育施設支援</a:t>
            </a:r>
            <a:endParaRPr lang="en-US" altLang="ja-JP" sz="1400" dirty="0" smtClean="0">
              <a:solidFill>
                <a:schemeClr val="tx1"/>
              </a:solidFill>
            </a:endParaRPr>
          </a:p>
          <a:p>
            <a:r>
              <a:rPr kumimoji="1" lang="ja-JP" altLang="en-US" sz="1400" dirty="0" smtClean="0">
                <a:solidFill>
                  <a:schemeClr val="tx1"/>
                </a:solidFill>
              </a:rPr>
              <a:t>　・養護老人ﾎｰﾑの設置認可・監督 等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620188" y="3099140"/>
            <a:ext cx="3263208" cy="903468"/>
          </a:xfrm>
          <a:prstGeom prst="rect">
            <a:avLst/>
          </a:prstGeom>
          <a:solidFill>
            <a:srgbClr val="FFFF00">
              <a:alpha val="34000"/>
            </a:srgb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b="1" dirty="0">
                <a:solidFill>
                  <a:srgbClr val="0000FF"/>
                </a:solidFill>
              </a:rPr>
              <a:t>保健衛生行政に関する</a:t>
            </a:r>
            <a:r>
              <a:rPr lang="ja-JP" altLang="en-US" b="1" dirty="0" smtClean="0">
                <a:solidFill>
                  <a:srgbClr val="0000FF"/>
                </a:solidFill>
              </a:rPr>
              <a:t>事務</a:t>
            </a:r>
            <a:endParaRPr kumimoji="1" lang="en-US" altLang="ja-JP" sz="1400" b="1" dirty="0" smtClean="0">
              <a:solidFill>
                <a:srgbClr val="0000FF"/>
              </a:solidFill>
            </a:endParaRPr>
          </a:p>
          <a:p>
            <a:r>
              <a:rPr kumimoji="1" lang="ja-JP" altLang="en-US" sz="1400" dirty="0" smtClean="0">
                <a:solidFill>
                  <a:schemeClr val="tx1"/>
                </a:solidFill>
              </a:rPr>
              <a:t>　・食品衛生監視指導</a:t>
            </a:r>
            <a:endParaRPr kumimoji="1" lang="en-US" altLang="ja-JP" sz="1400" dirty="0" smtClean="0">
              <a:solidFill>
                <a:schemeClr val="tx1"/>
              </a:solidFill>
            </a:endParaRPr>
          </a:p>
          <a:p>
            <a:r>
              <a:rPr kumimoji="1" lang="ja-JP" altLang="en-US" sz="1400" dirty="0" smtClean="0">
                <a:solidFill>
                  <a:schemeClr val="tx1"/>
                </a:solidFill>
              </a:rPr>
              <a:t>　・健康保持、増進のための事業実施</a:t>
            </a:r>
            <a:endParaRPr kumimoji="1" lang="en-US" altLang="ja-JP" sz="1400" dirty="0" smtClean="0">
              <a:solidFill>
                <a:schemeClr val="tx1"/>
              </a:solidFill>
            </a:endParaRPr>
          </a:p>
          <a:p>
            <a:r>
              <a:rPr lang="ja-JP" altLang="en-US" sz="1400" dirty="0" smtClean="0">
                <a:solidFill>
                  <a:schemeClr val="tx1"/>
                </a:solidFill>
              </a:rPr>
              <a:t>　・飲食店</a:t>
            </a:r>
            <a:r>
              <a:rPr lang="ja-JP" altLang="en-US" sz="1400" dirty="0">
                <a:solidFill>
                  <a:schemeClr val="tx1"/>
                </a:solidFill>
              </a:rPr>
              <a:t>の営業</a:t>
            </a:r>
            <a:r>
              <a:rPr lang="ja-JP" altLang="en-US" sz="1400" dirty="0" smtClean="0">
                <a:solidFill>
                  <a:schemeClr val="tx1"/>
                </a:solidFill>
              </a:rPr>
              <a:t>許可　等</a:t>
            </a:r>
            <a:endParaRPr lang="en-US" altLang="ja-JP" sz="1400" dirty="0" smtClean="0">
              <a:solidFill>
                <a:schemeClr val="tx1"/>
              </a:solidFill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610496" y="4106748"/>
            <a:ext cx="3263224" cy="918428"/>
          </a:xfrm>
          <a:prstGeom prst="rect">
            <a:avLst/>
          </a:prstGeom>
          <a:solidFill>
            <a:srgbClr val="FFFF00">
              <a:alpha val="34000"/>
            </a:srgb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b="1" dirty="0">
                <a:solidFill>
                  <a:srgbClr val="0000FF"/>
                </a:solidFill>
              </a:rPr>
              <a:t>環境保全行政に関する事務</a:t>
            </a:r>
          </a:p>
          <a:p>
            <a:r>
              <a:rPr kumimoji="1" lang="ja-JP" altLang="en-US" sz="1400" dirty="0" smtClean="0">
                <a:solidFill>
                  <a:schemeClr val="tx1"/>
                </a:solidFill>
              </a:rPr>
              <a:t>　・産業廃棄物対策</a:t>
            </a:r>
            <a:endParaRPr kumimoji="1" lang="en-US" altLang="ja-JP" sz="1400" dirty="0" smtClean="0">
              <a:solidFill>
                <a:schemeClr val="tx1"/>
              </a:solidFill>
            </a:endParaRPr>
          </a:p>
          <a:p>
            <a:r>
              <a:rPr lang="ja-JP" altLang="en-US" sz="1400" dirty="0" smtClean="0">
                <a:solidFill>
                  <a:schemeClr val="tx1"/>
                </a:solidFill>
              </a:rPr>
              <a:t>　・大気</a:t>
            </a:r>
            <a:r>
              <a:rPr lang="ja-JP" altLang="en-US" sz="1400" dirty="0">
                <a:solidFill>
                  <a:schemeClr val="tx1"/>
                </a:solidFill>
              </a:rPr>
              <a:t>汚染防止</a:t>
            </a:r>
            <a:r>
              <a:rPr lang="ja-JP" altLang="en-US" sz="1400" dirty="0" smtClean="0">
                <a:solidFill>
                  <a:schemeClr val="tx1"/>
                </a:solidFill>
              </a:rPr>
              <a:t>対策</a:t>
            </a:r>
            <a:endParaRPr lang="en-US" altLang="ja-JP" sz="1400" dirty="0" smtClean="0">
              <a:solidFill>
                <a:schemeClr val="tx1"/>
              </a:solidFill>
            </a:endParaRPr>
          </a:p>
          <a:p>
            <a:r>
              <a:rPr kumimoji="1" lang="ja-JP" altLang="en-US" sz="1400" dirty="0" smtClean="0">
                <a:solidFill>
                  <a:schemeClr val="tx1"/>
                </a:solidFill>
              </a:rPr>
              <a:t>　・水質</a:t>
            </a:r>
            <a:r>
              <a:rPr kumimoji="1" lang="ja-JP" altLang="en-US" sz="1400" dirty="0">
                <a:solidFill>
                  <a:schemeClr val="tx1"/>
                </a:solidFill>
              </a:rPr>
              <a:t>汚染</a:t>
            </a:r>
            <a:r>
              <a:rPr kumimoji="1" lang="ja-JP" altLang="en-US" sz="1400" dirty="0" smtClean="0">
                <a:solidFill>
                  <a:schemeClr val="tx1"/>
                </a:solidFill>
              </a:rPr>
              <a:t>防止対策　等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600200" y="5125239"/>
            <a:ext cx="3298100" cy="736386"/>
          </a:xfrm>
          <a:prstGeom prst="rect">
            <a:avLst/>
          </a:prstGeom>
          <a:solidFill>
            <a:srgbClr val="FFFF00">
              <a:alpha val="34000"/>
            </a:srgb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b="1" dirty="0">
                <a:solidFill>
                  <a:srgbClr val="0000FF"/>
                </a:solidFill>
              </a:rPr>
              <a:t>都市</a:t>
            </a:r>
            <a:r>
              <a:rPr lang="ja-JP" altLang="en-US" b="1" dirty="0" smtClean="0">
                <a:solidFill>
                  <a:srgbClr val="0000FF"/>
                </a:solidFill>
              </a:rPr>
              <a:t>計画に</a:t>
            </a:r>
            <a:r>
              <a:rPr lang="ja-JP" altLang="en-US" b="1" dirty="0">
                <a:solidFill>
                  <a:srgbClr val="0000FF"/>
                </a:solidFill>
              </a:rPr>
              <a:t>関する事務</a:t>
            </a:r>
          </a:p>
          <a:p>
            <a:r>
              <a:rPr kumimoji="1" lang="ja-JP" altLang="en-US" sz="1400" dirty="0" smtClean="0">
                <a:solidFill>
                  <a:schemeClr val="tx1"/>
                </a:solidFill>
              </a:rPr>
              <a:t>　・景観まちづくりの推進</a:t>
            </a:r>
            <a:endParaRPr kumimoji="1" lang="en-US" altLang="ja-JP" sz="1400" dirty="0" smtClean="0">
              <a:solidFill>
                <a:schemeClr val="tx1"/>
              </a:solidFill>
            </a:endParaRPr>
          </a:p>
          <a:p>
            <a:r>
              <a:rPr lang="ja-JP" altLang="en-US" sz="1400" dirty="0" smtClean="0">
                <a:solidFill>
                  <a:schemeClr val="tx1"/>
                </a:solidFill>
              </a:rPr>
              <a:t>　・土地</a:t>
            </a:r>
            <a:r>
              <a:rPr lang="ja-JP" altLang="en-US" sz="1400" dirty="0">
                <a:solidFill>
                  <a:schemeClr val="tx1"/>
                </a:solidFill>
              </a:rPr>
              <a:t>区画整理事業</a:t>
            </a:r>
            <a:r>
              <a:rPr lang="ja-JP" altLang="en-US" sz="1400" dirty="0" smtClean="0">
                <a:solidFill>
                  <a:schemeClr val="tx1"/>
                </a:solidFill>
              </a:rPr>
              <a:t>の許認可　等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612212" y="5980016"/>
            <a:ext cx="3286088" cy="557425"/>
          </a:xfrm>
          <a:prstGeom prst="rect">
            <a:avLst/>
          </a:prstGeom>
          <a:solidFill>
            <a:srgbClr val="FFFF00">
              <a:alpha val="34000"/>
            </a:srgb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b="1" dirty="0">
                <a:solidFill>
                  <a:srgbClr val="0000FF"/>
                </a:solidFill>
              </a:rPr>
              <a:t>文教行政に関する事務</a:t>
            </a:r>
          </a:p>
          <a:p>
            <a:r>
              <a:rPr kumimoji="1" lang="ja-JP" altLang="en-US" sz="1400" dirty="0" smtClean="0">
                <a:solidFill>
                  <a:schemeClr val="tx1"/>
                </a:solidFill>
              </a:rPr>
              <a:t>　・県費負担教職員の研修　等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4789376" y="695053"/>
            <a:ext cx="4291726" cy="348180"/>
          </a:xfrm>
          <a:prstGeom prst="rect">
            <a:avLst/>
          </a:prstGeom>
          <a:solidFill>
            <a:srgbClr val="FFFF00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r>
              <a:rPr lang="ja-JP" altLang="en-US" b="1" dirty="0" smtClean="0">
                <a:solidFill>
                  <a:srgbClr val="C00000"/>
                </a:solidFill>
                <a:latin typeface="+mj-ea"/>
                <a:ea typeface="+mj-ea"/>
              </a:rPr>
              <a:t>① 市民サービス</a:t>
            </a:r>
            <a:r>
              <a:rPr lang="ja-JP" altLang="en-US" b="1" dirty="0">
                <a:solidFill>
                  <a:srgbClr val="C00000"/>
                </a:solidFill>
                <a:latin typeface="+mj-ea"/>
                <a:ea typeface="+mj-ea"/>
              </a:rPr>
              <a:t>が</a:t>
            </a:r>
            <a:r>
              <a:rPr lang="ja-JP" altLang="en-US" b="1" dirty="0" smtClean="0">
                <a:solidFill>
                  <a:srgbClr val="C00000"/>
                </a:solidFill>
                <a:latin typeface="+mj-ea"/>
                <a:ea typeface="+mj-ea"/>
              </a:rPr>
              <a:t>レベルアップします</a:t>
            </a:r>
            <a:endParaRPr kumimoji="1" lang="ja-JP" altLang="en-US" b="1" dirty="0">
              <a:solidFill>
                <a:srgbClr val="C00000"/>
              </a:solidFill>
              <a:latin typeface="+mj-ea"/>
              <a:ea typeface="+mj-ea"/>
            </a:endParaRPr>
          </a:p>
        </p:txBody>
      </p:sp>
      <p:sp>
        <p:nvSpPr>
          <p:cNvPr id="23" name="右矢印 22"/>
          <p:cNvSpPr/>
          <p:nvPr/>
        </p:nvSpPr>
        <p:spPr>
          <a:xfrm>
            <a:off x="3975843" y="3275014"/>
            <a:ext cx="876431" cy="1007608"/>
          </a:xfrm>
          <a:prstGeom prst="rightArrow">
            <a:avLst>
              <a:gd name="adj1" fmla="val 50000"/>
              <a:gd name="adj2" fmla="val 4310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kumimoji="1" lang="ja-JP" altLang="en-US" sz="1200" dirty="0" smtClean="0">
                <a:solidFill>
                  <a:srgbClr val="FFFFCC"/>
                </a:solidFill>
              </a:rPr>
              <a:t>県→市</a:t>
            </a:r>
            <a:endParaRPr kumimoji="1" lang="en-US" altLang="ja-JP" sz="1200" dirty="0" smtClean="0">
              <a:solidFill>
                <a:srgbClr val="FFFFCC"/>
              </a:solidFill>
            </a:endParaRPr>
          </a:p>
          <a:p>
            <a:pPr algn="ctr"/>
            <a:r>
              <a:rPr lang="ja-JP" altLang="en-US" sz="1100" dirty="0" smtClean="0">
                <a:solidFill>
                  <a:srgbClr val="FFFFCC"/>
                </a:solidFill>
              </a:rPr>
              <a:t>（移譲）</a:t>
            </a:r>
            <a:endParaRPr kumimoji="1" lang="ja-JP" altLang="en-US" sz="1100" dirty="0">
              <a:solidFill>
                <a:srgbClr val="FFFFCC"/>
              </a:solidFill>
            </a:endParaRPr>
          </a:p>
        </p:txBody>
      </p:sp>
      <p:sp>
        <p:nvSpPr>
          <p:cNvPr id="24" name="タイトル 1"/>
          <p:cNvSpPr txBox="1">
            <a:spLocks/>
          </p:cNvSpPr>
          <p:nvPr/>
        </p:nvSpPr>
        <p:spPr>
          <a:xfrm>
            <a:off x="605960" y="135313"/>
            <a:ext cx="3474608" cy="5906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2400" dirty="0" smtClean="0">
                <a:solidFill>
                  <a:srgbClr val="0000FF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● 中核市への移譲事務</a:t>
            </a:r>
            <a:endParaRPr lang="en-US" altLang="ja-JP" sz="2400" dirty="0" smtClean="0">
              <a:solidFill>
                <a:srgbClr val="0000FF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860921" y="3936398"/>
            <a:ext cx="4151915" cy="1188841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ja-JP" altLang="en-US" sz="1400" dirty="0" smtClean="0">
                <a:solidFill>
                  <a:schemeClr val="tx1"/>
                </a:solidFill>
              </a:rPr>
              <a:t>◆ 保健所業務と保健センターなどとが連携し、</a:t>
            </a:r>
          </a:p>
          <a:p>
            <a:r>
              <a:rPr lang="ja-JP" altLang="en-US" sz="1400" dirty="0">
                <a:solidFill>
                  <a:schemeClr val="tx1"/>
                </a:solidFill>
              </a:rPr>
              <a:t>　</a:t>
            </a:r>
            <a:r>
              <a:rPr lang="ja-JP" altLang="en-US" sz="1400" dirty="0" smtClean="0">
                <a:solidFill>
                  <a:schemeClr val="tx1"/>
                </a:solidFill>
              </a:rPr>
              <a:t>総合的で質の高い地域保健サービスが充実</a:t>
            </a:r>
          </a:p>
          <a:p>
            <a:r>
              <a:rPr lang="ja-JP" altLang="en-US" sz="1400" dirty="0" smtClean="0">
                <a:solidFill>
                  <a:schemeClr val="tx1"/>
                </a:solidFill>
              </a:rPr>
              <a:t>◆ 駅南庁舎に、保健所、保健センター、子育て支</a:t>
            </a:r>
          </a:p>
          <a:p>
            <a:r>
              <a:rPr lang="ja-JP" altLang="en-US" sz="1400" dirty="0">
                <a:solidFill>
                  <a:schemeClr val="tx1"/>
                </a:solidFill>
              </a:rPr>
              <a:t>　</a:t>
            </a:r>
            <a:r>
              <a:rPr lang="ja-JP" altLang="en-US" sz="1400" dirty="0" smtClean="0">
                <a:solidFill>
                  <a:schemeClr val="tx1"/>
                </a:solidFill>
              </a:rPr>
              <a:t>援機能を集めることで、周辺施設との「</a:t>
            </a:r>
            <a:r>
              <a:rPr lang="ja-JP" altLang="en-US" sz="1400" b="1" dirty="0" smtClean="0">
                <a:solidFill>
                  <a:srgbClr val="FF3300"/>
                </a:solidFill>
              </a:rPr>
              <a:t>健康・</a:t>
            </a:r>
          </a:p>
          <a:p>
            <a:r>
              <a:rPr lang="ja-JP" altLang="en-US" sz="1400" b="1" dirty="0">
                <a:solidFill>
                  <a:srgbClr val="FF3300"/>
                </a:solidFill>
              </a:rPr>
              <a:t>　</a:t>
            </a:r>
            <a:r>
              <a:rPr lang="ja-JP" altLang="en-US" sz="1400" b="1" dirty="0" smtClean="0">
                <a:solidFill>
                  <a:srgbClr val="FF3300"/>
                </a:solidFill>
              </a:rPr>
              <a:t>子</a:t>
            </a:r>
            <a:r>
              <a:rPr lang="ja-JP" altLang="en-US" sz="1400" b="1" dirty="0">
                <a:solidFill>
                  <a:srgbClr val="FF3300"/>
                </a:solidFill>
              </a:rPr>
              <a:t>育て等</a:t>
            </a:r>
            <a:r>
              <a:rPr lang="ja-JP" altLang="en-US" sz="1400" b="1" dirty="0" smtClean="0">
                <a:solidFill>
                  <a:srgbClr val="FF3300"/>
                </a:solidFill>
              </a:rPr>
              <a:t>の総合</a:t>
            </a:r>
            <a:r>
              <a:rPr lang="ja-JP" altLang="en-US" sz="1400" b="1" dirty="0">
                <a:solidFill>
                  <a:srgbClr val="FF3300"/>
                </a:solidFill>
              </a:rPr>
              <a:t>支援拠点</a:t>
            </a:r>
            <a:r>
              <a:rPr lang="ja-JP" altLang="en-US" sz="1400" dirty="0" smtClean="0">
                <a:solidFill>
                  <a:schemeClr val="tx1"/>
                </a:solidFill>
              </a:rPr>
              <a:t>」の整備ができる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4909212" y="3057174"/>
            <a:ext cx="4108397" cy="885630"/>
          </a:xfrm>
          <a:prstGeom prst="rect">
            <a:avLst/>
          </a:prstGeom>
          <a:solidFill>
            <a:srgbClr val="FFFF00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r>
              <a:rPr lang="ja-JP" altLang="en-US" b="1" dirty="0" smtClean="0">
                <a:solidFill>
                  <a:srgbClr val="C00000"/>
                </a:solidFill>
                <a:latin typeface="+mj-ea"/>
                <a:ea typeface="+mj-ea"/>
              </a:rPr>
              <a:t>② 保健所の設置とあわせて</a:t>
            </a:r>
            <a:r>
              <a:rPr lang="en-US" altLang="ja-JP" b="1" dirty="0" smtClean="0">
                <a:solidFill>
                  <a:srgbClr val="C00000"/>
                </a:solidFill>
                <a:latin typeface="+mj-ea"/>
                <a:ea typeface="+mj-ea"/>
              </a:rPr>
              <a:t>､</a:t>
            </a:r>
            <a:r>
              <a:rPr lang="ja-JP" altLang="en-US" b="1" dirty="0" smtClean="0">
                <a:solidFill>
                  <a:srgbClr val="C00000"/>
                </a:solidFill>
                <a:latin typeface="+mj-ea"/>
                <a:ea typeface="+mj-ea"/>
              </a:rPr>
              <a:t>総合的で</a:t>
            </a:r>
          </a:p>
          <a:p>
            <a:r>
              <a:rPr lang="ja-JP" altLang="en-US" b="1" dirty="0">
                <a:solidFill>
                  <a:srgbClr val="C00000"/>
                </a:solidFill>
                <a:latin typeface="+mj-ea"/>
                <a:ea typeface="+mj-ea"/>
              </a:rPr>
              <a:t>　</a:t>
            </a:r>
            <a:r>
              <a:rPr lang="ja-JP" altLang="en-US" b="1" dirty="0" smtClean="0">
                <a:solidFill>
                  <a:srgbClr val="C00000"/>
                </a:solidFill>
                <a:latin typeface="+mj-ea"/>
                <a:ea typeface="+mj-ea"/>
              </a:rPr>
              <a:t>質の高い地域保健サービスが充実し</a:t>
            </a:r>
          </a:p>
          <a:p>
            <a:r>
              <a:rPr lang="ja-JP" altLang="en-US" b="1" dirty="0">
                <a:solidFill>
                  <a:srgbClr val="C00000"/>
                </a:solidFill>
                <a:latin typeface="+mj-ea"/>
                <a:ea typeface="+mj-ea"/>
              </a:rPr>
              <a:t>　</a:t>
            </a:r>
            <a:r>
              <a:rPr lang="ja-JP" altLang="en-US" b="1" dirty="0" smtClean="0">
                <a:solidFill>
                  <a:srgbClr val="C00000"/>
                </a:solidFill>
                <a:latin typeface="+mj-ea"/>
                <a:ea typeface="+mj-ea"/>
              </a:rPr>
              <a:t>ます</a:t>
            </a:r>
            <a:endParaRPr kumimoji="1" lang="en-US" altLang="ja-JP" b="1" dirty="0" smtClean="0">
              <a:solidFill>
                <a:srgbClr val="C00000"/>
              </a:solidFill>
              <a:latin typeface="+mj-ea"/>
              <a:ea typeface="+mj-ea"/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4842590" y="5679650"/>
            <a:ext cx="4165930" cy="989710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ja-JP" altLang="en-US" sz="1400" dirty="0" smtClean="0">
                <a:solidFill>
                  <a:schemeClr val="tx1"/>
                </a:solidFill>
              </a:rPr>
              <a:t>◆ 「</a:t>
            </a:r>
            <a:r>
              <a:rPr lang="ja-JP" altLang="en-US" sz="1400" b="1" dirty="0" smtClean="0">
                <a:solidFill>
                  <a:srgbClr val="FF3300"/>
                </a:solidFill>
              </a:rPr>
              <a:t>連携中枢都市</a:t>
            </a:r>
            <a:r>
              <a:rPr lang="ja-JP" altLang="en-US" sz="1400" dirty="0" smtClean="0">
                <a:solidFill>
                  <a:schemeClr val="tx1"/>
                </a:solidFill>
              </a:rPr>
              <a:t>」となることで、山陰東部圏域</a:t>
            </a:r>
          </a:p>
          <a:p>
            <a:r>
              <a:rPr lang="ja-JP" altLang="en-US" sz="1400" dirty="0">
                <a:solidFill>
                  <a:schemeClr val="tx1"/>
                </a:solidFill>
              </a:rPr>
              <a:t>　</a:t>
            </a:r>
            <a:r>
              <a:rPr lang="ja-JP" altLang="en-US" sz="1400" dirty="0" smtClean="0">
                <a:solidFill>
                  <a:schemeClr val="tx1"/>
                </a:solidFill>
              </a:rPr>
              <a:t>の一体的な発展に大きく寄与</a:t>
            </a:r>
            <a:endParaRPr lang="en-US" altLang="ja-JP" sz="1400" dirty="0" smtClean="0">
              <a:solidFill>
                <a:schemeClr val="tx1"/>
              </a:solidFill>
            </a:endParaRPr>
          </a:p>
          <a:p>
            <a:r>
              <a:rPr lang="ja-JP" altLang="en-US" sz="1400" dirty="0">
                <a:solidFill>
                  <a:schemeClr val="tx1"/>
                </a:solidFill>
              </a:rPr>
              <a:t>◆</a:t>
            </a:r>
            <a:r>
              <a:rPr lang="ja-JP" altLang="en-US" sz="1400" dirty="0" smtClean="0">
                <a:solidFill>
                  <a:schemeClr val="tx1"/>
                </a:solidFill>
              </a:rPr>
              <a:t> 中核市としてイメージアップ</a:t>
            </a:r>
          </a:p>
          <a:p>
            <a:r>
              <a:rPr lang="ja-JP" altLang="en-US" sz="1400" dirty="0">
                <a:solidFill>
                  <a:schemeClr val="tx1"/>
                </a:solidFill>
              </a:rPr>
              <a:t>　</a:t>
            </a:r>
            <a:r>
              <a:rPr lang="ja-JP" altLang="en-US" sz="1400" dirty="0" smtClean="0">
                <a:solidFill>
                  <a:schemeClr val="tx1"/>
                </a:solidFill>
              </a:rPr>
              <a:t>　⇒　拠点施設の整備や産業集積に効果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30" name="正方形/長方形 29"/>
          <p:cNvSpPr/>
          <p:nvPr/>
        </p:nvSpPr>
        <p:spPr>
          <a:xfrm>
            <a:off x="4926253" y="5301208"/>
            <a:ext cx="4116314" cy="378442"/>
          </a:xfrm>
          <a:prstGeom prst="rect">
            <a:avLst/>
          </a:prstGeom>
          <a:solidFill>
            <a:srgbClr val="FFFF00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r>
              <a:rPr kumimoji="1" lang="ja-JP" altLang="en-US" b="1" dirty="0" smtClean="0">
                <a:solidFill>
                  <a:srgbClr val="C00000"/>
                </a:solidFill>
                <a:latin typeface="+mj-ea"/>
                <a:ea typeface="+mj-ea"/>
              </a:rPr>
              <a:t>③ 山陰東部圏域の発展に寄与します</a:t>
            </a:r>
            <a:endParaRPr kumimoji="1" lang="ja-JP" altLang="en-US" b="1" dirty="0">
              <a:solidFill>
                <a:srgbClr val="C00000"/>
              </a:solidFill>
              <a:latin typeface="+mj-ea"/>
              <a:ea typeface="+mj-ea"/>
            </a:endParaRPr>
          </a:p>
        </p:txBody>
      </p:sp>
      <p:sp>
        <p:nvSpPr>
          <p:cNvPr id="3" name="横巻き 2"/>
          <p:cNvSpPr/>
          <p:nvPr/>
        </p:nvSpPr>
        <p:spPr>
          <a:xfrm>
            <a:off x="469662" y="725957"/>
            <a:ext cx="3678740" cy="1273124"/>
          </a:xfrm>
          <a:prstGeom prst="horizontalScroll">
            <a:avLst>
              <a:gd name="adj" fmla="val 8415"/>
            </a:avLst>
          </a:prstGeom>
          <a:solidFill>
            <a:srgbClr val="FFFFCC"/>
          </a:solidFill>
          <a:ln w="158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600" b="1" dirty="0" smtClean="0">
                <a:solidFill>
                  <a:schemeClr val="tx2">
                    <a:lumMod val="7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＜移譲方針＞</a:t>
            </a:r>
            <a:r>
              <a:rPr kumimoji="1" lang="en-US" altLang="ja-JP" sz="1600" b="1" dirty="0" smtClean="0">
                <a:solidFill>
                  <a:schemeClr val="tx2">
                    <a:lumMod val="7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/>
            </a:r>
            <a:br>
              <a:rPr kumimoji="1" lang="en-US" altLang="ja-JP" sz="1600" b="1" dirty="0" smtClean="0">
                <a:solidFill>
                  <a:schemeClr val="tx2">
                    <a:lumMod val="7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kumimoji="1" lang="ja-JP" altLang="en-US" sz="1600" dirty="0" smtClean="0">
                <a:solidFill>
                  <a:schemeClr val="tx2">
                    <a:lumMod val="7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・市民サービスの向上を図るため、</a:t>
            </a:r>
          </a:p>
          <a:p>
            <a:r>
              <a:rPr lang="ja-JP" altLang="en-US" sz="1600" dirty="0">
                <a:solidFill>
                  <a:schemeClr val="tx2">
                    <a:lumMod val="7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ja-JP" altLang="en-US" sz="1600" dirty="0" smtClean="0">
                <a:solidFill>
                  <a:schemeClr val="tx2">
                    <a:lumMod val="7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ja-JP" altLang="en-US" sz="1600" dirty="0" smtClean="0">
                <a:solidFill>
                  <a:schemeClr val="tx2">
                    <a:lumMod val="7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県から円滑に事務を移譲</a:t>
            </a:r>
            <a:endParaRPr kumimoji="1" lang="ja-JP" altLang="en-US" sz="1600" dirty="0">
              <a:solidFill>
                <a:schemeClr val="tx2">
                  <a:lumMod val="7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5994512" y="135313"/>
            <a:ext cx="1919620" cy="5597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400" b="1" dirty="0" smtClean="0">
                <a:solidFill>
                  <a:srgbClr val="C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効果・</a:t>
            </a:r>
            <a:r>
              <a:rPr lang="ja-JP" altLang="en-US" sz="2400" b="1" dirty="0">
                <a:solidFill>
                  <a:srgbClr val="C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メリット</a:t>
            </a:r>
            <a:endParaRPr lang="ja-JP" altLang="en-US" sz="2400" b="1" dirty="0" smtClean="0">
              <a:solidFill>
                <a:srgbClr val="C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5534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/>
          <p:cNvGrpSpPr/>
          <p:nvPr/>
        </p:nvGrpSpPr>
        <p:grpSpPr>
          <a:xfrm>
            <a:off x="89623" y="2855318"/>
            <a:ext cx="4680519" cy="3744902"/>
            <a:chOff x="4491122" y="3284984"/>
            <a:chExt cx="4572000" cy="3429000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91122" y="3284984"/>
              <a:ext cx="4572000" cy="3429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" name="正方形/長方形 1"/>
            <p:cNvSpPr/>
            <p:nvPr/>
          </p:nvSpPr>
          <p:spPr>
            <a:xfrm>
              <a:off x="5684946" y="5085184"/>
              <a:ext cx="1623358" cy="72172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2400" b="1" dirty="0" smtClean="0">
                  <a:solidFill>
                    <a:srgbClr val="C00000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福祉保健</a:t>
              </a:r>
            </a:p>
            <a:p>
              <a:pPr algn="ctr"/>
              <a:r>
                <a:rPr kumimoji="1" lang="ja-JP" altLang="en-US" sz="2400" b="1" dirty="0" smtClean="0">
                  <a:solidFill>
                    <a:srgbClr val="C00000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ゾーン</a:t>
              </a:r>
              <a:endParaRPr kumimoji="1" lang="ja-JP" altLang="en-US" sz="2400" b="1" dirty="0">
                <a:solidFill>
                  <a:srgbClr val="C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</p:grpSp>
      <p:sp>
        <p:nvSpPr>
          <p:cNvPr id="6" name="タイトル 1"/>
          <p:cNvSpPr txBox="1">
            <a:spLocks/>
          </p:cNvSpPr>
          <p:nvPr/>
        </p:nvSpPr>
        <p:spPr>
          <a:xfrm>
            <a:off x="1941694" y="980728"/>
            <a:ext cx="5116596" cy="5906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8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平成</a:t>
            </a:r>
            <a:r>
              <a:rPr lang="en-US" altLang="ja-JP" sz="18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27</a:t>
            </a:r>
            <a:r>
              <a:rPr lang="ja-JP" altLang="en-US" sz="18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年３月</a:t>
            </a:r>
          </a:p>
          <a:p>
            <a:pPr algn="l"/>
            <a:r>
              <a:rPr lang="ja-JP" altLang="en-US" sz="18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鳥取市保健所設置検討有識者委員会による提言</a:t>
            </a:r>
            <a:endParaRPr lang="en-US" altLang="ja-JP" sz="1800" dirty="0" smtClean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下矢印 7"/>
          <p:cNvSpPr/>
          <p:nvPr/>
        </p:nvSpPr>
        <p:spPr>
          <a:xfrm>
            <a:off x="4324226" y="1571372"/>
            <a:ext cx="280439" cy="33544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角丸四角形 6"/>
          <p:cNvSpPr/>
          <p:nvPr/>
        </p:nvSpPr>
        <p:spPr>
          <a:xfrm>
            <a:off x="755576" y="1934572"/>
            <a:ext cx="7488832" cy="630332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solidFill>
                  <a:srgbClr val="C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鳥取市保健所設置基本構想 </a:t>
            </a:r>
            <a:r>
              <a:rPr kumimoji="1" lang="en-US" altLang="ja-JP" sz="2400" dirty="0" smtClean="0">
                <a:solidFill>
                  <a:srgbClr val="C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</a:t>
            </a:r>
            <a:r>
              <a:rPr kumimoji="1" lang="ja-JP" altLang="en-US" sz="2400" dirty="0" smtClean="0">
                <a:solidFill>
                  <a:srgbClr val="C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案</a:t>
            </a:r>
            <a:r>
              <a:rPr kumimoji="1" lang="en-US" altLang="ja-JP" sz="2400" dirty="0" smtClean="0">
                <a:solidFill>
                  <a:srgbClr val="C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)</a:t>
            </a:r>
            <a:endParaRPr kumimoji="1" lang="ja-JP" altLang="en-US" sz="2400" dirty="0">
              <a:solidFill>
                <a:srgbClr val="C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4716916" y="3434250"/>
            <a:ext cx="4319579" cy="25870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en-US" altLang="ja-JP" dirty="0" smtClean="0">
                <a:solidFill>
                  <a:srgbClr val="0000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ja-JP" altLang="en-US" dirty="0" smtClean="0">
                <a:solidFill>
                  <a:srgbClr val="0000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駅南庁舎活用のメリット</a:t>
            </a:r>
            <a:r>
              <a:rPr kumimoji="1" lang="en-US" altLang="ja-JP" dirty="0" smtClean="0">
                <a:solidFill>
                  <a:srgbClr val="0000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endParaRPr kumimoji="1" lang="ja-JP" altLang="en-US" dirty="0" smtClean="0">
              <a:solidFill>
                <a:srgbClr val="0000FF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ja-JP" altLang="en-US" sz="16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・ 東部圏域の中心、</a:t>
            </a:r>
            <a:r>
              <a:rPr lang="ja-JP" altLang="en-US" sz="16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公共交通機関の利便性や</a:t>
            </a:r>
          </a:p>
          <a:p>
            <a:r>
              <a:rPr lang="ja-JP" altLang="en-US" sz="16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ja-JP" altLang="en-US" sz="16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駐車場を確保できる</a:t>
            </a:r>
          </a:p>
          <a:p>
            <a:r>
              <a:rPr kumimoji="1" lang="ja-JP" altLang="en-US" sz="16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・ さざんか会館、高齢者福祉センター、さわやか</a:t>
            </a:r>
          </a:p>
          <a:p>
            <a:r>
              <a:rPr lang="ja-JP" altLang="en-US" sz="16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ja-JP" altLang="en-US" sz="16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会館などとの「</a:t>
            </a:r>
            <a:r>
              <a:rPr kumimoji="1" lang="ja-JP" altLang="en-US" sz="1600" b="1" dirty="0" smtClean="0">
                <a:solidFill>
                  <a:srgbClr val="FF66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福祉保健ゾーン</a:t>
            </a:r>
            <a:r>
              <a:rPr kumimoji="1" lang="ja-JP" altLang="en-US" sz="16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」としての相乗</a:t>
            </a:r>
          </a:p>
          <a:p>
            <a:r>
              <a:rPr lang="ja-JP" altLang="en-US" sz="16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ja-JP" altLang="en-US" sz="16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効果</a:t>
            </a:r>
            <a:r>
              <a:rPr lang="ja-JP" altLang="en-US" sz="16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が見込める</a:t>
            </a:r>
            <a:endParaRPr kumimoji="1" lang="ja-JP" altLang="en-US" sz="1600" dirty="0" smtClean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ja-JP" altLang="en-US" sz="16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・ 保健所のほか、保健センター、子育て支援機</a:t>
            </a:r>
          </a:p>
          <a:p>
            <a:r>
              <a:rPr lang="ja-JP" altLang="en-US" sz="16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ja-JP" altLang="en-US" sz="16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能等をあわせて配置できるスペースがある</a:t>
            </a:r>
          </a:p>
          <a:p>
            <a:r>
              <a:rPr lang="ja-JP" altLang="en-US" sz="16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・ 現在の施設を活用することで施設整備費を</a:t>
            </a:r>
          </a:p>
          <a:p>
            <a:r>
              <a:rPr lang="ja-JP" altLang="en-US" sz="16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ja-JP" altLang="en-US" sz="16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抑制できる</a:t>
            </a:r>
            <a:endParaRPr kumimoji="1" lang="ja-JP" altLang="en-US" sz="16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4" name="角丸四角形 13"/>
          <p:cNvSpPr/>
          <p:nvPr/>
        </p:nvSpPr>
        <p:spPr>
          <a:xfrm>
            <a:off x="4743523" y="2825066"/>
            <a:ext cx="4203054" cy="576064"/>
          </a:xfrm>
          <a:prstGeom prst="roundRect">
            <a:avLst/>
          </a:prstGeom>
          <a:solidFill>
            <a:srgbClr val="CC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solidFill>
                  <a:srgbClr val="C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駅南庁舎を活用して整備</a:t>
            </a:r>
            <a:endParaRPr kumimoji="1" lang="ja-JP" altLang="en-US" sz="2400" dirty="0">
              <a:solidFill>
                <a:srgbClr val="C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5" name="角丸四角形 14"/>
          <p:cNvSpPr/>
          <p:nvPr/>
        </p:nvSpPr>
        <p:spPr>
          <a:xfrm>
            <a:off x="824246" y="216972"/>
            <a:ext cx="7560840" cy="619740"/>
          </a:xfrm>
          <a:prstGeom prst="roundRect">
            <a:avLst/>
          </a:prstGeom>
          <a:solidFill>
            <a:srgbClr val="FF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 smtClean="0">
                <a:solidFill>
                  <a:srgbClr val="C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健康・子育て等の総合支援拠点を整備します</a:t>
            </a:r>
            <a:endParaRPr kumimoji="1" lang="ja-JP" altLang="en-US" sz="2800" dirty="0">
              <a:solidFill>
                <a:srgbClr val="C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6334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/>
          <p:cNvSpPr/>
          <p:nvPr/>
        </p:nvSpPr>
        <p:spPr>
          <a:xfrm>
            <a:off x="438840" y="1196752"/>
            <a:ext cx="3384376" cy="46664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/>
              <a:t>新たな広域連携</a:t>
            </a:r>
            <a:endParaRPr kumimoji="1" lang="ja-JP" altLang="en-US" sz="2400" dirty="0"/>
          </a:p>
        </p:txBody>
      </p:sp>
      <p:sp>
        <p:nvSpPr>
          <p:cNvPr id="7" name="正方形/長方形 6"/>
          <p:cNvSpPr/>
          <p:nvPr/>
        </p:nvSpPr>
        <p:spPr>
          <a:xfrm>
            <a:off x="3947384" y="1769864"/>
            <a:ext cx="5129792" cy="4971504"/>
          </a:xfrm>
          <a:prstGeom prst="rect">
            <a:avLst/>
          </a:prstGeom>
          <a:solidFill>
            <a:srgbClr val="FFFF00">
              <a:alpha val="4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b="1" dirty="0" smtClean="0">
                <a:solidFill>
                  <a:schemeClr val="tx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連携</a:t>
            </a:r>
            <a:r>
              <a:rPr lang="ja-JP" altLang="en-US" b="1" dirty="0">
                <a:solidFill>
                  <a:schemeClr val="tx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中枢都市の要件を満たす市と、近隣市町村が「連携協約」を締結</a:t>
            </a:r>
          </a:p>
          <a:p>
            <a:endParaRPr kumimoji="1" lang="en-US" altLang="ja-JP" sz="1600" dirty="0" smtClean="0">
              <a:solidFill>
                <a:schemeClr val="tx1"/>
              </a:solidFill>
            </a:endParaRPr>
          </a:p>
          <a:p>
            <a:r>
              <a:rPr kumimoji="1" lang="ja-JP" altLang="en-US" sz="2000" dirty="0" smtClean="0">
                <a:solidFill>
                  <a:srgbClr val="FF3300"/>
                </a:solidFill>
                <a:latin typeface="+mn-ea"/>
              </a:rPr>
              <a:t>① 圏域全体の経済成長をけん引</a:t>
            </a:r>
            <a:endParaRPr kumimoji="1" lang="en-US" altLang="ja-JP" sz="2000" dirty="0" smtClean="0">
              <a:solidFill>
                <a:srgbClr val="FF3300"/>
              </a:solidFill>
              <a:latin typeface="+mn-ea"/>
            </a:endParaRPr>
          </a:p>
          <a:p>
            <a:r>
              <a:rPr lang="ja-JP" altLang="en-US" dirty="0">
                <a:solidFill>
                  <a:schemeClr val="tx1"/>
                </a:solidFill>
                <a:latin typeface="+mn-ea"/>
              </a:rPr>
              <a:t>　</a:t>
            </a:r>
            <a:r>
              <a:rPr lang="ja-JP" altLang="en-US" dirty="0" smtClean="0">
                <a:solidFill>
                  <a:schemeClr val="tx1"/>
                </a:solidFill>
                <a:latin typeface="+mn-ea"/>
              </a:rPr>
              <a:t>・圏域内の多様な資源・企業・人材を動員し、</a:t>
            </a:r>
          </a:p>
          <a:p>
            <a:r>
              <a:rPr lang="ja-JP" altLang="en-US" dirty="0">
                <a:solidFill>
                  <a:schemeClr val="tx1"/>
                </a:solidFill>
                <a:latin typeface="+mn-ea"/>
              </a:rPr>
              <a:t>　</a:t>
            </a:r>
            <a:r>
              <a:rPr lang="ja-JP" altLang="en-US" dirty="0" smtClean="0">
                <a:solidFill>
                  <a:schemeClr val="tx1"/>
                </a:solidFill>
                <a:latin typeface="+mn-ea"/>
              </a:rPr>
              <a:t>　連携中枢都市が成長のエンジンとなり、</a:t>
            </a:r>
          </a:p>
          <a:p>
            <a:r>
              <a:rPr lang="ja-JP" altLang="en-US" dirty="0">
                <a:solidFill>
                  <a:schemeClr val="tx1"/>
                </a:solidFill>
                <a:latin typeface="+mn-ea"/>
              </a:rPr>
              <a:t>　</a:t>
            </a:r>
            <a:r>
              <a:rPr lang="ja-JP" altLang="en-US" dirty="0" smtClean="0">
                <a:solidFill>
                  <a:schemeClr val="tx1"/>
                </a:solidFill>
                <a:latin typeface="+mn-ea"/>
              </a:rPr>
              <a:t>　産学金官民が連携して経済をけん引</a:t>
            </a:r>
            <a:endParaRPr kumimoji="1" lang="en-US" altLang="ja-JP" dirty="0" smtClean="0">
              <a:solidFill>
                <a:schemeClr val="tx1"/>
              </a:solidFill>
              <a:latin typeface="+mn-ea"/>
            </a:endParaRPr>
          </a:p>
          <a:p>
            <a:endParaRPr kumimoji="1" lang="en-US" altLang="ja-JP" sz="1000" dirty="0" smtClean="0">
              <a:solidFill>
                <a:schemeClr val="tx1"/>
              </a:solidFill>
            </a:endParaRPr>
          </a:p>
          <a:p>
            <a:r>
              <a:rPr kumimoji="1" lang="ja-JP" altLang="en-US" sz="2000" dirty="0" smtClean="0">
                <a:solidFill>
                  <a:srgbClr val="FF3300"/>
                </a:solidFill>
                <a:latin typeface="+mn-ea"/>
              </a:rPr>
              <a:t>② 高い次元の都市機能の集積</a:t>
            </a:r>
            <a:endParaRPr kumimoji="1" lang="en-US" altLang="ja-JP" sz="2000" dirty="0" smtClean="0">
              <a:solidFill>
                <a:srgbClr val="FF3300"/>
              </a:solidFill>
              <a:latin typeface="+mn-ea"/>
            </a:endParaRPr>
          </a:p>
          <a:p>
            <a:r>
              <a:rPr lang="ja-JP" altLang="en-US" dirty="0" smtClean="0">
                <a:solidFill>
                  <a:schemeClr val="tx1"/>
                </a:solidFill>
                <a:latin typeface="+mn-ea"/>
              </a:rPr>
              <a:t>　・都市圏域全体に対する高度・専門的なサー</a:t>
            </a:r>
          </a:p>
          <a:p>
            <a:r>
              <a:rPr lang="ja-JP" altLang="en-US" dirty="0">
                <a:solidFill>
                  <a:schemeClr val="tx1"/>
                </a:solidFill>
                <a:latin typeface="+mn-ea"/>
              </a:rPr>
              <a:t>　</a:t>
            </a:r>
            <a:r>
              <a:rPr lang="ja-JP" altLang="en-US" dirty="0" smtClean="0">
                <a:solidFill>
                  <a:schemeClr val="tx1"/>
                </a:solidFill>
                <a:latin typeface="+mn-ea"/>
              </a:rPr>
              <a:t>　ビスを提供し、グローバルな人材が集まる</a:t>
            </a:r>
          </a:p>
          <a:p>
            <a:r>
              <a:rPr lang="ja-JP" altLang="en-US" dirty="0">
                <a:solidFill>
                  <a:schemeClr val="tx1"/>
                </a:solidFill>
                <a:latin typeface="+mn-ea"/>
              </a:rPr>
              <a:t>　</a:t>
            </a:r>
            <a:r>
              <a:rPr lang="ja-JP" altLang="en-US" dirty="0" smtClean="0">
                <a:solidFill>
                  <a:schemeClr val="tx1"/>
                </a:solidFill>
                <a:latin typeface="+mn-ea"/>
              </a:rPr>
              <a:t>　環境を構築</a:t>
            </a:r>
            <a:endParaRPr lang="en-US" altLang="ja-JP" dirty="0">
              <a:solidFill>
                <a:schemeClr val="tx1"/>
              </a:solidFill>
              <a:latin typeface="+mn-ea"/>
            </a:endParaRPr>
          </a:p>
          <a:p>
            <a:endParaRPr lang="en-US" altLang="ja-JP" sz="1000" dirty="0">
              <a:solidFill>
                <a:schemeClr val="tx1"/>
              </a:solidFill>
            </a:endParaRPr>
          </a:p>
          <a:p>
            <a:r>
              <a:rPr kumimoji="1" lang="ja-JP" altLang="en-US" sz="2000" dirty="0" smtClean="0">
                <a:solidFill>
                  <a:srgbClr val="FF3300"/>
                </a:solidFill>
                <a:latin typeface="+mn-ea"/>
              </a:rPr>
              <a:t>③ 圏域全体の生活関連機能ｻｰﾋﾞｽの向上</a:t>
            </a:r>
            <a:endParaRPr kumimoji="1" lang="en-US" altLang="ja-JP" sz="2000" dirty="0" smtClean="0">
              <a:solidFill>
                <a:srgbClr val="FF3300"/>
              </a:solidFill>
              <a:latin typeface="+mn-ea"/>
            </a:endParaRPr>
          </a:p>
          <a:p>
            <a:r>
              <a:rPr lang="ja-JP" altLang="en-US" dirty="0">
                <a:solidFill>
                  <a:schemeClr val="tx1"/>
                </a:solidFill>
                <a:latin typeface="+mn-ea"/>
              </a:rPr>
              <a:t>　</a:t>
            </a:r>
            <a:r>
              <a:rPr lang="ja-JP" altLang="en-US" dirty="0" smtClean="0">
                <a:solidFill>
                  <a:schemeClr val="tx1"/>
                </a:solidFill>
                <a:latin typeface="+mn-ea"/>
              </a:rPr>
              <a:t>・都市圏域全体の利便性を向上し、近隣市町</a:t>
            </a:r>
          </a:p>
          <a:p>
            <a:r>
              <a:rPr lang="ja-JP" altLang="en-US" dirty="0">
                <a:solidFill>
                  <a:schemeClr val="tx1"/>
                </a:solidFill>
                <a:latin typeface="+mn-ea"/>
              </a:rPr>
              <a:t>　</a:t>
            </a:r>
            <a:r>
              <a:rPr lang="ja-JP" altLang="en-US" dirty="0" smtClean="0">
                <a:solidFill>
                  <a:schemeClr val="tx1"/>
                </a:solidFill>
                <a:latin typeface="+mn-ea"/>
              </a:rPr>
              <a:t>　村の住民のニーズにも対応</a:t>
            </a:r>
            <a:endParaRPr lang="en-US" altLang="ja-JP" dirty="0" smtClean="0">
              <a:solidFill>
                <a:schemeClr val="tx1"/>
              </a:solidFill>
              <a:latin typeface="+mn-ea"/>
            </a:endParaRPr>
          </a:p>
          <a:p>
            <a:endParaRPr lang="en-US" altLang="ja-JP" sz="1000" dirty="0">
              <a:solidFill>
                <a:schemeClr val="tx1"/>
              </a:solidFill>
            </a:endParaRPr>
          </a:p>
          <a:p>
            <a:r>
              <a:rPr lang="ja-JP" altLang="en-US" sz="2000" dirty="0" smtClean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役割に応じて、連携中枢都市となる市に地方財政措置（普通交付税及び特別交付税）</a:t>
            </a:r>
            <a:endParaRPr kumimoji="1" lang="ja-JP" altLang="en-US" sz="2000" dirty="0">
              <a:solidFill>
                <a:schemeClr val="tx1"/>
              </a:solidFill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179512" y="1907209"/>
            <a:ext cx="3767872" cy="29609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b="1" dirty="0" smtClean="0">
                <a:solidFill>
                  <a:schemeClr val="tx1"/>
                </a:solidFill>
              </a:rPr>
              <a:t>○ 鳥取・因幡 定住</a:t>
            </a:r>
            <a:r>
              <a:rPr lang="ja-JP" altLang="en-US" b="1" dirty="0">
                <a:solidFill>
                  <a:schemeClr val="tx1"/>
                </a:solidFill>
              </a:rPr>
              <a:t>自立圏</a:t>
            </a:r>
            <a:endParaRPr lang="en-US" altLang="ja-JP" b="1" dirty="0">
              <a:solidFill>
                <a:schemeClr val="tx1"/>
              </a:solidFill>
            </a:endParaRPr>
          </a:p>
          <a:p>
            <a:r>
              <a:rPr lang="ja-JP" altLang="en-US" sz="1400" dirty="0">
                <a:solidFill>
                  <a:schemeClr val="tx1"/>
                </a:solidFill>
              </a:rPr>
              <a:t>　</a:t>
            </a:r>
            <a:r>
              <a:rPr lang="ja-JP" altLang="en-US" sz="1400" dirty="0" smtClean="0">
                <a:solidFill>
                  <a:schemeClr val="tx1"/>
                </a:solidFill>
              </a:rPr>
              <a:t>鳥取市　＋　県東部４町・兵庫県新温泉町</a:t>
            </a:r>
          </a:p>
          <a:p>
            <a:endParaRPr lang="ja-JP" altLang="en-US" sz="1400" dirty="0" smtClean="0">
              <a:solidFill>
                <a:schemeClr val="tx1"/>
              </a:solidFill>
            </a:endParaRPr>
          </a:p>
          <a:p>
            <a:endParaRPr lang="ja-JP" altLang="en-US" sz="1400" dirty="0">
              <a:solidFill>
                <a:schemeClr val="tx1"/>
              </a:solidFill>
            </a:endParaRPr>
          </a:p>
          <a:p>
            <a:endParaRPr lang="ja-JP" altLang="en-US" sz="1400" dirty="0">
              <a:solidFill>
                <a:schemeClr val="tx1"/>
              </a:solidFill>
            </a:endParaRPr>
          </a:p>
          <a:p>
            <a:r>
              <a:rPr kumimoji="1" lang="ja-JP" altLang="en-US" b="1" dirty="0" smtClean="0">
                <a:solidFill>
                  <a:srgbClr val="FF3300"/>
                </a:solidFill>
              </a:rPr>
              <a:t>◎ 連携中枢都市</a:t>
            </a:r>
            <a:r>
              <a:rPr kumimoji="1" lang="en-US" altLang="ja-JP" b="1" dirty="0" smtClean="0">
                <a:solidFill>
                  <a:srgbClr val="FF3300"/>
                </a:solidFill>
              </a:rPr>
              <a:t>(</a:t>
            </a:r>
            <a:r>
              <a:rPr kumimoji="1" lang="ja-JP" altLang="en-US" b="1" dirty="0" smtClean="0">
                <a:solidFill>
                  <a:srgbClr val="FF3300"/>
                </a:solidFill>
              </a:rPr>
              <a:t>連携中枢都市圏</a:t>
            </a:r>
            <a:r>
              <a:rPr kumimoji="1" lang="en-US" altLang="ja-JP" b="1" dirty="0" smtClean="0">
                <a:solidFill>
                  <a:srgbClr val="FF3300"/>
                </a:solidFill>
              </a:rPr>
              <a:t>)</a:t>
            </a:r>
          </a:p>
          <a:p>
            <a:r>
              <a:rPr lang="ja-JP" altLang="en-US" sz="1400" dirty="0">
                <a:solidFill>
                  <a:schemeClr val="tx1"/>
                </a:solidFill>
              </a:rPr>
              <a:t>　</a:t>
            </a:r>
            <a:r>
              <a:rPr lang="ja-JP" altLang="en-US" sz="1400" dirty="0" smtClean="0">
                <a:solidFill>
                  <a:schemeClr val="tx1"/>
                </a:solidFill>
              </a:rPr>
              <a:t>政令指定都市及び中核市が対象。</a:t>
            </a:r>
          </a:p>
          <a:p>
            <a:r>
              <a:rPr lang="ja-JP" altLang="en-US" sz="1400" dirty="0">
                <a:solidFill>
                  <a:schemeClr val="tx1"/>
                </a:solidFill>
              </a:rPr>
              <a:t>　</a:t>
            </a:r>
            <a:r>
              <a:rPr lang="ja-JP" altLang="en-US" sz="1400" dirty="0" smtClean="0">
                <a:solidFill>
                  <a:schemeClr val="tx1"/>
                </a:solidFill>
              </a:rPr>
              <a:t>国は、連携中枢都市圏の取り組みを、</a:t>
            </a:r>
          </a:p>
          <a:p>
            <a:r>
              <a:rPr lang="ja-JP" altLang="en-US" sz="1400" dirty="0">
                <a:solidFill>
                  <a:schemeClr val="tx1"/>
                </a:solidFill>
              </a:rPr>
              <a:t>　</a:t>
            </a:r>
            <a:r>
              <a:rPr lang="ja-JP" altLang="en-US" sz="1400" dirty="0" smtClean="0">
                <a:solidFill>
                  <a:schemeClr val="tx1"/>
                </a:solidFill>
              </a:rPr>
              <a:t>財政措置等で支援。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4014208" y="1196752"/>
            <a:ext cx="4950280" cy="46664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/>
              <a:t>連携中枢都市の役割</a:t>
            </a:r>
            <a:endParaRPr kumimoji="1" lang="ja-JP" altLang="en-US" sz="2400" dirty="0"/>
          </a:p>
        </p:txBody>
      </p:sp>
      <p:sp>
        <p:nvSpPr>
          <p:cNvPr id="11" name="正方形/長方形 10"/>
          <p:cNvSpPr/>
          <p:nvPr/>
        </p:nvSpPr>
        <p:spPr>
          <a:xfrm>
            <a:off x="326681" y="647746"/>
            <a:ext cx="3588880" cy="5127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 smtClean="0">
                <a:solidFill>
                  <a:schemeClr val="tx1"/>
                </a:solidFill>
              </a:rPr>
              <a:t>　</a:t>
            </a:r>
            <a:r>
              <a:rPr kumimoji="1" lang="ja-JP" altLang="en-US" sz="2800" b="1" dirty="0" smtClean="0">
                <a:solidFill>
                  <a:srgbClr val="6600FF"/>
                </a:solidFill>
              </a:rPr>
              <a:t>連携中枢都市 </a:t>
            </a:r>
            <a:r>
              <a:rPr kumimoji="1" lang="ja-JP" altLang="en-US" sz="2400" b="1" dirty="0" smtClean="0">
                <a:solidFill>
                  <a:schemeClr val="tx1"/>
                </a:solidFill>
              </a:rPr>
              <a:t>とは</a:t>
            </a:r>
          </a:p>
        </p:txBody>
      </p:sp>
      <p:sp>
        <p:nvSpPr>
          <p:cNvPr id="12" name="下矢印 11"/>
          <p:cNvSpPr/>
          <p:nvPr/>
        </p:nvSpPr>
        <p:spPr>
          <a:xfrm>
            <a:off x="1598893" y="2978570"/>
            <a:ext cx="312902" cy="427744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タイトル 1"/>
          <p:cNvSpPr txBox="1">
            <a:spLocks/>
          </p:cNvSpPr>
          <p:nvPr/>
        </p:nvSpPr>
        <p:spPr>
          <a:xfrm>
            <a:off x="298922" y="7124"/>
            <a:ext cx="8559620" cy="6406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200" dirty="0" smtClean="0">
                <a:solidFill>
                  <a:srgbClr val="FF66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山陰</a:t>
            </a:r>
            <a:r>
              <a:rPr lang="ja-JP" altLang="en-US" sz="3200" dirty="0">
                <a:solidFill>
                  <a:srgbClr val="FF66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東部圏域の発展に寄与</a:t>
            </a:r>
            <a:r>
              <a:rPr lang="ja-JP" altLang="en-US" sz="3200" dirty="0" smtClean="0">
                <a:solidFill>
                  <a:srgbClr val="FF66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します</a:t>
            </a:r>
            <a:endParaRPr lang="en-US" altLang="ja-JP" sz="3200" dirty="0" smtClean="0">
              <a:solidFill>
                <a:srgbClr val="FF66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15597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128" y="692696"/>
            <a:ext cx="8710934" cy="55779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正方形/長方形 1"/>
          <p:cNvSpPr/>
          <p:nvPr/>
        </p:nvSpPr>
        <p:spPr>
          <a:xfrm>
            <a:off x="1475656" y="260688"/>
            <a:ext cx="6336704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 smtClean="0">
                <a:solidFill>
                  <a:srgbClr val="FF0000"/>
                </a:solidFill>
              </a:rPr>
              <a:t>連携中枢都市になれるのは････</a:t>
            </a:r>
            <a:endParaRPr kumimoji="1" lang="ja-JP" altLang="en-US" sz="2800" dirty="0">
              <a:solidFill>
                <a:srgbClr val="FF0000"/>
              </a:solidFill>
            </a:endParaRPr>
          </a:p>
        </p:txBody>
      </p:sp>
      <p:sp>
        <p:nvSpPr>
          <p:cNvPr id="4" name="線吹き出し 1 (枠付き) 3"/>
          <p:cNvSpPr/>
          <p:nvPr/>
        </p:nvSpPr>
        <p:spPr>
          <a:xfrm>
            <a:off x="4355976" y="2276872"/>
            <a:ext cx="1944216" cy="720080"/>
          </a:xfrm>
          <a:prstGeom prst="borderCallout1">
            <a:avLst>
              <a:gd name="adj1" fmla="val 100714"/>
              <a:gd name="adj2" fmla="val -70"/>
              <a:gd name="adj3" fmla="val 305049"/>
              <a:gd name="adj4" fmla="val -14287"/>
            </a:avLst>
          </a:prstGeom>
          <a:noFill/>
          <a:ln w="63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b="1" dirty="0" smtClean="0">
                <a:solidFill>
                  <a:schemeClr val="tx2">
                    <a:lumMod val="75000"/>
                  </a:schemeClr>
                </a:solidFill>
                <a:latin typeface="+mj-ea"/>
                <a:ea typeface="+mj-ea"/>
              </a:rPr>
              <a:t>山陰地方では鳥取市と</a:t>
            </a:r>
          </a:p>
          <a:p>
            <a:r>
              <a:rPr kumimoji="1" lang="ja-JP" altLang="en-US" sz="1200" b="1" dirty="0" smtClean="0">
                <a:solidFill>
                  <a:schemeClr val="tx2">
                    <a:lumMod val="75000"/>
                  </a:schemeClr>
                </a:solidFill>
                <a:latin typeface="+mj-ea"/>
                <a:ea typeface="+mj-ea"/>
              </a:rPr>
              <a:t>松江市が対象になります</a:t>
            </a:r>
            <a:endParaRPr kumimoji="1" lang="ja-JP" altLang="en-US" sz="1200" b="1" dirty="0">
              <a:solidFill>
                <a:schemeClr val="tx2">
                  <a:lumMod val="75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5657110" y="6381328"/>
            <a:ext cx="3301952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1100" b="1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出典：総務省「連携中枢都市」関係説明資料</a:t>
            </a:r>
          </a:p>
        </p:txBody>
      </p:sp>
    </p:spTree>
    <p:extLst>
      <p:ext uri="{BB962C8B-B14F-4D97-AF65-F5344CB8AC3E}">
        <p14:creationId xmlns:p14="http://schemas.microsoft.com/office/powerpoint/2010/main" val="2448926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971600" y="44624"/>
            <a:ext cx="7344816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solidFill>
                  <a:srgbClr val="6600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中核市移行のための準備・手続きスケジュール</a:t>
            </a:r>
            <a:r>
              <a:rPr kumimoji="1" lang="en-US" altLang="ja-JP" sz="2400" dirty="0" smtClean="0">
                <a:solidFill>
                  <a:srgbClr val="6600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</a:t>
            </a:r>
            <a:r>
              <a:rPr kumimoji="1" lang="ja-JP" altLang="en-US" sz="2400" dirty="0" smtClean="0">
                <a:solidFill>
                  <a:srgbClr val="6600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案</a:t>
            </a:r>
            <a:r>
              <a:rPr kumimoji="1" lang="en-US" altLang="ja-JP" sz="2400" dirty="0" smtClean="0">
                <a:solidFill>
                  <a:srgbClr val="6600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)</a:t>
            </a:r>
            <a:endParaRPr kumimoji="1" lang="ja-JP" altLang="en-US" sz="2400" dirty="0">
              <a:solidFill>
                <a:srgbClr val="6600FF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1725370"/>
              </p:ext>
            </p:extLst>
          </p:nvPr>
        </p:nvGraphicFramePr>
        <p:xfrm>
          <a:off x="251520" y="643576"/>
          <a:ext cx="8712968" cy="6097791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584176"/>
                <a:gridCol w="2088232"/>
                <a:gridCol w="2088232"/>
                <a:gridCol w="1863207"/>
                <a:gridCol w="1089121"/>
              </a:tblGrid>
              <a:tr h="52745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/>
                        <a:t>項　目</a:t>
                      </a:r>
                      <a:endParaRPr kumimoji="1" lang="ja-JP" altLang="en-US" sz="14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6000" marR="36000" marT="36000" marB="3600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/>
                        <a:t>Ｈ</a:t>
                      </a:r>
                      <a:r>
                        <a:rPr kumimoji="1" lang="ja-JP" altLang="en-US" sz="1400" baseline="0" dirty="0" smtClean="0"/>
                        <a:t> </a:t>
                      </a:r>
                      <a:r>
                        <a:rPr kumimoji="1" lang="ja-JP" altLang="en-US" sz="1400" dirty="0" smtClean="0"/>
                        <a:t>２７</a:t>
                      </a:r>
                      <a:endParaRPr kumimoji="1" lang="ja-JP" altLang="en-US" sz="14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6000" marR="36000" marT="36000" marB="3600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/>
                        <a:t>Ｈ ２８</a:t>
                      </a:r>
                      <a:endParaRPr kumimoji="1" lang="ja-JP" altLang="en-US" sz="14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6000" marR="36000" marT="36000" marB="3600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 smtClean="0"/>
                        <a:t>Ｈ ２９</a:t>
                      </a:r>
                      <a:endParaRPr kumimoji="1" lang="ja-JP" altLang="en-US" sz="1400" dirty="0" smtClean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6000" marR="36000" marT="36000" marB="3600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/>
                        <a:t>Ｈ ３０</a:t>
                      </a:r>
                      <a:endParaRPr kumimoji="1" lang="ja-JP" altLang="en-US" sz="14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6000" marR="36000" marT="36000" marB="3600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1114067"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　</a:t>
                      </a:r>
                      <a:r>
                        <a:rPr kumimoji="1" lang="ja-JP" altLang="en-US" sz="1400" b="1" dirty="0" smtClean="0"/>
                        <a:t>国</a:t>
                      </a:r>
                      <a:r>
                        <a:rPr kumimoji="1" lang="ja-JP" altLang="en-US" sz="1400" b="1" baseline="0" dirty="0" smtClean="0"/>
                        <a:t> ほか</a:t>
                      </a:r>
                      <a:r>
                        <a:rPr kumimoji="1" lang="ja-JP" altLang="en-US" sz="1400" dirty="0" smtClean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  <a:p>
                      <a:r>
                        <a:rPr kumimoji="1" lang="ja-JP" altLang="en-US" sz="1400" dirty="0" smtClean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　　移行手続き等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6000" marR="36000" marT="36000" marB="36000" anchor="ctr"/>
                </a:tc>
              </a:tr>
              <a:tr h="1114067"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  <a:r>
                        <a:rPr kumimoji="1" lang="ja-JP" altLang="en-US" sz="1400" b="1" dirty="0" smtClean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県・市</a:t>
                      </a:r>
                    </a:p>
                    <a:p>
                      <a:r>
                        <a:rPr kumimoji="1" lang="ja-JP" altLang="en-US" sz="1400" dirty="0" smtClean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　事務事業調整等</a:t>
                      </a:r>
                      <a:endParaRPr kumimoji="1" lang="ja-JP" altLang="en-US" sz="14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kumimoji="1" lang="ja-JP" altLang="en-US" sz="140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6000" marR="36000" marT="36000" marB="36000" anchor="ctr"/>
                </a:tc>
              </a:tr>
              <a:tr h="1114067"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  <a:r>
                        <a:rPr kumimoji="1" lang="ja-JP" altLang="en-US" sz="1400" b="1" dirty="0" smtClean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市</a:t>
                      </a:r>
                    </a:p>
                    <a:p>
                      <a:r>
                        <a:rPr kumimoji="1" lang="ja-JP" altLang="en-US" sz="1400" dirty="0" smtClean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　検討・準備等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kumimoji="1" lang="ja-JP" altLang="en-US" sz="140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6000" marR="36000" marT="36000" marB="36000" anchor="ctr"/>
                </a:tc>
              </a:tr>
              <a:tr h="1114067"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  <a:r>
                        <a:rPr kumimoji="1" lang="ja-JP" altLang="en-US" sz="1400" b="1" dirty="0" smtClean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保健所の設置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kumimoji="1" lang="ja-JP" altLang="en-US" sz="140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6000" marR="36000" marT="36000" marB="36000" anchor="ctr"/>
                </a:tc>
              </a:tr>
              <a:tr h="1114067"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  <a:r>
                        <a:rPr kumimoji="1" lang="ja-JP" altLang="en-US" sz="1400" b="1" dirty="0" smtClean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広報</a:t>
                      </a:r>
                      <a:endParaRPr kumimoji="1" lang="ja-JP" altLang="en-US" sz="1400" b="1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6000" marR="36000" marT="36000" marB="36000" anchor="ctr"/>
                </a:tc>
              </a:tr>
            </a:tbl>
          </a:graphicData>
        </a:graphic>
      </p:graphicFrame>
      <p:sp>
        <p:nvSpPr>
          <p:cNvPr id="7" name="右矢印 6"/>
          <p:cNvSpPr/>
          <p:nvPr/>
        </p:nvSpPr>
        <p:spPr>
          <a:xfrm>
            <a:off x="1885026" y="2360320"/>
            <a:ext cx="1224136" cy="936104"/>
          </a:xfrm>
          <a:prstGeom prst="rightArrow">
            <a:avLst>
              <a:gd name="adj1" fmla="val 63675"/>
              <a:gd name="adj2" fmla="val 29487"/>
            </a:avLst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ja-JP" altLang="en-US" sz="1400" dirty="0" smtClean="0">
                <a:solidFill>
                  <a:schemeClr val="tx1"/>
                </a:solidFill>
              </a:rPr>
              <a:t>移譲事務の</a:t>
            </a:r>
          </a:p>
          <a:p>
            <a:pPr algn="ctr"/>
            <a:r>
              <a:rPr lang="ja-JP" altLang="en-US" sz="1400" dirty="0" smtClean="0">
                <a:solidFill>
                  <a:schemeClr val="tx1"/>
                </a:solidFill>
              </a:rPr>
              <a:t>協議・調整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10" name="右矢印 9"/>
          <p:cNvSpPr/>
          <p:nvPr/>
        </p:nvSpPr>
        <p:spPr>
          <a:xfrm>
            <a:off x="4008990" y="2382048"/>
            <a:ext cx="3816424" cy="936104"/>
          </a:xfrm>
          <a:prstGeom prst="rightArrow">
            <a:avLst>
              <a:gd name="adj1" fmla="val 57814"/>
              <a:gd name="adj2" fmla="val 40232"/>
            </a:avLst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kumimoji="1" lang="ja-JP" altLang="en-US" sz="1400" dirty="0" smtClean="0">
                <a:solidFill>
                  <a:schemeClr val="tx1"/>
                </a:solidFill>
              </a:rPr>
              <a:t>事務マニュアル作成・引き継ぎ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12" name="右矢印 11"/>
          <p:cNvSpPr/>
          <p:nvPr/>
        </p:nvSpPr>
        <p:spPr>
          <a:xfrm>
            <a:off x="1885026" y="3435872"/>
            <a:ext cx="2040540" cy="356608"/>
          </a:xfrm>
          <a:prstGeom prst="rightArrow">
            <a:avLst>
              <a:gd name="adj1" fmla="val 69536"/>
              <a:gd name="adj2" fmla="val 34760"/>
            </a:avLst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kumimoji="1" lang="ja-JP" altLang="en-US" sz="1400" dirty="0" smtClean="0">
                <a:solidFill>
                  <a:schemeClr val="tx1"/>
                </a:solidFill>
              </a:rPr>
              <a:t>組織･人員体制の検討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13" name="右矢印 12"/>
          <p:cNvSpPr/>
          <p:nvPr/>
        </p:nvSpPr>
        <p:spPr>
          <a:xfrm>
            <a:off x="3988961" y="3779922"/>
            <a:ext cx="3836412" cy="436158"/>
          </a:xfrm>
          <a:prstGeom prst="rightArrow">
            <a:avLst>
              <a:gd name="adj1" fmla="val 54858"/>
              <a:gd name="adj2" fmla="val 40232"/>
            </a:avLst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kumimoji="1" lang="ja-JP" altLang="en-US" sz="1400" dirty="0" smtClean="0">
                <a:solidFill>
                  <a:schemeClr val="tx1"/>
                </a:solidFill>
              </a:rPr>
              <a:t>職員派遣研修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14" name="右矢印 13"/>
          <p:cNvSpPr/>
          <p:nvPr/>
        </p:nvSpPr>
        <p:spPr>
          <a:xfrm>
            <a:off x="3997574" y="3394720"/>
            <a:ext cx="3384376" cy="438912"/>
          </a:xfrm>
          <a:prstGeom prst="rightArrow">
            <a:avLst>
              <a:gd name="adj1" fmla="val 54858"/>
              <a:gd name="adj2" fmla="val 40232"/>
            </a:avLst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kumimoji="1" lang="ja-JP" altLang="en-US" sz="1400" dirty="0" smtClean="0">
                <a:solidFill>
                  <a:schemeClr val="tx1"/>
                </a:solidFill>
              </a:rPr>
              <a:t>組織改編準備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15" name="右矢印 14"/>
          <p:cNvSpPr/>
          <p:nvPr/>
        </p:nvSpPr>
        <p:spPr>
          <a:xfrm>
            <a:off x="2312830" y="3819701"/>
            <a:ext cx="1592772" cy="356600"/>
          </a:xfrm>
          <a:prstGeom prst="rightArrow">
            <a:avLst>
              <a:gd name="adj1" fmla="val 69536"/>
              <a:gd name="adj2" fmla="val 35436"/>
            </a:avLst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kumimoji="1" lang="ja-JP" altLang="en-US" sz="1400" dirty="0" smtClean="0">
                <a:solidFill>
                  <a:schemeClr val="tx1"/>
                </a:solidFill>
              </a:rPr>
              <a:t>職員研修計画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11" name="ホームベース 10"/>
          <p:cNvSpPr/>
          <p:nvPr/>
        </p:nvSpPr>
        <p:spPr>
          <a:xfrm>
            <a:off x="1867752" y="4725144"/>
            <a:ext cx="1008112" cy="720080"/>
          </a:xfrm>
          <a:prstGeom prst="homePlate">
            <a:avLst>
              <a:gd name="adj" fmla="val 20793"/>
            </a:avLst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保健所設置</a:t>
            </a:r>
          </a:p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基本構想の</a:t>
            </a:r>
          </a:p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検討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17" name="ホームベース 16"/>
          <p:cNvSpPr/>
          <p:nvPr/>
        </p:nvSpPr>
        <p:spPr>
          <a:xfrm>
            <a:off x="3952479" y="4653136"/>
            <a:ext cx="2036212" cy="325752"/>
          </a:xfrm>
          <a:prstGeom prst="homePlate">
            <a:avLst>
              <a:gd name="adj" fmla="val 20793"/>
            </a:avLst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駅南庁舎　整備計画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18" name="ホームベース 17"/>
          <p:cNvSpPr/>
          <p:nvPr/>
        </p:nvSpPr>
        <p:spPr>
          <a:xfrm>
            <a:off x="6053860" y="4653136"/>
            <a:ext cx="2880320" cy="325752"/>
          </a:xfrm>
          <a:prstGeom prst="homePlate">
            <a:avLst>
              <a:gd name="adj" fmla="val 20793"/>
            </a:avLst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r>
              <a:rPr kumimoji="1" lang="ja-JP" altLang="en-US" sz="1200" dirty="0" smtClean="0">
                <a:solidFill>
                  <a:schemeClr val="tx1"/>
                </a:solidFill>
              </a:rPr>
              <a:t>　駅南庁舎　設計業務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19" name="ホームベース 18"/>
          <p:cNvSpPr/>
          <p:nvPr/>
        </p:nvSpPr>
        <p:spPr>
          <a:xfrm>
            <a:off x="3952479" y="5085184"/>
            <a:ext cx="2616319" cy="406144"/>
          </a:xfrm>
          <a:prstGeom prst="homePlate">
            <a:avLst>
              <a:gd name="adj" fmla="val 20793"/>
            </a:avLst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県施設移管準備</a:t>
            </a:r>
          </a:p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施設設計等業務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20" name="ホームベース 19"/>
          <p:cNvSpPr/>
          <p:nvPr/>
        </p:nvSpPr>
        <p:spPr>
          <a:xfrm>
            <a:off x="6761244" y="5085184"/>
            <a:ext cx="1080120" cy="406144"/>
          </a:xfrm>
          <a:prstGeom prst="homePlate">
            <a:avLst>
              <a:gd name="adj" fmla="val 20793"/>
            </a:avLst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r>
              <a:rPr kumimoji="1" lang="ja-JP" altLang="en-US" sz="1200" dirty="0" smtClean="0">
                <a:solidFill>
                  <a:schemeClr val="tx1"/>
                </a:solidFill>
              </a:rPr>
              <a:t>県施設移管</a:t>
            </a:r>
          </a:p>
          <a:p>
            <a:r>
              <a:rPr kumimoji="1" lang="ja-JP" altLang="en-US" sz="1200" dirty="0" smtClean="0">
                <a:solidFill>
                  <a:schemeClr val="tx1"/>
                </a:solidFill>
              </a:rPr>
              <a:t>必要施設整備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22" name="ホームベース 21"/>
          <p:cNvSpPr/>
          <p:nvPr/>
        </p:nvSpPr>
        <p:spPr>
          <a:xfrm>
            <a:off x="1839152" y="5877272"/>
            <a:ext cx="6837304" cy="720080"/>
          </a:xfrm>
          <a:prstGeom prst="homePlate">
            <a:avLst>
              <a:gd name="adj" fmla="val 20793"/>
            </a:avLst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市報、市ホームページ、ケーブルテレビ、チラシ等</a:t>
            </a:r>
            <a:r>
              <a:rPr kumimoji="1" lang="ja-JP" altLang="en-US" sz="1200" smtClean="0">
                <a:solidFill>
                  <a:schemeClr val="tx1"/>
                </a:solidFill>
              </a:rPr>
              <a:t>による広報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21" name="右矢印 20"/>
          <p:cNvSpPr/>
          <p:nvPr/>
        </p:nvSpPr>
        <p:spPr>
          <a:xfrm>
            <a:off x="7956376" y="1320930"/>
            <a:ext cx="864096" cy="5276422"/>
          </a:xfrm>
          <a:prstGeom prst="rightArrow">
            <a:avLst>
              <a:gd name="adj1" fmla="val 67669"/>
              <a:gd name="adj2" fmla="val 45311"/>
            </a:avLst>
          </a:prstGeom>
          <a:solidFill>
            <a:srgbClr val="FF99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lIns="36000" tIns="36000" rIns="36000" bIns="36000" rtlCol="0" anchor="ctr"/>
          <a:lstStyle/>
          <a:p>
            <a:pPr algn="ctr"/>
            <a:r>
              <a:rPr kumimoji="1" lang="ja-JP" altLang="en-US" sz="2400" b="1" dirty="0" smtClean="0">
                <a:solidFill>
                  <a:srgbClr val="C00000"/>
                </a:solidFill>
              </a:rPr>
              <a:t>中核市移行</a:t>
            </a:r>
            <a:endParaRPr kumimoji="1" lang="ja-JP" altLang="en-US" sz="2400" b="1" dirty="0">
              <a:solidFill>
                <a:srgbClr val="C00000"/>
              </a:solidFill>
            </a:endParaRPr>
          </a:p>
        </p:txBody>
      </p:sp>
      <p:sp>
        <p:nvSpPr>
          <p:cNvPr id="24" name="右矢印 23"/>
          <p:cNvSpPr/>
          <p:nvPr/>
        </p:nvSpPr>
        <p:spPr>
          <a:xfrm>
            <a:off x="3952478" y="1243942"/>
            <a:ext cx="1449625" cy="936104"/>
          </a:xfrm>
          <a:prstGeom prst="rightArrow">
            <a:avLst>
              <a:gd name="adj1" fmla="val 57814"/>
              <a:gd name="adj2" fmla="val 40232"/>
            </a:avLst>
          </a:prstGeom>
          <a:solidFill>
            <a:srgbClr val="FF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/>
          <a:lstStyle/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国 提出資料 作成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16" name="角丸四角形 15"/>
          <p:cNvSpPr/>
          <p:nvPr/>
        </p:nvSpPr>
        <p:spPr>
          <a:xfrm>
            <a:off x="5402104" y="1172008"/>
            <a:ext cx="257724" cy="112975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kumimoji="1" lang="ja-JP" altLang="en-US" sz="1000" dirty="0" smtClean="0">
                <a:solidFill>
                  <a:schemeClr val="tx1"/>
                </a:solidFill>
              </a:rPr>
              <a:t>国ヒアリング</a:t>
            </a:r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26" name="右矢印 25"/>
          <p:cNvSpPr/>
          <p:nvPr/>
        </p:nvSpPr>
        <p:spPr>
          <a:xfrm>
            <a:off x="1933992" y="1254068"/>
            <a:ext cx="1629896" cy="936104"/>
          </a:xfrm>
          <a:prstGeom prst="rightArrow">
            <a:avLst>
              <a:gd name="adj1" fmla="val 57814"/>
              <a:gd name="adj2" fmla="val 40232"/>
            </a:avLst>
          </a:prstGeom>
          <a:solidFill>
            <a:srgbClr val="FF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国 提出資料 準備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27" name="角丸四角形 26"/>
          <p:cNvSpPr/>
          <p:nvPr/>
        </p:nvSpPr>
        <p:spPr>
          <a:xfrm>
            <a:off x="5650458" y="2070668"/>
            <a:ext cx="1843562" cy="20239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r>
              <a:rPr kumimoji="1" lang="ja-JP" altLang="en-US" sz="1000" b="1" dirty="0" smtClean="0">
                <a:solidFill>
                  <a:schemeClr val="tx1"/>
                </a:solidFill>
              </a:rPr>
              <a:t>○ 市議会へ申し出議案提出</a:t>
            </a:r>
            <a:endParaRPr kumimoji="1" lang="ja-JP" altLang="en-US" sz="1000" b="1" dirty="0">
              <a:solidFill>
                <a:schemeClr val="tx1"/>
              </a:solidFill>
            </a:endParaRPr>
          </a:p>
        </p:txBody>
      </p:sp>
      <p:sp>
        <p:nvSpPr>
          <p:cNvPr id="28" name="角丸四角形 27"/>
          <p:cNvSpPr/>
          <p:nvPr/>
        </p:nvSpPr>
        <p:spPr>
          <a:xfrm>
            <a:off x="5981811" y="1905364"/>
            <a:ext cx="1843562" cy="16530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r>
              <a:rPr kumimoji="1" lang="ja-JP" altLang="en-US" sz="1000" b="1" dirty="0" smtClean="0">
                <a:solidFill>
                  <a:schemeClr val="tx1"/>
                </a:solidFill>
              </a:rPr>
              <a:t>◎ 県知事へ同意申し出</a:t>
            </a:r>
            <a:endParaRPr kumimoji="1" lang="ja-JP" altLang="en-US" sz="1000" b="1" dirty="0">
              <a:solidFill>
                <a:schemeClr val="tx1"/>
              </a:solidFill>
            </a:endParaRPr>
          </a:p>
        </p:txBody>
      </p:sp>
      <p:sp>
        <p:nvSpPr>
          <p:cNvPr id="29" name="角丸四角形 28"/>
          <p:cNvSpPr/>
          <p:nvPr/>
        </p:nvSpPr>
        <p:spPr>
          <a:xfrm>
            <a:off x="6228184" y="1683768"/>
            <a:ext cx="1843562" cy="24307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r>
              <a:rPr lang="ja-JP" altLang="en-US" sz="1000" b="1" dirty="0">
                <a:solidFill>
                  <a:schemeClr val="tx1"/>
                </a:solidFill>
              </a:rPr>
              <a:t>◎</a:t>
            </a:r>
            <a:r>
              <a:rPr kumimoji="1" lang="ja-JP" altLang="en-US" sz="1000" b="1" dirty="0" smtClean="0">
                <a:solidFill>
                  <a:schemeClr val="tx1"/>
                </a:solidFill>
              </a:rPr>
              <a:t> 県議会へ同意議案提出</a:t>
            </a:r>
            <a:endParaRPr kumimoji="1" lang="ja-JP" altLang="en-US" sz="1000" b="1" dirty="0">
              <a:solidFill>
                <a:schemeClr val="tx1"/>
              </a:solidFill>
            </a:endParaRPr>
          </a:p>
        </p:txBody>
      </p:sp>
      <p:sp>
        <p:nvSpPr>
          <p:cNvPr id="30" name="角丸四角形 29"/>
          <p:cNvSpPr/>
          <p:nvPr/>
        </p:nvSpPr>
        <p:spPr>
          <a:xfrm>
            <a:off x="6472854" y="1458466"/>
            <a:ext cx="1843562" cy="24258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r>
              <a:rPr lang="ja-JP" altLang="en-US" sz="1000" b="1" dirty="0">
                <a:solidFill>
                  <a:schemeClr val="tx1"/>
                </a:solidFill>
              </a:rPr>
              <a:t>◎</a:t>
            </a:r>
            <a:r>
              <a:rPr kumimoji="1" lang="ja-JP" altLang="en-US" sz="1000" b="1" dirty="0" smtClean="0">
                <a:solidFill>
                  <a:schemeClr val="tx1"/>
                </a:solidFill>
              </a:rPr>
              <a:t> 県→国への申し出</a:t>
            </a:r>
            <a:endParaRPr kumimoji="1" lang="ja-JP" altLang="en-US" sz="1000" b="1" dirty="0">
              <a:solidFill>
                <a:schemeClr val="tx1"/>
              </a:solidFill>
            </a:endParaRPr>
          </a:p>
        </p:txBody>
      </p:sp>
      <p:sp>
        <p:nvSpPr>
          <p:cNvPr id="31" name="角丸四角形 30"/>
          <p:cNvSpPr/>
          <p:nvPr/>
        </p:nvSpPr>
        <p:spPr>
          <a:xfrm>
            <a:off x="7015520" y="1236944"/>
            <a:ext cx="1172106" cy="24258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r>
              <a:rPr lang="ja-JP" altLang="en-US" sz="1200" b="1" dirty="0" smtClean="0">
                <a:solidFill>
                  <a:srgbClr val="C00000"/>
                </a:solidFill>
              </a:rPr>
              <a:t>●政令指定</a:t>
            </a:r>
            <a:endParaRPr kumimoji="1" lang="ja-JP" altLang="en-US" sz="1200" b="1" dirty="0">
              <a:solidFill>
                <a:srgbClr val="C00000"/>
              </a:solidFill>
            </a:endParaRPr>
          </a:p>
        </p:txBody>
      </p:sp>
      <p:sp>
        <p:nvSpPr>
          <p:cNvPr id="32" name="右矢印 31"/>
          <p:cNvSpPr/>
          <p:nvPr/>
        </p:nvSpPr>
        <p:spPr>
          <a:xfrm>
            <a:off x="3997574" y="4180614"/>
            <a:ext cx="3384376" cy="328506"/>
          </a:xfrm>
          <a:prstGeom prst="rightArrow">
            <a:avLst>
              <a:gd name="adj1" fmla="val 69536"/>
              <a:gd name="adj2" fmla="val 35436"/>
            </a:avLst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kumimoji="1" lang="ja-JP" altLang="en-US" sz="1400" dirty="0" smtClean="0">
                <a:solidFill>
                  <a:schemeClr val="tx1"/>
                </a:solidFill>
              </a:rPr>
              <a:t>条例・規則等 整備準備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4981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角丸四角形 3"/>
          <p:cNvSpPr/>
          <p:nvPr/>
        </p:nvSpPr>
        <p:spPr>
          <a:xfrm>
            <a:off x="395536" y="912792"/>
            <a:ext cx="8640960" cy="419440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000" dirty="0" smtClean="0">
                <a:solidFill>
                  <a:srgbClr val="C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Ｑ１　中核市へ移行したら、市民・事業者の税金が上がりませんか？</a:t>
            </a:r>
            <a:endParaRPr kumimoji="1" lang="ja-JP" altLang="en-US" sz="2000" dirty="0">
              <a:solidFill>
                <a:srgbClr val="C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1544240" y="260648"/>
            <a:ext cx="6336704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 smtClean="0">
                <a:solidFill>
                  <a:srgbClr val="FF0000"/>
                </a:solidFill>
              </a:rPr>
              <a:t>中核市への移行　Ｑ ＆ Ａ</a:t>
            </a:r>
            <a:endParaRPr kumimoji="1" lang="ja-JP" altLang="en-US" sz="2800" dirty="0">
              <a:solidFill>
                <a:srgbClr val="FF0000"/>
              </a:solidFill>
            </a:endParaRPr>
          </a:p>
        </p:txBody>
      </p:sp>
      <p:sp>
        <p:nvSpPr>
          <p:cNvPr id="6" name="タイトル 1"/>
          <p:cNvSpPr txBox="1">
            <a:spLocks/>
          </p:cNvSpPr>
          <p:nvPr/>
        </p:nvSpPr>
        <p:spPr>
          <a:xfrm>
            <a:off x="536128" y="1317392"/>
            <a:ext cx="8496944" cy="1008112"/>
          </a:xfrm>
          <a:prstGeom prst="rect">
            <a:avLst/>
          </a:prstGeom>
        </p:spPr>
        <p:txBody>
          <a:bodyPr vert="horz" lIns="36000" tIns="36000" rIns="36000" bIns="36000" rtlCol="0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2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Ａ　中核市への移行により、税金が上がることはありません。</a:t>
            </a:r>
          </a:p>
          <a:p>
            <a:pPr algn="l"/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</a:t>
            </a:r>
            <a:r>
              <a:rPr lang="ja-JP" altLang="en-US" sz="2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「事業所税」は、人口</a:t>
            </a:r>
            <a:r>
              <a:rPr lang="en-US" altLang="ja-JP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30</a:t>
            </a: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万人以上の市のうち政令で指定する市が行う</a:t>
            </a:r>
            <a:r>
              <a:rPr lang="ja-JP" altLang="en-US" sz="2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ものと</a:t>
            </a:r>
          </a:p>
          <a:p>
            <a:pPr algn="l"/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ja-JP" altLang="en-US" sz="2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されており</a:t>
            </a: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（地方税法）</a:t>
            </a:r>
            <a:r>
              <a:rPr lang="ja-JP" altLang="en-US" sz="2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、</a:t>
            </a: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中核市への移行とは関係がありません。</a:t>
            </a:r>
          </a:p>
          <a:p>
            <a:pPr algn="l"/>
            <a:endParaRPr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l"/>
            <a:endParaRPr lang="ja-JP" altLang="en-US" sz="2000" dirty="0" smtClean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角丸四角形 10"/>
          <p:cNvSpPr/>
          <p:nvPr/>
        </p:nvSpPr>
        <p:spPr>
          <a:xfrm>
            <a:off x="398960" y="2548912"/>
            <a:ext cx="8640960" cy="432048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000" dirty="0" smtClean="0">
                <a:solidFill>
                  <a:srgbClr val="C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Ｑ２　中核市へ移行して、市の財政負担が増えませんか？</a:t>
            </a:r>
            <a:endParaRPr kumimoji="1" lang="ja-JP" altLang="en-US" sz="2000" dirty="0">
              <a:solidFill>
                <a:srgbClr val="C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タイトル 1"/>
          <p:cNvSpPr txBox="1">
            <a:spLocks/>
          </p:cNvSpPr>
          <p:nvPr/>
        </p:nvSpPr>
        <p:spPr>
          <a:xfrm>
            <a:off x="539552" y="2980960"/>
            <a:ext cx="8496944" cy="1008112"/>
          </a:xfrm>
          <a:prstGeom prst="rect">
            <a:avLst/>
          </a:prstGeom>
        </p:spPr>
        <p:txBody>
          <a:bodyPr vert="horz" lIns="36000" tIns="36000" rIns="36000" bIns="36000" rtlCol="0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2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Ａ</a:t>
            </a: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ja-JP" altLang="en-US" sz="2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中核市になると、国から交付</a:t>
            </a: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される地方交付税</a:t>
            </a:r>
            <a:r>
              <a:rPr lang="ja-JP" altLang="en-US" sz="2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が増額されるほか、県から</a:t>
            </a:r>
          </a:p>
          <a:p>
            <a:pPr algn="l"/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ja-JP" altLang="en-US" sz="2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市へ権限移譲交付金が支給されます。</a:t>
            </a:r>
          </a:p>
          <a:p>
            <a:pPr algn="l"/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ja-JP" altLang="en-US" sz="2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これらの歳入により、中核市としての市民</a:t>
            </a: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サービス</a:t>
            </a:r>
            <a:r>
              <a:rPr lang="ja-JP" altLang="en-US" sz="2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の維持・向上を図ります。</a:t>
            </a:r>
            <a:endParaRPr lang="ja-JP" altLang="en-US" sz="2000" b="1" dirty="0" smtClean="0">
              <a:solidFill>
                <a:srgbClr val="FF33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3" name="角丸四角形 12"/>
          <p:cNvSpPr/>
          <p:nvPr/>
        </p:nvSpPr>
        <p:spPr>
          <a:xfrm>
            <a:off x="392112" y="4241680"/>
            <a:ext cx="8640960" cy="432048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000" dirty="0" smtClean="0">
                <a:solidFill>
                  <a:srgbClr val="C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Ｑ３　移行時</a:t>
            </a:r>
            <a:r>
              <a:rPr lang="ja-JP" altLang="en-US" sz="2000" dirty="0">
                <a:solidFill>
                  <a:srgbClr val="C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の</a:t>
            </a:r>
            <a:r>
              <a:rPr lang="ja-JP" altLang="en-US" sz="2000" dirty="0" smtClean="0">
                <a:solidFill>
                  <a:srgbClr val="C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引き継ぎや、専門的</a:t>
            </a:r>
            <a:r>
              <a:rPr lang="ja-JP" altLang="en-US" sz="2000" dirty="0">
                <a:solidFill>
                  <a:srgbClr val="C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な職員の</a:t>
            </a:r>
            <a:r>
              <a:rPr lang="ja-JP" altLang="en-US" sz="2000" dirty="0" smtClean="0">
                <a:solidFill>
                  <a:srgbClr val="C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確保など</a:t>
            </a:r>
            <a:r>
              <a:rPr kumimoji="1" lang="ja-JP" altLang="en-US" sz="2000" dirty="0" smtClean="0">
                <a:solidFill>
                  <a:srgbClr val="C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、心配ないですか？</a:t>
            </a:r>
            <a:endParaRPr kumimoji="1" lang="ja-JP" altLang="en-US" sz="2000" dirty="0">
              <a:solidFill>
                <a:srgbClr val="C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4" name="タイトル 1"/>
          <p:cNvSpPr txBox="1">
            <a:spLocks/>
          </p:cNvSpPr>
          <p:nvPr/>
        </p:nvSpPr>
        <p:spPr>
          <a:xfrm>
            <a:off x="536128" y="4673728"/>
            <a:ext cx="8607872" cy="1283592"/>
          </a:xfrm>
          <a:prstGeom prst="rect">
            <a:avLst/>
          </a:prstGeom>
        </p:spPr>
        <p:txBody>
          <a:bodyPr vert="horz" lIns="36000" tIns="36000" rIns="36000" bIns="36000" rtlCol="0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2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Ａ</a:t>
            </a: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ja-JP" altLang="en-US" sz="2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中核市移行までに、各分野でしっかりと引き継ぎを行うだけでなく、県・市の</a:t>
            </a:r>
          </a:p>
          <a:p>
            <a:pPr algn="l"/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ja-JP" altLang="en-US" sz="2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間</a:t>
            </a: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で職員派遣研修を</a:t>
            </a:r>
            <a:r>
              <a:rPr lang="ja-JP" altLang="en-US" sz="2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行うなどして、円滑に業務移行できるよう準備を進めます</a:t>
            </a: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。</a:t>
            </a:r>
            <a:endParaRPr lang="ja-JP" altLang="en-US" sz="2000" dirty="0" smtClean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9" name="タイトル 1"/>
          <p:cNvSpPr txBox="1">
            <a:spLocks/>
          </p:cNvSpPr>
          <p:nvPr/>
        </p:nvSpPr>
        <p:spPr>
          <a:xfrm>
            <a:off x="411060" y="5589239"/>
            <a:ext cx="8344544" cy="1154917"/>
          </a:xfrm>
          <a:prstGeom prst="rect">
            <a:avLst/>
          </a:prstGeom>
        </p:spPr>
        <p:txBody>
          <a:bodyPr vert="horz" lIns="36000" tIns="36000" rIns="36000" bIns="36000" rtlCol="0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2000" dirty="0" smtClean="0">
                <a:solidFill>
                  <a:srgbClr val="9933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lang="ja-JP" altLang="en-US" sz="2000" dirty="0" smtClean="0">
                <a:solidFill>
                  <a:srgbClr val="9933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問い合わせ先</a:t>
            </a:r>
            <a:r>
              <a:rPr lang="en-US" altLang="ja-JP" sz="2000" dirty="0" smtClean="0">
                <a:solidFill>
                  <a:srgbClr val="9933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endParaRPr lang="ja-JP" altLang="en-US" sz="2000" dirty="0" smtClean="0">
              <a:solidFill>
                <a:srgbClr val="9933F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中核市移行に関すること　　→　中核市推進監　</a:t>
            </a:r>
            <a:r>
              <a:rPr lang="en-US" altLang="ja-JP" sz="20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TEL (0857)20-3125</a:t>
            </a:r>
            <a:r>
              <a:rPr lang="ja-JP" altLang="en-US" sz="20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</a:p>
          <a:p>
            <a:pPr algn="l"/>
            <a:r>
              <a:rPr lang="ja-JP" altLang="en-US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保健所の設置に関すること　→　保健所準備室　</a:t>
            </a:r>
            <a:r>
              <a:rPr lang="en-US" altLang="ja-JP" sz="20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TEL (0857)20-3914</a:t>
            </a:r>
            <a:endParaRPr lang="ja-JP" altLang="en-US" sz="20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167602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/>
          <p:cNvSpPr/>
          <p:nvPr/>
        </p:nvSpPr>
        <p:spPr>
          <a:xfrm>
            <a:off x="258392" y="1603748"/>
            <a:ext cx="8784976" cy="3939540"/>
          </a:xfrm>
          <a:prstGeom prst="rect">
            <a:avLst/>
          </a:prstGeom>
          <a:solidFill>
            <a:schemeClr val="bg1">
              <a:alpha val="60000"/>
            </a:schemeClr>
          </a:solidFill>
        </p:spPr>
        <p:txBody>
          <a:bodyPr wrap="square">
            <a:spAutoFit/>
          </a:bodyPr>
          <a:lstStyle/>
          <a:p>
            <a:r>
              <a:rPr lang="ja-JP" altLang="en-US" sz="2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 鳥取市は、</a:t>
            </a:r>
            <a:r>
              <a:rPr lang="ja-JP" altLang="en-US" sz="2000" dirty="0" smtClean="0">
                <a:solidFill>
                  <a:srgbClr val="FF66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県都</a:t>
            </a:r>
            <a:r>
              <a:rPr lang="ja-JP" altLang="en-US" sz="2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として、</a:t>
            </a:r>
            <a:r>
              <a:rPr lang="ja-JP" altLang="en-US" sz="2000" dirty="0" smtClean="0">
                <a:solidFill>
                  <a:srgbClr val="FF66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山陰東部圏域の政治・経済・文化の中心都</a:t>
            </a:r>
            <a:r>
              <a:rPr lang="ja-JP" altLang="en-US" sz="2000" dirty="0" smtClean="0">
                <a:solidFill>
                  <a:srgbClr val="FF33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</a:t>
            </a:r>
            <a:r>
              <a:rPr lang="ja-JP" altLang="en-US" sz="2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として</a:t>
            </a:r>
          </a:p>
          <a:p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ja-JP" altLang="en-US" sz="2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発展してきました。</a:t>
            </a:r>
          </a:p>
          <a:p>
            <a:r>
              <a:rPr lang="ja-JP" altLang="en-US" sz="2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 平成</a:t>
            </a:r>
            <a:r>
              <a:rPr lang="en-US" altLang="ja-JP" sz="2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17</a:t>
            </a:r>
            <a:r>
              <a:rPr lang="ja-JP" altLang="en-US" sz="2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</a:t>
            </a:r>
            <a:r>
              <a:rPr lang="en-US" altLang="ja-JP" sz="2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</a:t>
            </a:r>
            <a:r>
              <a:rPr lang="ja-JP" altLang="en-US" sz="2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月</a:t>
            </a: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に</a:t>
            </a:r>
            <a:r>
              <a:rPr lang="ja-JP" altLang="en-US" sz="2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は、政令市、中核市に次ぐ「</a:t>
            </a:r>
            <a:r>
              <a:rPr lang="ja-JP" altLang="en-US" sz="2000" dirty="0" smtClean="0">
                <a:solidFill>
                  <a:srgbClr val="FF66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特例市</a:t>
            </a:r>
            <a:r>
              <a:rPr lang="ja-JP" altLang="en-US" sz="2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」となってより多くの権限を</a:t>
            </a:r>
          </a:p>
          <a:p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ja-JP" altLang="en-US" sz="2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受け、市民に身近なサービスの充実を図るとともに、自己決定権の拡大による</a:t>
            </a:r>
          </a:p>
          <a:p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ja-JP" altLang="en-US" sz="2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自立的な都市経営の推進に努めてきました。</a:t>
            </a:r>
          </a:p>
          <a:p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 </a:t>
            </a:r>
            <a:r>
              <a:rPr lang="ja-JP" altLang="en-US" sz="2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しかし、</a:t>
            </a:r>
            <a:r>
              <a:rPr lang="ja-JP" altLang="en-US" sz="2000" dirty="0">
                <a:solidFill>
                  <a:srgbClr val="FF66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平成</a:t>
            </a:r>
            <a:r>
              <a:rPr lang="en-US" altLang="ja-JP" sz="2000" dirty="0">
                <a:solidFill>
                  <a:srgbClr val="FF66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27</a:t>
            </a:r>
            <a:r>
              <a:rPr lang="ja-JP" altLang="en-US" sz="2000" dirty="0">
                <a:solidFill>
                  <a:srgbClr val="FF66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年４月に特例市制度</a:t>
            </a:r>
            <a:r>
              <a:rPr lang="ja-JP" altLang="en-US" sz="2000" dirty="0" smtClean="0">
                <a:solidFill>
                  <a:srgbClr val="FF66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は廃止</a:t>
            </a:r>
            <a:r>
              <a:rPr lang="ja-JP" altLang="en-US" sz="2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されました。一方、</a:t>
            </a:r>
            <a:r>
              <a:rPr lang="ja-JP" altLang="en-US" sz="2000" dirty="0">
                <a:solidFill>
                  <a:srgbClr val="FF66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中核市の要件</a:t>
            </a:r>
            <a:r>
              <a:rPr lang="ja-JP" altLang="en-US" sz="2000" dirty="0" smtClean="0">
                <a:solidFill>
                  <a:srgbClr val="FF66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は</a:t>
            </a:r>
          </a:p>
          <a:p>
            <a:r>
              <a:rPr lang="ja-JP" altLang="en-US" sz="2000" dirty="0">
                <a:solidFill>
                  <a:srgbClr val="FF66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ja-JP" altLang="en-US" sz="2000" dirty="0" smtClean="0">
                <a:solidFill>
                  <a:srgbClr val="FF66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人口</a:t>
            </a:r>
            <a:r>
              <a:rPr lang="en-US" altLang="ja-JP" sz="2000" dirty="0" smtClean="0">
                <a:solidFill>
                  <a:srgbClr val="FF66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</a:t>
            </a:r>
            <a:r>
              <a:rPr lang="ja-JP" altLang="en-US" sz="2000" dirty="0" smtClean="0">
                <a:solidFill>
                  <a:srgbClr val="FF66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万人</a:t>
            </a:r>
            <a:r>
              <a:rPr lang="ja-JP" altLang="en-US" sz="2000" dirty="0">
                <a:solidFill>
                  <a:srgbClr val="FF66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以上に緩和</a:t>
            </a:r>
            <a:r>
              <a:rPr lang="ja-JP" altLang="en-US" sz="2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され、鳥取市は中核市への移行が可能となりました。</a:t>
            </a:r>
          </a:p>
          <a:p>
            <a:r>
              <a:rPr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</a:p>
          <a:p>
            <a:r>
              <a:rPr lang="ja-JP" altLang="en-US" sz="2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 全国では人口減少や地域の衰退が問題となり、持続的な行政サービスの提</a:t>
            </a:r>
          </a:p>
          <a:p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ja-JP" altLang="en-US" sz="2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供が課題となる中、地方の都市では、その存在をかけた、地方創生の取り組み</a:t>
            </a:r>
          </a:p>
          <a:p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ja-JP" altLang="en-US" sz="2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が始まっています。</a:t>
            </a:r>
          </a:p>
          <a:p>
            <a:r>
              <a:rPr lang="ja-JP" altLang="en-US" sz="2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 国は中核市を中心とする地方圏域を「</a:t>
            </a:r>
            <a:r>
              <a:rPr lang="ja-JP" altLang="en-US" sz="2000" dirty="0" smtClean="0">
                <a:solidFill>
                  <a:srgbClr val="FF66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連携中枢都市</a:t>
            </a:r>
            <a:r>
              <a:rPr lang="ja-JP" altLang="en-US" sz="2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」圏域として、地方が踏み</a:t>
            </a:r>
          </a:p>
          <a:p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ja-JP" altLang="en-US" sz="2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とどまるための拠点と位置付け、支援を強化することにしています。</a:t>
            </a:r>
          </a:p>
        </p:txBody>
      </p:sp>
      <p:sp>
        <p:nvSpPr>
          <p:cNvPr id="3" name="正方形/長方形 2"/>
          <p:cNvSpPr/>
          <p:nvPr/>
        </p:nvSpPr>
        <p:spPr>
          <a:xfrm>
            <a:off x="179512" y="5733256"/>
            <a:ext cx="8863856" cy="830997"/>
          </a:xfrm>
          <a:prstGeom prst="rect">
            <a:avLst/>
          </a:prstGeom>
          <a:solidFill>
            <a:schemeClr val="bg1">
              <a:alpha val="60000"/>
            </a:schemeClr>
          </a:solidFill>
        </p:spPr>
        <p:txBody>
          <a:bodyPr wrap="square">
            <a:spAutoFit/>
          </a:bodyPr>
          <a:lstStyle/>
          <a:p>
            <a:r>
              <a:rPr lang="ja-JP" altLang="en-US" sz="2400" b="1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中核</a:t>
            </a:r>
            <a:r>
              <a:rPr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市への移行は、本市にとって、</a:t>
            </a:r>
            <a:r>
              <a:rPr lang="ja-JP" altLang="en-US" sz="2400" b="1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市民サービスの向上</a:t>
            </a:r>
            <a:r>
              <a:rPr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とともに</a:t>
            </a:r>
            <a:r>
              <a:rPr lang="ja-JP" altLang="en-US" sz="2400" b="1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、</a:t>
            </a:r>
          </a:p>
          <a:p>
            <a:r>
              <a:rPr lang="ja-JP" altLang="en-US" sz="2400" b="1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将来</a:t>
            </a:r>
            <a:r>
              <a:rPr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に</a:t>
            </a:r>
            <a:r>
              <a:rPr lang="ja-JP" altLang="en-US" sz="2400" b="1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向かって</a:t>
            </a:r>
            <a:r>
              <a:rPr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、</a:t>
            </a:r>
            <a:r>
              <a:rPr lang="ja-JP" altLang="en-US" sz="2400" b="1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本市と山陰東部圏域の発展の基礎となる</a:t>
            </a:r>
            <a:r>
              <a:rPr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もの</a:t>
            </a:r>
            <a:r>
              <a:rPr lang="ja-JP" altLang="en-US" sz="2400" b="1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です。</a:t>
            </a:r>
            <a:endParaRPr lang="ja-JP" altLang="en-US" sz="24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" name="下矢印 3"/>
          <p:cNvSpPr/>
          <p:nvPr/>
        </p:nvSpPr>
        <p:spPr>
          <a:xfrm>
            <a:off x="4179392" y="5543288"/>
            <a:ext cx="864096" cy="261976"/>
          </a:xfrm>
          <a:prstGeom prst="downArrow">
            <a:avLst>
              <a:gd name="adj1" fmla="val 50000"/>
              <a:gd name="adj2" fmla="val 61813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タイトル 1"/>
          <p:cNvSpPr txBox="1">
            <a:spLocks/>
          </p:cNvSpPr>
          <p:nvPr/>
        </p:nvSpPr>
        <p:spPr>
          <a:xfrm>
            <a:off x="836174" y="0"/>
            <a:ext cx="7629412" cy="895536"/>
          </a:xfrm>
          <a:prstGeom prst="rect">
            <a:avLst/>
          </a:prstGeom>
          <a:solidFill>
            <a:schemeClr val="bg1">
              <a:alpha val="6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5400" dirty="0" smtClean="0">
                <a:solidFill>
                  <a:srgbClr val="FF33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前進！「</a:t>
            </a:r>
            <a:r>
              <a:rPr lang="ja-JP" altLang="en-US" sz="5400" dirty="0">
                <a:solidFill>
                  <a:srgbClr val="FF33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中核市</a:t>
            </a:r>
            <a:r>
              <a:rPr lang="ja-JP" altLang="en-US" sz="5400" dirty="0" smtClean="0">
                <a:solidFill>
                  <a:srgbClr val="FF33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」へ</a:t>
            </a:r>
            <a:endParaRPr lang="ja-JP" altLang="en-US" sz="5400" dirty="0">
              <a:solidFill>
                <a:srgbClr val="FF33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218952" y="895536"/>
            <a:ext cx="8784976" cy="576064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kumimoji="1" lang="ja-JP" altLang="en-US" sz="3600" b="1" dirty="0" smtClean="0">
                <a:solidFill>
                  <a:srgbClr val="99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平成</a:t>
            </a:r>
            <a:r>
              <a:rPr kumimoji="1" lang="en-US" altLang="ja-JP" sz="3600" b="1" dirty="0" smtClean="0">
                <a:solidFill>
                  <a:srgbClr val="99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30</a:t>
            </a:r>
            <a:r>
              <a:rPr kumimoji="1" lang="ja-JP" altLang="en-US" sz="3600" b="1" dirty="0" smtClean="0">
                <a:solidFill>
                  <a:srgbClr val="99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</a:t>
            </a:r>
            <a:r>
              <a:rPr kumimoji="1" lang="en-US" altLang="ja-JP" sz="3600" b="1" dirty="0" smtClean="0">
                <a:solidFill>
                  <a:srgbClr val="99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4</a:t>
            </a:r>
            <a:r>
              <a:rPr kumimoji="1" lang="ja-JP" altLang="en-US" sz="3600" b="1" dirty="0" smtClean="0">
                <a:solidFill>
                  <a:srgbClr val="99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月１日の中核市移行を目指します</a:t>
            </a:r>
            <a:endParaRPr kumimoji="1" lang="ja-JP" altLang="en-US" sz="3600" b="1" dirty="0">
              <a:solidFill>
                <a:srgbClr val="99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72797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/>
          <p:nvPr/>
        </p:nvSpPr>
        <p:spPr>
          <a:xfrm>
            <a:off x="2424611" y="3773019"/>
            <a:ext cx="1499693" cy="2644822"/>
          </a:xfrm>
          <a:prstGeom prst="ellipse">
            <a:avLst/>
          </a:prstGeom>
          <a:solidFill>
            <a:schemeClr val="bg2">
              <a:lumMod val="90000"/>
            </a:schemeClr>
          </a:solidFill>
          <a:ln w="1270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lIns="36000" tIns="36000" rIns="36000" bIns="36000" rtlCol="0" anchor="ctr"/>
          <a:lstStyle/>
          <a:p>
            <a:pPr algn="ctr"/>
            <a:r>
              <a:rPr kumimoji="1" lang="ja-JP" altLang="en-US" sz="3600" dirty="0" smtClean="0">
                <a:solidFill>
                  <a:schemeClr val="tx1"/>
                </a:solidFill>
              </a:rPr>
              <a:t>特例市</a:t>
            </a:r>
            <a:endParaRPr kumimoji="1" lang="ja-JP" altLang="en-US" sz="3600" dirty="0">
              <a:solidFill>
                <a:schemeClr val="tx1"/>
              </a:solidFill>
            </a:endParaRPr>
          </a:p>
        </p:txBody>
      </p:sp>
      <p:sp>
        <p:nvSpPr>
          <p:cNvPr id="5" name="円/楕円 4"/>
          <p:cNvSpPr/>
          <p:nvPr/>
        </p:nvSpPr>
        <p:spPr>
          <a:xfrm>
            <a:off x="4264645" y="2858768"/>
            <a:ext cx="1793528" cy="3574416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254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lIns="36000" tIns="36000" rIns="36000" bIns="36000" rtlCol="0" anchor="ctr"/>
          <a:lstStyle/>
          <a:p>
            <a:pPr algn="ctr"/>
            <a:r>
              <a:rPr kumimoji="1" lang="ja-JP" altLang="en-US" sz="4400" dirty="0" smtClean="0">
                <a:solidFill>
                  <a:srgbClr val="FF3300"/>
                </a:solidFill>
              </a:rPr>
              <a:t>中核市</a:t>
            </a:r>
            <a:endParaRPr kumimoji="1" lang="ja-JP" altLang="en-US" sz="4400" dirty="0">
              <a:solidFill>
                <a:srgbClr val="FF3300"/>
              </a:solidFill>
            </a:endParaRPr>
          </a:p>
        </p:txBody>
      </p:sp>
      <p:sp>
        <p:nvSpPr>
          <p:cNvPr id="6" name="円/楕円 5"/>
          <p:cNvSpPr/>
          <p:nvPr/>
        </p:nvSpPr>
        <p:spPr>
          <a:xfrm>
            <a:off x="6412926" y="1685669"/>
            <a:ext cx="2341882" cy="4747515"/>
          </a:xfrm>
          <a:prstGeom prst="ellipse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lIns="36000" tIns="36000" rIns="36000" bIns="36000" rtlCol="0" anchor="ctr"/>
          <a:lstStyle/>
          <a:p>
            <a:pPr algn="ctr"/>
            <a:r>
              <a:rPr kumimoji="1" lang="ja-JP" altLang="en-US" sz="4000" dirty="0" smtClean="0">
                <a:solidFill>
                  <a:schemeClr val="tx1"/>
                </a:solidFill>
              </a:rPr>
              <a:t>政令指定都市</a:t>
            </a:r>
            <a:endParaRPr kumimoji="1" lang="ja-JP" altLang="en-US" sz="4000" dirty="0">
              <a:solidFill>
                <a:schemeClr val="tx1"/>
              </a:solidFill>
            </a:endParaRPr>
          </a:p>
        </p:txBody>
      </p:sp>
      <p:sp>
        <p:nvSpPr>
          <p:cNvPr id="12" name="円/楕円 11"/>
          <p:cNvSpPr/>
          <p:nvPr/>
        </p:nvSpPr>
        <p:spPr>
          <a:xfrm>
            <a:off x="886199" y="4550781"/>
            <a:ext cx="1125118" cy="1832977"/>
          </a:xfrm>
          <a:prstGeom prst="ellipse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lIns="36000" tIns="36000" rIns="36000" bIns="36000" rtlCol="0" anchor="ctr"/>
          <a:lstStyle/>
          <a:p>
            <a:pPr algn="ctr"/>
            <a:r>
              <a:rPr kumimoji="1" lang="ja-JP" altLang="en-US" sz="2400" dirty="0" smtClean="0">
                <a:solidFill>
                  <a:schemeClr val="tx1"/>
                </a:solidFill>
              </a:rPr>
              <a:t>一般の市</a:t>
            </a:r>
            <a:endParaRPr kumimoji="1" lang="ja-JP" altLang="en-US" sz="2400" dirty="0">
              <a:solidFill>
                <a:schemeClr val="tx1"/>
              </a:solidFill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2346365" y="6078417"/>
            <a:ext cx="165618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ja-JP" sz="1400" b="1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</a:t>
            </a:r>
            <a:r>
              <a:rPr lang="ja-JP" altLang="en-US" sz="1400" b="1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万人以上</a:t>
            </a:r>
          </a:p>
          <a:p>
            <a:pPr algn="ctr"/>
            <a:r>
              <a:rPr lang="en-US" altLang="ja-JP" sz="1400" b="1" dirty="0" smtClean="0">
                <a:solidFill>
                  <a:srgbClr val="FF66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lang="ja-JP" altLang="en-US" sz="1400" b="1" dirty="0" smtClean="0">
                <a:solidFill>
                  <a:srgbClr val="FF66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廃止</a:t>
            </a:r>
            <a:r>
              <a:rPr lang="en-US" altLang="ja-JP" sz="1400" b="1" dirty="0" smtClean="0">
                <a:solidFill>
                  <a:srgbClr val="FF66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 H27.4</a:t>
            </a:r>
            <a:r>
              <a:rPr lang="ja-JP" altLang="en-US" sz="1400" b="1" dirty="0" smtClean="0">
                <a:solidFill>
                  <a:srgbClr val="FF66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月～</a:t>
            </a:r>
            <a:endParaRPr lang="ja-JP" altLang="en-US" sz="1400" dirty="0">
              <a:solidFill>
                <a:srgbClr val="FF6600"/>
              </a:solidFill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3990213" y="5866897"/>
            <a:ext cx="2342392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ja-JP" sz="1400" b="1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30</a:t>
            </a:r>
            <a:r>
              <a:rPr lang="ja-JP" altLang="en-US" sz="1400" b="1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万人以上</a:t>
            </a:r>
          </a:p>
          <a:p>
            <a:pPr algn="ctr"/>
            <a:r>
              <a:rPr lang="en-US" altLang="ja-JP" sz="1400" b="1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lang="ja-JP" altLang="en-US" sz="1400" b="1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改正後</a:t>
            </a:r>
            <a:r>
              <a:rPr lang="en-US" altLang="ja-JP" sz="1400" b="1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 </a:t>
            </a:r>
            <a:r>
              <a:rPr lang="en-US" altLang="ja-JP" sz="2000" b="1" dirty="0" smtClean="0">
                <a:solidFill>
                  <a:srgbClr val="FF33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</a:t>
            </a:r>
            <a:r>
              <a:rPr lang="ja-JP" altLang="en-US" sz="2000" b="1" dirty="0" smtClean="0">
                <a:solidFill>
                  <a:srgbClr val="FF33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万人以上</a:t>
            </a:r>
            <a:endParaRPr lang="ja-JP" altLang="en-US" sz="2000" dirty="0">
              <a:solidFill>
                <a:srgbClr val="FF3300"/>
              </a:solidFill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6755775" y="5924528"/>
            <a:ext cx="165618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ja-JP" sz="1400" b="1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50</a:t>
            </a:r>
            <a:r>
              <a:rPr lang="ja-JP" altLang="en-US" sz="1400" b="1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万人以上</a:t>
            </a:r>
          </a:p>
        </p:txBody>
      </p:sp>
      <p:sp>
        <p:nvSpPr>
          <p:cNvPr id="18" name="正方形/長方形 17"/>
          <p:cNvSpPr/>
          <p:nvPr/>
        </p:nvSpPr>
        <p:spPr>
          <a:xfrm>
            <a:off x="534094" y="1152538"/>
            <a:ext cx="5435041" cy="13403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ja-JP" altLang="en-US" sz="2000" dirty="0" smtClean="0">
                <a:solidFill>
                  <a:srgbClr val="99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 政令指定都市に次ぐ権限</a:t>
            </a:r>
          </a:p>
          <a:p>
            <a:r>
              <a:rPr kumimoji="1" lang="ja-JP" altLang="en-US" sz="2000" dirty="0" smtClean="0">
                <a:solidFill>
                  <a:srgbClr val="99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 住民に身近なサービスは身近な市で</a:t>
            </a:r>
          </a:p>
          <a:p>
            <a:r>
              <a:rPr lang="ja-JP" altLang="en-US" sz="2000" dirty="0" smtClean="0">
                <a:solidFill>
                  <a:srgbClr val="99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 人口</a:t>
            </a:r>
            <a:r>
              <a:rPr lang="en-US" altLang="ja-JP" sz="2000" dirty="0" smtClean="0">
                <a:solidFill>
                  <a:srgbClr val="99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</a:t>
            </a:r>
            <a:r>
              <a:rPr lang="ja-JP" altLang="en-US" sz="2000" dirty="0">
                <a:solidFill>
                  <a:srgbClr val="99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万人未満の特例市</a:t>
            </a:r>
            <a:r>
              <a:rPr lang="ja-JP" altLang="en-US" sz="2000" dirty="0" smtClean="0">
                <a:solidFill>
                  <a:srgbClr val="99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は </a:t>
            </a:r>
            <a:r>
              <a:rPr lang="ja-JP" altLang="en-US" sz="2000" dirty="0" smtClean="0">
                <a:solidFill>
                  <a:srgbClr val="FF33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平成</a:t>
            </a:r>
            <a:r>
              <a:rPr lang="en-US" altLang="ja-JP" sz="2000" dirty="0" smtClean="0">
                <a:solidFill>
                  <a:srgbClr val="FF33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32</a:t>
            </a:r>
            <a:r>
              <a:rPr lang="ja-JP" altLang="en-US" sz="2000" dirty="0" smtClean="0">
                <a:solidFill>
                  <a:srgbClr val="FF33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</a:t>
            </a:r>
            <a:r>
              <a:rPr lang="ja-JP" altLang="en-US" sz="2000" dirty="0">
                <a:solidFill>
                  <a:srgbClr val="FF33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３月</a:t>
            </a:r>
            <a:r>
              <a:rPr lang="ja-JP" altLang="en-US" sz="2000" dirty="0" smtClean="0">
                <a:solidFill>
                  <a:srgbClr val="FF33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末</a:t>
            </a:r>
          </a:p>
          <a:p>
            <a:r>
              <a:rPr lang="ja-JP" altLang="en-US" sz="2000" dirty="0">
                <a:solidFill>
                  <a:srgbClr val="FF33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ja-JP" altLang="en-US" sz="2000" dirty="0" smtClean="0">
                <a:solidFill>
                  <a:srgbClr val="FF33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まで</a:t>
            </a:r>
            <a:r>
              <a:rPr lang="ja-JP" altLang="en-US" sz="2000" dirty="0" smtClean="0">
                <a:solidFill>
                  <a:srgbClr val="99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であれば中核</a:t>
            </a:r>
            <a:r>
              <a:rPr lang="ja-JP" altLang="en-US" sz="2000" dirty="0">
                <a:solidFill>
                  <a:srgbClr val="99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</a:t>
            </a:r>
            <a:r>
              <a:rPr lang="ja-JP" altLang="en-US" sz="2000" dirty="0" smtClean="0">
                <a:solidFill>
                  <a:srgbClr val="99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へ移行できる</a:t>
            </a:r>
            <a:endParaRPr kumimoji="1" lang="ja-JP" altLang="en-US" sz="2000" dirty="0">
              <a:solidFill>
                <a:srgbClr val="99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402224" y="231152"/>
            <a:ext cx="2585599" cy="8025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rgbClr val="FF66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中核市 </a:t>
            </a:r>
            <a:r>
              <a:rPr kumimoji="1" lang="ja-JP" altLang="en-US" sz="2400" dirty="0" smtClean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とは</a:t>
            </a:r>
            <a:endParaRPr kumimoji="1" lang="ja-JP" altLang="en-US" sz="2400" dirty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cxnSp>
        <p:nvCxnSpPr>
          <p:cNvPr id="25" name="直線矢印コネクタ 24"/>
          <p:cNvCxnSpPr/>
          <p:nvPr/>
        </p:nvCxnSpPr>
        <p:spPr>
          <a:xfrm flipV="1">
            <a:off x="1187624" y="1822716"/>
            <a:ext cx="5688632" cy="2614897"/>
          </a:xfrm>
          <a:prstGeom prst="straightConnector1">
            <a:avLst/>
          </a:prstGeom>
          <a:ln w="38100" cmpd="dbl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正方形/長方形 26"/>
          <p:cNvSpPr/>
          <p:nvPr/>
        </p:nvSpPr>
        <p:spPr>
          <a:xfrm>
            <a:off x="3029828" y="352550"/>
            <a:ext cx="6053907" cy="5597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 smtClean="0">
                <a:solidFill>
                  <a:schemeClr val="tx1"/>
                </a:solidFill>
              </a:rPr>
              <a:t>　</a:t>
            </a:r>
            <a:r>
              <a:rPr kumimoji="1" lang="ja-JP" altLang="en-US" sz="20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都市の人口規模によって定められた都市制度の１つ</a:t>
            </a:r>
            <a:endParaRPr kumimoji="1" lang="ja-JP" altLang="en-US" sz="20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3" name="正方形/長方形 32"/>
          <p:cNvSpPr/>
          <p:nvPr/>
        </p:nvSpPr>
        <p:spPr>
          <a:xfrm rot="23949">
            <a:off x="707513" y="6421672"/>
            <a:ext cx="110085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1600" b="1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人口規模</a:t>
            </a:r>
            <a:endParaRPr lang="ja-JP" altLang="en-US" sz="1600" dirty="0"/>
          </a:p>
        </p:txBody>
      </p:sp>
      <p:cxnSp>
        <p:nvCxnSpPr>
          <p:cNvPr id="17" name="直線矢印コネクタ 16"/>
          <p:cNvCxnSpPr/>
          <p:nvPr/>
        </p:nvCxnSpPr>
        <p:spPr>
          <a:xfrm flipV="1">
            <a:off x="1710548" y="6590949"/>
            <a:ext cx="5873319" cy="31788"/>
          </a:xfrm>
          <a:prstGeom prst="straightConnector1">
            <a:avLst/>
          </a:prstGeom>
          <a:ln w="38100" cmpd="dbl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正方形/長方形 19"/>
          <p:cNvSpPr/>
          <p:nvPr/>
        </p:nvSpPr>
        <p:spPr>
          <a:xfrm rot="20052590">
            <a:off x="1868144" y="3498255"/>
            <a:ext cx="110085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1600" b="1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事務権限</a:t>
            </a:r>
            <a:endParaRPr lang="ja-JP" altLang="en-US" sz="1600" dirty="0"/>
          </a:p>
        </p:txBody>
      </p:sp>
    </p:spTree>
    <p:extLst>
      <p:ext uri="{BB962C8B-B14F-4D97-AF65-F5344CB8AC3E}">
        <p14:creationId xmlns:p14="http://schemas.microsoft.com/office/powerpoint/2010/main" val="3053914791"/>
      </p:ext>
    </p:extLst>
  </p:cSld>
  <p:clrMapOvr>
    <a:masterClrMapping/>
  </p:clrMapOvr>
</p:sld>
</file>

<file path=ppt/theme/theme1.xml><?xml version="1.0" encoding="utf-8"?>
<a:theme xmlns:a="http://schemas.openxmlformats.org/drawingml/2006/main" name="スリップストリーム">
  <a:themeElements>
    <a:clrScheme name="スリップストリーム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スリップストリーム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スリップストリーム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3666</TotalTime>
  <Words>535</Words>
  <Application>Microsoft Office PowerPoint</Application>
  <PresentationFormat>画面に合わせる (4:3)</PresentationFormat>
  <Paragraphs>187</Paragraphs>
  <Slides>8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9" baseType="lpstr">
      <vt:lpstr>スリップストリーム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鳥取市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鳥取市</dc:creator>
  <cp:lastModifiedBy>tottoriadmin</cp:lastModifiedBy>
  <cp:revision>250</cp:revision>
  <cp:lastPrinted>2015-06-25T05:45:03Z</cp:lastPrinted>
  <dcterms:created xsi:type="dcterms:W3CDTF">2014-06-23T08:16:11Z</dcterms:created>
  <dcterms:modified xsi:type="dcterms:W3CDTF">2015-06-25T05:45:42Z</dcterms:modified>
</cp:coreProperties>
</file>