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bookmarkIdSeed="3">
  <p:sldMasterIdLst>
    <p:sldMasterId id="2147483924" r:id="rId4"/>
    <p:sldMasterId id="2147485019" r:id="rId5"/>
    <p:sldMasterId id="2147485061" r:id="rId6"/>
  </p:sldMasterIdLst>
  <p:notesMasterIdLst>
    <p:notesMasterId r:id="rId83"/>
  </p:notesMasterIdLst>
  <p:handoutMasterIdLst>
    <p:handoutMasterId r:id="rId84"/>
  </p:handoutMasterIdLst>
  <p:sldIdLst>
    <p:sldId id="395" r:id="rId7"/>
    <p:sldId id="396" r:id="rId8"/>
    <p:sldId id="397" r:id="rId9"/>
    <p:sldId id="525" r:id="rId10"/>
    <p:sldId id="404" r:id="rId11"/>
    <p:sldId id="567" r:id="rId12"/>
    <p:sldId id="681" r:id="rId13"/>
    <p:sldId id="539" r:id="rId14"/>
    <p:sldId id="540" r:id="rId15"/>
    <p:sldId id="541" r:id="rId16"/>
    <p:sldId id="542" r:id="rId17"/>
    <p:sldId id="543" r:id="rId18"/>
    <p:sldId id="544" r:id="rId19"/>
    <p:sldId id="545" r:id="rId20"/>
    <p:sldId id="546" r:id="rId21"/>
    <p:sldId id="547" r:id="rId22"/>
    <p:sldId id="548" r:id="rId23"/>
    <p:sldId id="549" r:id="rId24"/>
    <p:sldId id="550" r:id="rId25"/>
    <p:sldId id="711" r:id="rId26"/>
    <p:sldId id="710" r:id="rId27"/>
    <p:sldId id="565" r:id="rId28"/>
    <p:sldId id="552" r:id="rId29"/>
    <p:sldId id="553" r:id="rId30"/>
    <p:sldId id="556" r:id="rId31"/>
    <p:sldId id="558" r:id="rId32"/>
    <p:sldId id="559" r:id="rId33"/>
    <p:sldId id="561" r:id="rId34"/>
    <p:sldId id="562" r:id="rId35"/>
    <p:sldId id="566" r:id="rId36"/>
    <p:sldId id="633" r:id="rId37"/>
    <p:sldId id="555" r:id="rId38"/>
    <p:sldId id="564" r:id="rId39"/>
    <p:sldId id="588" r:id="rId40"/>
    <p:sldId id="589" r:id="rId41"/>
    <p:sldId id="680" r:id="rId42"/>
    <p:sldId id="590" r:id="rId43"/>
    <p:sldId id="591" r:id="rId44"/>
    <p:sldId id="595" r:id="rId45"/>
    <p:sldId id="596" r:id="rId46"/>
    <p:sldId id="597" r:id="rId47"/>
    <p:sldId id="598" r:id="rId48"/>
    <p:sldId id="683" r:id="rId49"/>
    <p:sldId id="599" r:id="rId50"/>
    <p:sldId id="600" r:id="rId51"/>
    <p:sldId id="601" r:id="rId52"/>
    <p:sldId id="602" r:id="rId53"/>
    <p:sldId id="603" r:id="rId54"/>
    <p:sldId id="617" r:id="rId55"/>
    <p:sldId id="618" r:id="rId56"/>
    <p:sldId id="604" r:id="rId57"/>
    <p:sldId id="514" r:id="rId58"/>
    <p:sldId id="606" r:id="rId59"/>
    <p:sldId id="607" r:id="rId60"/>
    <p:sldId id="608" r:id="rId61"/>
    <p:sldId id="609" r:id="rId62"/>
    <p:sldId id="630" r:id="rId63"/>
    <p:sldId id="631" r:id="rId64"/>
    <p:sldId id="610" r:id="rId65"/>
    <p:sldId id="611" r:id="rId66"/>
    <p:sldId id="621" r:id="rId67"/>
    <p:sldId id="622" r:id="rId68"/>
    <p:sldId id="624" r:id="rId69"/>
    <p:sldId id="625" r:id="rId70"/>
    <p:sldId id="626" r:id="rId71"/>
    <p:sldId id="627" r:id="rId72"/>
    <p:sldId id="628" r:id="rId73"/>
    <p:sldId id="629" r:id="rId74"/>
    <p:sldId id="612" r:id="rId75"/>
    <p:sldId id="613" r:id="rId76"/>
    <p:sldId id="614" r:id="rId77"/>
    <p:sldId id="615" r:id="rId78"/>
    <p:sldId id="712" r:id="rId79"/>
    <p:sldId id="708" r:id="rId80"/>
    <p:sldId id="709" r:id="rId81"/>
    <p:sldId id="707" r:id="rId82"/>
  </p:sldIdLst>
  <p:sldSz cx="6858000" cy="9906000" type="A4"/>
  <p:notesSz cx="9866313" cy="6735763"/>
  <p:defaultTextStyle>
    <a:defPPr>
      <a:defRPr lang="ja-JP"/>
    </a:defPPr>
    <a:lvl1pPr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5pPr>
    <a:lvl6pPr marL="22860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6pPr>
    <a:lvl7pPr marL="27432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7pPr>
    <a:lvl8pPr marL="32004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8pPr>
    <a:lvl9pPr marL="36576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9pPr>
  </p:defaultTextStyle>
  <p:extLst>
    <p:ext uri="{EFAFB233-063F-42B5-8137-9DF3F51BA10A}">
      <p15:sldGuideLst xmlns:p15="http://schemas.microsoft.com/office/powerpoint/2012/main">
        <p15:guide id="1" orient="horz" pos="3120">
          <p15:clr>
            <a:srgbClr val="A4A3A4"/>
          </p15:clr>
        </p15:guide>
        <p15:guide id="2" pos="2160">
          <p15:clr>
            <a:srgbClr val="A4A3A4"/>
          </p15:clr>
        </p15:guide>
      </p15:sldGuideLst>
    </p:ext>
    <p:ext uri="{2D200454-40CA-4A62-9FC3-DE9A4176ACB9}">
      <p15:notesGuideLst xmlns:p15="http://schemas.microsoft.com/office/powerpoint/2012/main">
        <p15:guide id="1" orient="horz" pos="2122" userDrawn="1">
          <p15:clr>
            <a:srgbClr val="A4A3A4"/>
          </p15:clr>
        </p15:guide>
        <p15:guide id="2" pos="3108"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667632C6-4FF1-364E-2043-54F85145A017}" name="渡邊 達弥(WATANABE Tatsuya)" initials="渡邊" userId="S::tatsuya_watanabe260@maff.go.jp::f5dd4d36-d258-46d6-bd01-164939c05811"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庄司　雅哉" initials="庄司　雅哉" lastIdx="3" clrIdx="0">
    <p:extLst>
      <p:ext uri="{19B8F6BF-5375-455C-9EA6-DF929625EA0E}">
        <p15:presenceInfo xmlns:p15="http://schemas.microsoft.com/office/powerpoint/2012/main" userId="S::masaya_shoji030@maff.go.jp::c6851dcb-bead-467b-83ee-6215e6d13df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CC"/>
    <a:srgbClr val="0000FF"/>
    <a:srgbClr val="FFCC99"/>
    <a:srgbClr val="FFFE9C"/>
    <a:srgbClr val="BF9000"/>
    <a:srgbClr val="FFE7FF"/>
    <a:srgbClr val="FDFFE7"/>
    <a:srgbClr val="66FF66"/>
    <a:srgbClr val="F7FFEF"/>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265" autoAdjust="0"/>
    <p:restoredTop sz="99640" autoAdjust="0"/>
  </p:normalViewPr>
  <p:slideViewPr>
    <p:cSldViewPr>
      <p:cViewPr varScale="1">
        <p:scale>
          <a:sx n="80" d="100"/>
          <a:sy n="80" d="100"/>
        </p:scale>
        <p:origin x="3162" y="48"/>
      </p:cViewPr>
      <p:guideLst>
        <p:guide orient="horz" pos="3120"/>
        <p:guide pos="2160"/>
      </p:guideLst>
    </p:cSldViewPr>
  </p:slideViewPr>
  <p:outlineViewPr>
    <p:cViewPr>
      <p:scale>
        <a:sx n="33" d="100"/>
        <a:sy n="33" d="100"/>
      </p:scale>
      <p:origin x="0" y="1620"/>
    </p:cViewPr>
  </p:outlineViewPr>
  <p:notesTextViewPr>
    <p:cViewPr>
      <p:scale>
        <a:sx n="50" d="100"/>
        <a:sy n="50" d="100"/>
      </p:scale>
      <p:origin x="0" y="0"/>
    </p:cViewPr>
  </p:notesTextViewPr>
  <p:sorterViewPr>
    <p:cViewPr>
      <p:scale>
        <a:sx n="50" d="100"/>
        <a:sy n="50" d="100"/>
      </p:scale>
      <p:origin x="0" y="1152"/>
    </p:cViewPr>
  </p:sorterViewPr>
  <p:notesViewPr>
    <p:cSldViewPr>
      <p:cViewPr varScale="1">
        <p:scale>
          <a:sx n="76" d="100"/>
          <a:sy n="76" d="100"/>
        </p:scale>
        <p:origin x="696" y="96"/>
      </p:cViewPr>
      <p:guideLst>
        <p:guide orient="horz" pos="2122"/>
        <p:guide pos="310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slide" Target="slides/slide44.xml"/><Relationship Id="rId55" Type="http://schemas.openxmlformats.org/officeDocument/2006/relationships/slide" Target="slides/slide49.xml"/><Relationship Id="rId63" Type="http://schemas.openxmlformats.org/officeDocument/2006/relationships/slide" Target="slides/slide57.xml"/><Relationship Id="rId68" Type="http://schemas.openxmlformats.org/officeDocument/2006/relationships/slide" Target="slides/slide62.xml"/><Relationship Id="rId76" Type="http://schemas.openxmlformats.org/officeDocument/2006/relationships/slide" Target="slides/slide70.xml"/><Relationship Id="rId84" Type="http://schemas.openxmlformats.org/officeDocument/2006/relationships/handoutMaster" Target="handoutMasters/handoutMaster1.xml"/><Relationship Id="rId89" Type="http://schemas.openxmlformats.org/officeDocument/2006/relationships/tableStyles" Target="tableStyles.xml"/><Relationship Id="rId7" Type="http://schemas.openxmlformats.org/officeDocument/2006/relationships/slide" Target="slides/slide1.xml"/><Relationship Id="rId71" Type="http://schemas.openxmlformats.org/officeDocument/2006/relationships/slide" Target="slides/slide65.xml"/><Relationship Id="rId2" Type="http://schemas.openxmlformats.org/officeDocument/2006/relationships/customXml" Target="../customXml/item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slide" Target="slides/slide52.xml"/><Relationship Id="rId66" Type="http://schemas.openxmlformats.org/officeDocument/2006/relationships/slide" Target="slides/slide60.xml"/><Relationship Id="rId74" Type="http://schemas.openxmlformats.org/officeDocument/2006/relationships/slide" Target="slides/slide68.xml"/><Relationship Id="rId79" Type="http://schemas.openxmlformats.org/officeDocument/2006/relationships/slide" Target="slides/slide73.xml"/><Relationship Id="rId87" Type="http://schemas.openxmlformats.org/officeDocument/2006/relationships/viewProps" Target="viewProps.xml"/><Relationship Id="rId5" Type="http://schemas.openxmlformats.org/officeDocument/2006/relationships/slideMaster" Target="slideMasters/slideMaster2.xml"/><Relationship Id="rId61" Type="http://schemas.openxmlformats.org/officeDocument/2006/relationships/slide" Target="slides/slide55.xml"/><Relationship Id="rId82" Type="http://schemas.openxmlformats.org/officeDocument/2006/relationships/slide" Target="slides/slide76.xml"/><Relationship Id="rId90" Type="http://schemas.microsoft.com/office/2018/10/relationships/authors" Target="authors.xml"/><Relationship Id="rId19" Type="http://schemas.openxmlformats.org/officeDocument/2006/relationships/slide" Target="slides/slide13.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64" Type="http://schemas.openxmlformats.org/officeDocument/2006/relationships/slide" Target="slides/slide58.xml"/><Relationship Id="rId69" Type="http://schemas.openxmlformats.org/officeDocument/2006/relationships/slide" Target="slides/slide63.xml"/><Relationship Id="rId77" Type="http://schemas.openxmlformats.org/officeDocument/2006/relationships/slide" Target="slides/slide7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80" Type="http://schemas.openxmlformats.org/officeDocument/2006/relationships/slide" Target="slides/slide74.xml"/><Relationship Id="rId85" Type="http://schemas.openxmlformats.org/officeDocument/2006/relationships/commentAuthors" Target="commentAuthors.xml"/><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slide" Target="slides/slide61.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slide" Target="slides/slide64.xml"/><Relationship Id="rId75" Type="http://schemas.openxmlformats.org/officeDocument/2006/relationships/slide" Target="slides/slide69.xml"/><Relationship Id="rId83" Type="http://schemas.openxmlformats.org/officeDocument/2006/relationships/notesMaster" Target="notesMasters/notesMaster1.xml"/><Relationship Id="rId88"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hdr" sz="quarter"/>
          </p:nvPr>
        </p:nvSpPr>
        <p:spPr bwMode="auto">
          <a:xfrm>
            <a:off x="4"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defRPr/>
            </a:lvl1pPr>
          </a:lstStyle>
          <a:p>
            <a:pPr>
              <a:defRPr/>
            </a:pPr>
            <a:endParaRPr lang="en-US" altLang="ja-JP"/>
          </a:p>
        </p:txBody>
      </p:sp>
      <p:sp>
        <p:nvSpPr>
          <p:cNvPr id="43011" name="Rectangle 3"/>
          <p:cNvSpPr>
            <a:spLocks noGrp="1" noChangeArrowheads="1"/>
          </p:cNvSpPr>
          <p:nvPr>
            <p:ph type="dt" sz="quarter" idx="1"/>
          </p:nvPr>
        </p:nvSpPr>
        <p:spPr bwMode="auto">
          <a:xfrm>
            <a:off x="5590455"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lgn="r">
              <a:defRPr/>
            </a:lvl1pPr>
          </a:lstStyle>
          <a:p>
            <a:pPr>
              <a:defRPr/>
            </a:pPr>
            <a:endParaRPr lang="en-US" altLang="ja-JP"/>
          </a:p>
        </p:txBody>
      </p:sp>
      <p:sp>
        <p:nvSpPr>
          <p:cNvPr id="43012" name="Rectangle 4"/>
          <p:cNvSpPr>
            <a:spLocks noGrp="1" noChangeArrowheads="1"/>
          </p:cNvSpPr>
          <p:nvPr>
            <p:ph type="ftr" sz="quarter" idx="2"/>
          </p:nvPr>
        </p:nvSpPr>
        <p:spPr bwMode="auto">
          <a:xfrm>
            <a:off x="4"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defRPr/>
            </a:lvl1pPr>
          </a:lstStyle>
          <a:p>
            <a:pPr>
              <a:defRPr/>
            </a:pPr>
            <a:endParaRPr lang="en-US" altLang="ja-JP"/>
          </a:p>
        </p:txBody>
      </p:sp>
      <p:sp>
        <p:nvSpPr>
          <p:cNvPr id="43013" name="Rectangle 5"/>
          <p:cNvSpPr>
            <a:spLocks noGrp="1" noChangeArrowheads="1"/>
          </p:cNvSpPr>
          <p:nvPr>
            <p:ph type="sldNum" sz="quarter" idx="3"/>
          </p:nvPr>
        </p:nvSpPr>
        <p:spPr bwMode="auto">
          <a:xfrm>
            <a:off x="5590455"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lgn="r">
              <a:defRPr/>
            </a:lvl1pPr>
          </a:lstStyle>
          <a:p>
            <a:pPr>
              <a:defRPr/>
            </a:pPr>
            <a:fld id="{22FF94B0-A88D-4743-8340-C825F3153C58}" type="slidenum">
              <a:rPr lang="en-US" altLang="ja-JP"/>
              <a:pPr>
                <a:defRPr/>
              </a:pPr>
              <a:t>‹#›</a:t>
            </a:fld>
            <a:endParaRPr lang="en-US" altLang="ja-JP"/>
          </a:p>
        </p:txBody>
      </p:sp>
    </p:spTree>
    <p:extLst>
      <p:ext uri="{BB962C8B-B14F-4D97-AF65-F5344CB8AC3E}">
        <p14:creationId xmlns:p14="http://schemas.microsoft.com/office/powerpoint/2010/main" val="1110556010"/>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4"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defRPr/>
            </a:lvl1pPr>
          </a:lstStyle>
          <a:p>
            <a:pPr>
              <a:defRPr/>
            </a:pPr>
            <a:endParaRPr lang="en-US" altLang="ja-JP"/>
          </a:p>
        </p:txBody>
      </p:sp>
      <p:sp>
        <p:nvSpPr>
          <p:cNvPr id="6147" name="Rectangle 3"/>
          <p:cNvSpPr>
            <a:spLocks noGrp="1" noChangeArrowheads="1"/>
          </p:cNvSpPr>
          <p:nvPr>
            <p:ph type="dt" idx="1"/>
          </p:nvPr>
        </p:nvSpPr>
        <p:spPr bwMode="auto">
          <a:xfrm>
            <a:off x="5590455"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lgn="r">
              <a:defRPr/>
            </a:lvl1pPr>
          </a:lstStyle>
          <a:p>
            <a:pPr>
              <a:defRPr/>
            </a:pPr>
            <a:endParaRPr lang="en-US" altLang="ja-JP"/>
          </a:p>
        </p:txBody>
      </p:sp>
      <p:sp>
        <p:nvSpPr>
          <p:cNvPr id="39940" name="Rectangle 4"/>
          <p:cNvSpPr>
            <a:spLocks noGrp="1" noRot="1" noChangeAspect="1" noChangeArrowheads="1" noTextEdit="1"/>
          </p:cNvSpPr>
          <p:nvPr>
            <p:ph type="sldImg" idx="2"/>
          </p:nvPr>
        </p:nvSpPr>
        <p:spPr bwMode="auto">
          <a:xfrm>
            <a:off x="4051300" y="523875"/>
            <a:ext cx="1762125" cy="2544763"/>
          </a:xfrm>
          <a:prstGeom prst="rect">
            <a:avLst/>
          </a:prstGeom>
          <a:noFill/>
          <a:ln w="9525">
            <a:solidFill>
              <a:srgbClr val="000000"/>
            </a:solidFill>
            <a:miter lim="800000"/>
            <a:headEnd/>
            <a:tailEnd/>
          </a:ln>
        </p:spPr>
      </p:sp>
      <p:sp>
        <p:nvSpPr>
          <p:cNvPr id="6149" name="Rectangle 5"/>
          <p:cNvSpPr>
            <a:spLocks noGrp="1" noChangeArrowheads="1"/>
          </p:cNvSpPr>
          <p:nvPr>
            <p:ph type="body" sz="quarter" idx="3"/>
          </p:nvPr>
        </p:nvSpPr>
        <p:spPr bwMode="auto">
          <a:xfrm>
            <a:off x="1316123" y="3217263"/>
            <a:ext cx="7234072" cy="2994342"/>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150" name="Rectangle 6"/>
          <p:cNvSpPr>
            <a:spLocks noGrp="1" noChangeArrowheads="1"/>
          </p:cNvSpPr>
          <p:nvPr>
            <p:ph type="ftr" sz="quarter" idx="4"/>
          </p:nvPr>
        </p:nvSpPr>
        <p:spPr bwMode="auto">
          <a:xfrm>
            <a:off x="4"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defRPr/>
            </a:lvl1pPr>
          </a:lstStyle>
          <a:p>
            <a:pPr>
              <a:defRPr/>
            </a:pPr>
            <a:endParaRPr lang="en-US" altLang="ja-JP"/>
          </a:p>
        </p:txBody>
      </p:sp>
      <p:sp>
        <p:nvSpPr>
          <p:cNvPr id="6151" name="Rectangle 7"/>
          <p:cNvSpPr>
            <a:spLocks noGrp="1" noChangeArrowheads="1"/>
          </p:cNvSpPr>
          <p:nvPr>
            <p:ph type="sldNum" sz="quarter" idx="5"/>
          </p:nvPr>
        </p:nvSpPr>
        <p:spPr bwMode="auto">
          <a:xfrm>
            <a:off x="5590455"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lgn="r">
              <a:defRPr/>
            </a:lvl1pPr>
          </a:lstStyle>
          <a:p>
            <a:pPr>
              <a:defRPr/>
            </a:pPr>
            <a:fld id="{2EF60284-F380-44EB-B7F0-066DC1C091F0}" type="slidenum">
              <a:rPr lang="en-US" altLang="ja-JP"/>
              <a:pPr>
                <a:defRPr/>
              </a:pPr>
              <a:t>‹#›</a:t>
            </a:fld>
            <a:endParaRPr lang="en-US" altLang="ja-JP"/>
          </a:p>
        </p:txBody>
      </p:sp>
    </p:spTree>
    <p:extLst>
      <p:ext uri="{BB962C8B-B14F-4D97-AF65-F5344CB8AC3E}">
        <p14:creationId xmlns:p14="http://schemas.microsoft.com/office/powerpoint/2010/main" val="2762763921"/>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solidFill>
                  <a:prstClr val="black"/>
                </a:solidFill>
              </a:rPr>
              <a:pPr>
                <a:defRPr/>
              </a:pPr>
              <a:t>3</a:t>
            </a:fld>
            <a:endParaRPr lang="en-US" altLang="ja-JP">
              <a:solidFill>
                <a:prstClr val="black"/>
              </a:solidFill>
            </a:endParaRPr>
          </a:p>
        </p:txBody>
      </p:sp>
      <p:sp>
        <p:nvSpPr>
          <p:cNvPr id="6" name="フッター プレースホルダー 5"/>
          <p:cNvSpPr>
            <a:spLocks noGrp="1"/>
          </p:cNvSpPr>
          <p:nvPr>
            <p:ph type="ftr" sz="quarter" idx="11"/>
          </p:nvPr>
        </p:nvSpPr>
        <p:spPr/>
        <p:txBody>
          <a:bodyPr/>
          <a:lstStyle/>
          <a:p>
            <a:pPr>
              <a:defRPr/>
            </a:pPr>
            <a:endParaRPr lang="en-US" altLang="ja-JP">
              <a:solidFill>
                <a:prstClr val="black"/>
              </a:solidFill>
            </a:endParaRPr>
          </a:p>
        </p:txBody>
      </p:sp>
    </p:spTree>
    <p:extLst>
      <p:ext uri="{BB962C8B-B14F-4D97-AF65-F5344CB8AC3E}">
        <p14:creationId xmlns:p14="http://schemas.microsoft.com/office/powerpoint/2010/main" val="3355122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4</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14</a:t>
            </a:fld>
            <a:endParaRPr lang="en-US" altLang="ja-JP"/>
          </a:p>
        </p:txBody>
      </p:sp>
    </p:spTree>
    <p:extLst>
      <p:ext uri="{BB962C8B-B14F-4D97-AF65-F5344CB8AC3E}">
        <p14:creationId xmlns:p14="http://schemas.microsoft.com/office/powerpoint/2010/main" val="23742191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52</a:t>
            </a:fld>
            <a:endParaRPr lang="en-US" altLang="ja-JP"/>
          </a:p>
        </p:txBody>
      </p:sp>
    </p:spTree>
    <p:extLst>
      <p:ext uri="{BB962C8B-B14F-4D97-AF65-F5344CB8AC3E}">
        <p14:creationId xmlns:p14="http://schemas.microsoft.com/office/powerpoint/2010/main" val="26337743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7727637"/>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ctrTitle"/>
          </p:nvPr>
        </p:nvSpPr>
        <p:spPr>
          <a:xfrm>
            <a:off x="285750" y="7010485"/>
            <a:ext cx="6343650" cy="1765652"/>
          </a:xfrm>
        </p:spPr>
        <p:txBody>
          <a:bodyPr anchor="t"/>
          <a:lstStyle/>
          <a:p>
            <a:r>
              <a:rPr lang="ja-JP" altLang="en-US"/>
              <a:t>マスタ タイトルの書式設定</a:t>
            </a:r>
            <a:endParaRPr lang="en-US"/>
          </a:p>
        </p:txBody>
      </p:sp>
      <p:sp>
        <p:nvSpPr>
          <p:cNvPr id="9" name="サブタイトル 8"/>
          <p:cNvSpPr>
            <a:spLocks noGrp="1"/>
          </p:cNvSpPr>
          <p:nvPr>
            <p:ph type="subTitle" idx="1"/>
          </p:nvPr>
        </p:nvSpPr>
        <p:spPr>
          <a:xfrm>
            <a:off x="285750" y="5613400"/>
            <a:ext cx="6343650" cy="1320800"/>
          </a:xfrm>
        </p:spPr>
        <p:txBody>
          <a:bodyPr anchor="b"/>
          <a:lstStyle>
            <a:lvl1pPr marL="0" indent="0" algn="l">
              <a:buNone/>
              <a:defRPr sz="2400">
                <a:solidFill>
                  <a:schemeClr val="tx2">
                    <a:shade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ja-JP" altLang="en-US"/>
              <a:t>マスタ サブタイトルの書式設定</a:t>
            </a:r>
            <a:endParaRPr lang="en-US"/>
          </a:p>
        </p:txBody>
      </p:sp>
      <p:sp>
        <p:nvSpPr>
          <p:cNvPr id="5" name="日付プレースホルダ 15"/>
          <p:cNvSpPr>
            <a:spLocks noGrp="1"/>
          </p:cNvSpPr>
          <p:nvPr>
            <p:ph type="dt" sz="half" idx="10"/>
          </p:nvPr>
        </p:nvSpPr>
        <p:spPr/>
        <p:txBody>
          <a:bodyPr/>
          <a:lstStyle>
            <a:lvl1pPr>
              <a:defRPr/>
            </a:lvl1pPr>
          </a:lstStyle>
          <a:p>
            <a:pPr>
              <a:defRPr/>
            </a:pPr>
            <a:endParaRPr lang="en-US" altLang="ja-JP"/>
          </a:p>
        </p:txBody>
      </p:sp>
      <p:sp>
        <p:nvSpPr>
          <p:cNvPr id="6" name="フッター プレースホルダ 1"/>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14"/>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10"/>
          <p:cNvSpPr>
            <a:spLocks noGrp="1"/>
          </p:cNvSpPr>
          <p:nvPr>
            <p:ph type="dt" sz="half" idx="10"/>
          </p:nvPr>
        </p:nvSpPr>
        <p:spPr/>
        <p:txBody>
          <a:bodyPr/>
          <a:lstStyle>
            <a:lvl1pPr>
              <a:defRPr/>
            </a:lvl1pPr>
          </a:lstStyle>
          <a:p>
            <a:pPr>
              <a:defRPr/>
            </a:pPr>
            <a:endParaRPr lang="en-US" altLang="ja-JP"/>
          </a:p>
        </p:txBody>
      </p:sp>
      <p:sp>
        <p:nvSpPr>
          <p:cNvPr id="5"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5143500" y="793401"/>
            <a:ext cx="1371600" cy="8452202"/>
          </a:xfrm>
        </p:spPr>
        <p:txBody>
          <a:bodyPr vert="eaVert"/>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a:xfrm>
            <a:off x="342900" y="793401"/>
            <a:ext cx="4686300" cy="8452202"/>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51435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350520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7272"/>
            <a:ext cx="6172200" cy="1651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342900" y="3142060"/>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3484564"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3484564" y="3142060"/>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3"/>
            <a:ext cx="2255838" cy="1678517"/>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342900" y="2072350"/>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2" name="タイトル 21"/>
          <p:cNvSpPr>
            <a:spLocks noGrp="1"/>
          </p:cNvSpPr>
          <p:nvPr>
            <p:ph type="title"/>
          </p:nvPr>
        </p:nvSpPr>
        <p:spPr/>
        <p:txBody>
          <a:bodyPr/>
          <a:lstStyle/>
          <a:p>
            <a:r>
              <a:rPr lang="ja-JP" altLang="en-US"/>
              <a:t>マスタ タイトルの書式設定</a:t>
            </a:r>
            <a:endParaRPr lang="en-US"/>
          </a:p>
        </p:txBody>
      </p:sp>
      <p:sp>
        <p:nvSpPr>
          <p:cNvPr id="27" name="コンテンツ プレースホルダ 26"/>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24"/>
          <p:cNvSpPr>
            <a:spLocks noGrp="1"/>
          </p:cNvSpPr>
          <p:nvPr>
            <p:ph type="dt" sz="half" idx="10"/>
          </p:nvPr>
        </p:nvSpPr>
        <p:spPr/>
        <p:txBody>
          <a:bodyPr/>
          <a:lstStyle>
            <a:lvl1pPr>
              <a:defRPr/>
            </a:lvl1pPr>
          </a:lstStyle>
          <a:p>
            <a:pPr>
              <a:defRPr/>
            </a:pPr>
            <a:endParaRPr lang="en-US" altLang="ja-JP"/>
          </a:p>
        </p:txBody>
      </p:sp>
      <p:sp>
        <p:nvSpPr>
          <p:cNvPr id="5" name="フッター プレースホルダ 18"/>
          <p:cNvSpPr>
            <a:spLocks noGrp="1"/>
          </p:cNvSpPr>
          <p:nvPr>
            <p:ph type="ftr" sz="quarter" idx="11"/>
          </p:nvPr>
        </p:nvSpPr>
        <p:spPr>
          <a:xfrm>
            <a:off x="2686050" y="109538"/>
            <a:ext cx="2171700" cy="419100"/>
          </a:xfrm>
        </p:spPr>
        <p:txBody>
          <a:bodyPr/>
          <a:lstStyle>
            <a:lvl1pPr>
              <a:defRPr/>
            </a:lvl1pPr>
          </a:lstStyle>
          <a:p>
            <a:pPr>
              <a:defRPr/>
            </a:pPr>
            <a:endParaRPr lang="en-US" altLang="ja-JP"/>
          </a:p>
        </p:txBody>
      </p:sp>
      <p:sp>
        <p:nvSpPr>
          <p:cNvPr id="6" name="スライド番号プレースホルダ 15"/>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0"/>
            <a:ext cx="4114800" cy="818621"/>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344613" y="7752821"/>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886326" y="880533"/>
            <a:ext cx="1457325" cy="79248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514351" y="880533"/>
            <a:ext cx="4219575" cy="79248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857250" y="1621191"/>
            <a:ext cx="5143500" cy="3448756"/>
          </a:xfrm>
        </p:spPr>
        <p:txBody>
          <a:bodyPr anchor="b"/>
          <a:lstStyle>
            <a:lvl1pPr algn="ctr">
              <a:defRPr sz="3375"/>
            </a:lvl1pPr>
          </a:lstStyle>
          <a:p>
            <a:r>
              <a:rPr kumimoji="1" lang="ja-JP" altLang="en-US"/>
              <a:t>マスター タイトルの書式設定</a:t>
            </a:r>
          </a:p>
        </p:txBody>
      </p:sp>
      <p:sp>
        <p:nvSpPr>
          <p:cNvPr id="3" name="サブタイトル 2"/>
          <p:cNvSpPr>
            <a:spLocks noGrp="1"/>
          </p:cNvSpPr>
          <p:nvPr>
            <p:ph type="subTitle" idx="1"/>
          </p:nvPr>
        </p:nvSpPr>
        <p:spPr>
          <a:xfrm>
            <a:off x="857250" y="5202944"/>
            <a:ext cx="5143500" cy="2391656"/>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9122299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7210953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467916" y="2469622"/>
            <a:ext cx="5915025" cy="4120620"/>
          </a:xfrm>
        </p:spPr>
        <p:txBody>
          <a:bodyPr anchor="b"/>
          <a:lstStyle>
            <a:lvl1pPr>
              <a:defRPr sz="3375"/>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67916" y="6629225"/>
            <a:ext cx="5915025" cy="216693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1911428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71488"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3471863"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652796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527404"/>
            <a:ext cx="5915025" cy="1914702"/>
          </a:xfrm>
        </p:spPr>
        <p:txBody>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2381" y="2428347"/>
            <a:ext cx="2901255"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72381" y="3618442"/>
            <a:ext cx="2901255"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3471863" y="2428347"/>
            <a:ext cx="2915543"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3471863" y="3618442"/>
            <a:ext cx="2915543"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pPr>
              <a:defRPr/>
            </a:pPr>
            <a:endParaRPr lang="en-US" altLang="ja-JP"/>
          </a:p>
        </p:txBody>
      </p:sp>
      <p:sp>
        <p:nvSpPr>
          <p:cNvPr id="8" name="フッター プレースホルダー 7"/>
          <p:cNvSpPr>
            <a:spLocks noGrp="1"/>
          </p:cNvSpPr>
          <p:nvPr>
            <p:ph type="ftr" sz="quarter" idx="11"/>
          </p:nvPr>
        </p:nvSpPr>
        <p:spPr/>
        <p:txBody>
          <a:bodyPr/>
          <a:lstStyle/>
          <a:p>
            <a:pPr>
              <a:defRPr/>
            </a:pPr>
            <a:endParaRPr lang="en-US" altLang="ja-JP"/>
          </a:p>
        </p:txBody>
      </p:sp>
      <p:sp>
        <p:nvSpPr>
          <p:cNvPr id="9" name="スライド番号プレースホルダー 8"/>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77991062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a:defRPr/>
            </a:pPr>
            <a:endParaRPr lang="en-US" altLang="ja-JP"/>
          </a:p>
        </p:txBody>
      </p:sp>
      <p:sp>
        <p:nvSpPr>
          <p:cNvPr id="4" name="フッター プレースホルダー 3"/>
          <p:cNvSpPr>
            <a:spLocks noGrp="1"/>
          </p:cNvSpPr>
          <p:nvPr>
            <p:ph type="ftr" sz="quarter" idx="11"/>
          </p:nvPr>
        </p:nvSpPr>
        <p:spPr/>
        <p:txBody>
          <a:bodyPr/>
          <a:lstStyle/>
          <a:p>
            <a:pPr>
              <a:defRPr/>
            </a:pPr>
            <a:endParaRPr lang="en-US" altLang="ja-JP"/>
          </a:p>
        </p:txBody>
      </p:sp>
      <p:sp>
        <p:nvSpPr>
          <p:cNvPr id="5" name="スライド番号プレースホルダー 4"/>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64431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pPr>
              <a:defRPr/>
            </a:pPr>
            <a:endParaRPr lang="en-US" altLang="ja-JP"/>
          </a:p>
        </p:txBody>
      </p:sp>
      <p:sp>
        <p:nvSpPr>
          <p:cNvPr id="3" name="フッター プレースホルダー 2"/>
          <p:cNvSpPr>
            <a:spLocks noGrp="1"/>
          </p:cNvSpPr>
          <p:nvPr>
            <p:ph type="ftr" sz="quarter" idx="11"/>
          </p:nvPr>
        </p:nvSpPr>
        <p:spPr/>
        <p:txBody>
          <a:bodyPr/>
          <a:lstStyle/>
          <a:p>
            <a:pPr>
              <a:defRPr/>
            </a:pPr>
            <a:endParaRPr lang="en-US" altLang="ja-JP"/>
          </a:p>
        </p:txBody>
      </p:sp>
      <p:sp>
        <p:nvSpPr>
          <p:cNvPr id="4" name="スライド番号プレースホルダー 3"/>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7532374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4975970"/>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6" name="テキスト プレースホルダ 5"/>
          <p:cNvSpPr>
            <a:spLocks noGrp="1"/>
          </p:cNvSpPr>
          <p:nvPr>
            <p:ph type="body" idx="1"/>
          </p:nvPr>
        </p:nvSpPr>
        <p:spPr>
          <a:xfrm>
            <a:off x="285750" y="2421467"/>
            <a:ext cx="6343650" cy="1761067"/>
          </a:xfrm>
        </p:spPr>
        <p:txBody>
          <a:bodyPr anchor="b"/>
          <a:lstStyle>
            <a:lvl1pPr marL="0" indent="0" algn="r">
              <a:buNone/>
              <a:defRPr sz="2000">
                <a:solidFill>
                  <a:schemeClr val="tx2">
                    <a:shade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ja-JP" altLang="en-US"/>
              <a:t>マスタ テキストの書式設定</a:t>
            </a:r>
          </a:p>
        </p:txBody>
      </p:sp>
      <p:sp>
        <p:nvSpPr>
          <p:cNvPr id="8" name="タイトル 7"/>
          <p:cNvSpPr>
            <a:spLocks noGrp="1"/>
          </p:cNvSpPr>
          <p:nvPr>
            <p:ph type="title"/>
          </p:nvPr>
        </p:nvSpPr>
        <p:spPr>
          <a:xfrm>
            <a:off x="135356" y="4256902"/>
            <a:ext cx="6515100" cy="1711414"/>
          </a:xfrm>
        </p:spPr>
        <p:txBody>
          <a:bodyPr rtlCol="0" anchor="t"/>
          <a:lstStyle>
            <a:lvl1pPr algn="r">
              <a:defRPr/>
            </a:lvl1pPr>
          </a:lstStyle>
          <a:p>
            <a:r>
              <a:rPr lang="ja-JP" altLang="en-US"/>
              <a:t>マスタ タイトルの書式設定</a:t>
            </a:r>
            <a:endParaRPr lang="en-US"/>
          </a:p>
        </p:txBody>
      </p:sp>
      <p:sp>
        <p:nvSpPr>
          <p:cNvPr id="5" name="日付プレースホルダ 18"/>
          <p:cNvSpPr>
            <a:spLocks noGrp="1"/>
          </p:cNvSpPr>
          <p:nvPr>
            <p:ph type="dt" sz="half" idx="10"/>
          </p:nvPr>
        </p:nvSpPr>
        <p:spPr/>
        <p:txBody>
          <a:bodyPr/>
          <a:lstStyle>
            <a:lvl1pPr>
              <a:defRPr/>
            </a:lvl1pPr>
          </a:lstStyle>
          <a:p>
            <a:pPr>
              <a:defRPr/>
            </a:pPr>
            <a:endParaRPr lang="en-US" altLang="ja-JP"/>
          </a:p>
        </p:txBody>
      </p:sp>
      <p:sp>
        <p:nvSpPr>
          <p:cNvPr id="7" name="フッター プレースホルダ 10"/>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15"/>
          <p:cNvSpPr>
            <a:spLocks noGrp="1"/>
          </p:cNvSpPr>
          <p:nvPr>
            <p:ph type="sldNum" sz="quarter" idx="12"/>
          </p:nvPr>
        </p:nvSpPr>
        <p:spPr/>
        <p:txBody>
          <a:bodyPr/>
          <a:lstStyle>
            <a:lvl1pPr>
              <a:defRPr/>
            </a:lvl1pPr>
          </a:lstStyle>
          <a:p>
            <a:pPr>
              <a:defRPr/>
            </a:pPr>
            <a:endParaRPr lang="ja-JP" altLang="ja-JP"/>
          </a:p>
        </p:txBody>
      </p:sp>
    </p:spTree>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コンテンツ プレースホルダー 2"/>
          <p:cNvSpPr>
            <a:spLocks noGrp="1"/>
          </p:cNvSpPr>
          <p:nvPr>
            <p:ph idx="1"/>
          </p:nvPr>
        </p:nvSpPr>
        <p:spPr>
          <a:xfrm>
            <a:off x="2915543" y="1426281"/>
            <a:ext cx="3471863" cy="7039681"/>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592655212"/>
      </p:ext>
    </p:extLst>
  </p:cSld>
  <p:clrMapOvr>
    <a:masterClrMapping/>
  </p:clrMapOvr>
  <p:hf sldNum="0" hdr="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図プレースホルダー 2"/>
          <p:cNvSpPr>
            <a:spLocks noGrp="1"/>
          </p:cNvSpPr>
          <p:nvPr>
            <p:ph type="pic" idx="1"/>
          </p:nvPr>
        </p:nvSpPr>
        <p:spPr>
          <a:xfrm>
            <a:off x="2915543" y="1426281"/>
            <a:ext cx="3471863" cy="7039681"/>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kumimoji="1" lang="ja-JP" altLang="en-US"/>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227217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293123465"/>
      </p:ext>
    </p:extLst>
  </p:cSld>
  <p:clrMapOvr>
    <a:masterClrMapping/>
  </p:clrMapOvr>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07756" y="527403"/>
            <a:ext cx="1478756" cy="8394877"/>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71487" y="527403"/>
            <a:ext cx="4350544" cy="8394877"/>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4274535743"/>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0" name="タイトル 1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14" name="コンテンツ プレースホルダ 13"/>
          <p:cNvSpPr>
            <a:spLocks noGrp="1"/>
          </p:cNvSpPr>
          <p:nvPr>
            <p:ph sz="half" idx="1"/>
          </p:nvPr>
        </p:nvSpPr>
        <p:spPr>
          <a:xfrm>
            <a:off x="228600" y="2311400"/>
            <a:ext cx="31432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3" name="コンテンツ プレースホルダ 12"/>
          <p:cNvSpPr>
            <a:spLocks noGrp="1"/>
          </p:cNvSpPr>
          <p:nvPr>
            <p:ph sz="half" idx="2"/>
          </p:nvPr>
        </p:nvSpPr>
        <p:spPr>
          <a:xfrm>
            <a:off x="3486150" y="2311400"/>
            <a:ext cx="32575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日付プレースホルダ 10"/>
          <p:cNvSpPr>
            <a:spLocks noGrp="1"/>
          </p:cNvSpPr>
          <p:nvPr>
            <p:ph type="dt" sz="half" idx="10"/>
          </p:nvPr>
        </p:nvSpPr>
        <p:spPr/>
        <p:txBody>
          <a:bodyPr/>
          <a:lstStyle>
            <a:lvl1pPr>
              <a:defRPr/>
            </a:lvl1pPr>
          </a:lstStyle>
          <a:p>
            <a:pPr>
              <a:defRPr/>
            </a:pPr>
            <a:endParaRPr lang="en-US" altLang="ja-JP"/>
          </a:p>
        </p:txBody>
      </p:sp>
      <p:sp>
        <p:nvSpPr>
          <p:cNvPr id="6"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8695268"/>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title"/>
          </p:nvPr>
        </p:nvSpPr>
        <p:spPr>
          <a:xfrm>
            <a:off x="228600" y="7814734"/>
            <a:ext cx="6457950" cy="1274939"/>
          </a:xfrm>
        </p:spPr>
        <p:txBody>
          <a:bodyPr/>
          <a:lstStyle>
            <a:lvl1pPr>
              <a:defRPr/>
            </a:lvl1pPr>
          </a:lstStyle>
          <a:p>
            <a:r>
              <a:rPr lang="ja-JP" altLang="en-US"/>
              <a:t>マスタ タイトルの書式設定</a:t>
            </a:r>
            <a:endParaRPr lang="en-US"/>
          </a:p>
        </p:txBody>
      </p:sp>
      <p:sp>
        <p:nvSpPr>
          <p:cNvPr id="13" name="テキスト プレースホルダ 12"/>
          <p:cNvSpPr>
            <a:spLocks noGrp="1"/>
          </p:cNvSpPr>
          <p:nvPr>
            <p:ph type="body" idx="1"/>
          </p:nvPr>
        </p:nvSpPr>
        <p:spPr>
          <a:xfrm>
            <a:off x="211084" y="963083"/>
            <a:ext cx="3217917"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25" name="テキスト プレースホルダ 24"/>
          <p:cNvSpPr>
            <a:spLocks noGrp="1"/>
          </p:cNvSpPr>
          <p:nvPr>
            <p:ph type="body" sz="half" idx="3"/>
          </p:nvPr>
        </p:nvSpPr>
        <p:spPr>
          <a:xfrm>
            <a:off x="3483770" y="963083"/>
            <a:ext cx="3219181"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4" name="コンテンツ プレースホルダ 3"/>
          <p:cNvSpPr>
            <a:spLocks noGrp="1"/>
          </p:cNvSpPr>
          <p:nvPr>
            <p:ph sz="quarter" idx="2"/>
          </p:nvPr>
        </p:nvSpPr>
        <p:spPr>
          <a:xfrm>
            <a:off x="211084" y="1900943"/>
            <a:ext cx="3217917"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28" name="コンテンツ プレースホルダ 27"/>
          <p:cNvSpPr>
            <a:spLocks noGrp="1"/>
          </p:cNvSpPr>
          <p:nvPr>
            <p:ph sz="quarter" idx="4"/>
          </p:nvPr>
        </p:nvSpPr>
        <p:spPr>
          <a:xfrm>
            <a:off x="3486548" y="1900943"/>
            <a:ext cx="3216402"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8" name="日付プレースホルダ 9"/>
          <p:cNvSpPr>
            <a:spLocks noGrp="1"/>
          </p:cNvSpPr>
          <p:nvPr>
            <p:ph type="dt" sz="half" idx="10"/>
          </p:nvPr>
        </p:nvSpPr>
        <p:spPr/>
        <p:txBody>
          <a:bodyPr/>
          <a:lstStyle>
            <a:lvl1pPr>
              <a:defRPr/>
            </a:lvl1pPr>
          </a:lstStyle>
          <a:p>
            <a:pPr>
              <a:defRPr/>
            </a:pPr>
            <a:endParaRPr lang="en-US" altLang="ja-JP"/>
          </a:p>
        </p:txBody>
      </p:sp>
      <p:sp>
        <p:nvSpPr>
          <p:cNvPr id="9" name="フッター プレースホルダ 5"/>
          <p:cNvSpPr>
            <a:spLocks noGrp="1"/>
          </p:cNvSpPr>
          <p:nvPr>
            <p:ph type="ftr" sz="quarter" idx="11"/>
          </p:nvPr>
        </p:nvSpPr>
        <p:spPr/>
        <p:txBody>
          <a:bodyPr/>
          <a:lstStyle>
            <a:lvl1pPr>
              <a:defRPr/>
            </a:lvl1pPr>
          </a:lstStyle>
          <a:p>
            <a:pPr>
              <a:defRPr/>
            </a:pPr>
            <a:endParaRPr lang="en-US" altLang="ja-JP"/>
          </a:p>
        </p:txBody>
      </p:sp>
      <p:sp>
        <p:nvSpPr>
          <p:cNvPr id="10" name="スライド番号プレースホルダ 6"/>
          <p:cNvSpPr>
            <a:spLocks noGrp="1"/>
          </p:cNvSpPr>
          <p:nvPr>
            <p:ph type="sldNum" sz="quarter" idx="12"/>
          </p:nvPr>
        </p:nvSpPr>
        <p:spPr>
          <a:xfrm>
            <a:off x="6172200" y="9355138"/>
            <a:ext cx="571500" cy="357187"/>
          </a:xfrm>
        </p:spPr>
        <p:txBody>
          <a:bodyPr/>
          <a:lstStyle>
            <a:lvl1pPr>
              <a:defRPr/>
            </a:lvl1pPr>
          </a:lstStyle>
          <a:p>
            <a:pPr>
              <a:defRPr/>
            </a:pPr>
            <a:endParaRPr lang="ja-JP" altLang="ja-JP"/>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30" name="タイトル 2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3" name="日付プレースホルダ 10"/>
          <p:cNvSpPr>
            <a:spLocks noGrp="1"/>
          </p:cNvSpPr>
          <p:nvPr>
            <p:ph type="dt" sz="half" idx="10"/>
          </p:nvPr>
        </p:nvSpPr>
        <p:spPr/>
        <p:txBody>
          <a:bodyPr/>
          <a:lstStyle>
            <a:lvl1pPr>
              <a:defRPr/>
            </a:lvl1pPr>
          </a:lstStyle>
          <a:p>
            <a:pPr>
              <a:defRPr/>
            </a:pPr>
            <a:endParaRPr lang="en-US" altLang="ja-JP"/>
          </a:p>
        </p:txBody>
      </p:sp>
      <p:sp>
        <p:nvSpPr>
          <p:cNvPr id="4"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白紙">
    <p:spTree>
      <p:nvGrpSpPr>
        <p:cNvPr id="1" name=""/>
        <p:cNvGrpSpPr/>
        <p:nvPr/>
      </p:nvGrpSpPr>
      <p:grpSpPr>
        <a:xfrm>
          <a:off x="0" y="0"/>
          <a:ext cx="0" cy="0"/>
          <a:chOff x="0" y="0"/>
          <a:chExt cx="0" cy="0"/>
        </a:xfrm>
      </p:grpSpPr>
      <p:sp>
        <p:nvSpPr>
          <p:cNvPr id="2" name="日付プレースホルダ 2"/>
          <p:cNvSpPr>
            <a:spLocks noGrp="1"/>
          </p:cNvSpPr>
          <p:nvPr>
            <p:ph type="dt" sz="half" idx="10"/>
          </p:nvPr>
        </p:nvSpPr>
        <p:spPr/>
        <p:txBody>
          <a:bodyPr/>
          <a:lstStyle>
            <a:lvl1pPr>
              <a:defRPr/>
            </a:lvl1pPr>
          </a:lstStyle>
          <a:p>
            <a:pPr>
              <a:defRPr/>
            </a:pPr>
            <a:endParaRPr lang="en-US" altLang="ja-JP"/>
          </a:p>
        </p:txBody>
      </p:sp>
      <p:sp>
        <p:nvSpPr>
          <p:cNvPr id="3" name="フッター プレースホルダ 23"/>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コンテンツ">
    <p:spTree>
      <p:nvGrpSpPr>
        <p:cNvPr id="1" name=""/>
        <p:cNvGrpSpPr/>
        <p:nvPr/>
      </p:nvGrpSpPr>
      <p:grpSpPr>
        <a:xfrm>
          <a:off x="0" y="0"/>
          <a:ext cx="0" cy="0"/>
          <a:chOff x="0" y="0"/>
          <a:chExt cx="0" cy="0"/>
        </a:xfrm>
      </p:grpSpPr>
      <p:sp>
        <p:nvSpPr>
          <p:cNvPr id="5" name="直線コネクタ 4"/>
          <p:cNvSpPr>
            <a:spLocks noChangeShapeType="1"/>
          </p:cNvSpPr>
          <p:nvPr/>
        </p:nvSpPr>
        <p:spPr bwMode="auto">
          <a:xfrm>
            <a:off x="385762" y="844872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タイトル 11"/>
          <p:cNvSpPr>
            <a:spLocks noGrp="1"/>
          </p:cNvSpPr>
          <p:nvPr>
            <p:ph type="title"/>
          </p:nvPr>
        </p:nvSpPr>
        <p:spPr>
          <a:xfrm>
            <a:off x="342900" y="7924800"/>
            <a:ext cx="6343650" cy="752123"/>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idx="2"/>
          </p:nvPr>
        </p:nvSpPr>
        <p:spPr>
          <a:xfrm>
            <a:off x="342901" y="880533"/>
            <a:ext cx="2256235" cy="6934200"/>
          </a:xfrm>
        </p:spPr>
        <p:txBody>
          <a:bodyPr/>
          <a:lstStyle>
            <a:lvl1pPr marL="0" indent="0">
              <a:buNone/>
              <a:defRPr sz="1400"/>
            </a:lvl1pPr>
            <a:lvl2pPr>
              <a:buNone/>
              <a:defRPr sz="1200"/>
            </a:lvl2pPr>
            <a:lvl3pPr>
              <a:buNone/>
              <a:defRPr sz="1000"/>
            </a:lvl3pPr>
            <a:lvl4pPr>
              <a:buNone/>
              <a:defRPr sz="900"/>
            </a:lvl4pPr>
            <a:lvl5pPr>
              <a:buNone/>
              <a:defRPr sz="900"/>
            </a:lvl5pPr>
          </a:lstStyle>
          <a:p>
            <a:pPr lvl="0"/>
            <a:r>
              <a:rPr lang="ja-JP" altLang="en-US"/>
              <a:t>マスタ テキストの書式設定</a:t>
            </a:r>
          </a:p>
        </p:txBody>
      </p:sp>
      <p:sp>
        <p:nvSpPr>
          <p:cNvPr id="14" name="コンテンツ プレースホルダ 13"/>
          <p:cNvSpPr>
            <a:spLocks noGrp="1"/>
          </p:cNvSpPr>
          <p:nvPr>
            <p:ph sz="half" idx="1"/>
          </p:nvPr>
        </p:nvSpPr>
        <p:spPr>
          <a:xfrm>
            <a:off x="2681288" y="880533"/>
            <a:ext cx="4005263" cy="6934200"/>
          </a:xfrm>
        </p:spPr>
        <p:txBody>
          <a:bodyPr/>
          <a:lstStyle>
            <a:lvl1pPr>
              <a:defRPr sz="3200"/>
            </a:lvl1pPr>
            <a:lvl2pPr>
              <a:defRPr sz="2800"/>
            </a:lvl2pPr>
            <a:lvl3pPr>
              <a:defRPr sz="2400"/>
            </a:lvl3pPr>
            <a:lvl4pPr>
              <a:defRPr sz="2000"/>
            </a:lvl4pPr>
            <a:lvl5pPr>
              <a:defRPr sz="20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6" name="日付プレースホルダ 24"/>
          <p:cNvSpPr>
            <a:spLocks noGrp="1"/>
          </p:cNvSpPr>
          <p:nvPr>
            <p:ph type="dt" sz="half" idx="10"/>
          </p:nvPr>
        </p:nvSpPr>
        <p:spPr/>
        <p:txBody>
          <a:bodyPr/>
          <a:lstStyle>
            <a:lvl1pPr>
              <a:defRPr/>
            </a:lvl1pPr>
          </a:lstStyle>
          <a:p>
            <a:pPr>
              <a:defRPr/>
            </a:pPr>
            <a:endParaRPr lang="en-US" altLang="ja-JP"/>
          </a:p>
        </p:txBody>
      </p:sp>
      <p:sp>
        <p:nvSpPr>
          <p:cNvPr id="7" name="フッター プレースホルダ 28"/>
          <p:cNvSpPr>
            <a:spLocks noGrp="1"/>
          </p:cNvSpPr>
          <p:nvPr>
            <p:ph type="ftr" sz="quarter" idx="11"/>
          </p:nvPr>
        </p:nvSpPr>
        <p:spPr/>
        <p:txBody>
          <a:bodyPr/>
          <a:lstStyle>
            <a:lvl1pPr>
              <a:defRPr/>
            </a:lvl1pPr>
          </a:lstStyle>
          <a:p>
            <a:pPr>
              <a:defRPr/>
            </a:pPr>
            <a:endParaRPr lang="en-US" altLang="ja-JP"/>
          </a:p>
        </p:txBody>
      </p:sp>
      <p:sp>
        <p:nvSpPr>
          <p:cNvPr id="8"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13" name="図プレースホルダ 12"/>
          <p:cNvSpPr>
            <a:spLocks noGrp="1"/>
          </p:cNvSpPr>
          <p:nvPr>
            <p:ph type="pic" idx="1"/>
          </p:nvPr>
        </p:nvSpPr>
        <p:spPr>
          <a:xfrm>
            <a:off x="2628900" y="890694"/>
            <a:ext cx="3771900" cy="5283200"/>
          </a:xfrm>
          <a:solidFill>
            <a:schemeClr val="bg1"/>
          </a:solidFill>
          <a:ln w="6350">
            <a:solidFill>
              <a:schemeClr val="accent1"/>
            </a:solidFill>
          </a:ln>
          <a:effectLst>
            <a:reflection blurRad="1000" stA="49000" endA="500" endPos="10000" dist="900" dir="5400000" sy="-90000" algn="bl" rotWithShape="0"/>
          </a:effectLst>
        </p:spPr>
        <p:txBody>
          <a:bodyPr>
            <a:normAutofit/>
          </a:bodyPr>
          <a:lstStyle>
            <a:lvl1pPr marL="0" indent="0">
              <a:buNone/>
              <a:defRPr sz="3200"/>
            </a:lvl1pPr>
          </a:lstStyle>
          <a:p>
            <a:pPr lvl="0"/>
            <a:r>
              <a:rPr lang="ja-JP" altLang="en-US" noProof="0"/>
              <a:t>アイコンをクリックして図を追加</a:t>
            </a:r>
            <a:endParaRPr lang="en-US" noProof="0" dirty="0"/>
          </a:p>
        </p:txBody>
      </p:sp>
      <p:sp>
        <p:nvSpPr>
          <p:cNvPr id="17" name="タイトル 16"/>
          <p:cNvSpPr>
            <a:spLocks noGrp="1"/>
          </p:cNvSpPr>
          <p:nvPr>
            <p:ph type="title"/>
          </p:nvPr>
        </p:nvSpPr>
        <p:spPr>
          <a:xfrm>
            <a:off x="285750" y="7213209"/>
            <a:ext cx="4400550" cy="754416"/>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sz="half" idx="2"/>
          </p:nvPr>
        </p:nvSpPr>
        <p:spPr>
          <a:xfrm>
            <a:off x="285750" y="7992427"/>
            <a:ext cx="4400550" cy="1109839"/>
          </a:xfrm>
        </p:spPr>
        <p:txBody>
          <a:bodyPr lIns="109728" tIns="0"/>
          <a:lstStyle>
            <a:lvl1pPr marL="0" indent="0">
              <a:buNone/>
              <a:defRPr sz="1400"/>
            </a:lvl1pPr>
            <a:lvl2pPr>
              <a:defRPr sz="1200"/>
            </a:lvl2pPr>
            <a:lvl3pPr>
              <a:defRPr sz="1000"/>
            </a:lvl3pPr>
            <a:lvl4pPr>
              <a:defRPr sz="900"/>
            </a:lvl4pPr>
            <a:lvl5pPr>
              <a:defRPr sz="900"/>
            </a:lvl5pPr>
          </a:lstStyle>
          <a:p>
            <a:pPr lvl="0"/>
            <a:r>
              <a:rPr lang="ja-JP" altLang="en-US"/>
              <a:t>マスタ テキストの書式設定</a:t>
            </a:r>
          </a:p>
        </p:txBody>
      </p:sp>
      <p:sp>
        <p:nvSpPr>
          <p:cNvPr id="5" name="日付プレースホルダ 6"/>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30"/>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029" name="テキスト プレースホルダ 7"/>
          <p:cNvSpPr>
            <a:spLocks noGrp="1"/>
          </p:cNvSpPr>
          <p:nvPr>
            <p:ph type="body" idx="1"/>
          </p:nvPr>
        </p:nvSpPr>
        <p:spPr bwMode="auto">
          <a:xfrm>
            <a:off x="228600" y="2244725"/>
            <a:ext cx="6515100" cy="653891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1" name="日付プレースホルダ 10"/>
          <p:cNvSpPr>
            <a:spLocks noGrp="1"/>
          </p:cNvSpPr>
          <p:nvPr>
            <p:ph type="dt" sz="half" idx="2"/>
          </p:nvPr>
        </p:nvSpPr>
        <p:spPr>
          <a:xfrm>
            <a:off x="4857750" y="109538"/>
            <a:ext cx="1885950" cy="419100"/>
          </a:xfrm>
          <a:prstGeom prst="rect">
            <a:avLst/>
          </a:prstGeom>
        </p:spPr>
        <p:txBody>
          <a:bodyPr vert="horz"/>
          <a:lstStyle>
            <a:lvl1pPr algn="l" eaLnBrk="1" latinLnBrk="0" hangingPunct="1">
              <a:defRPr kumimoji="0" sz="1200">
                <a:solidFill>
                  <a:schemeClr val="accent1">
                    <a:shade val="75000"/>
                  </a:schemeClr>
                </a:solidFill>
              </a:defRPr>
            </a:lvl1pPr>
          </a:lstStyle>
          <a:p>
            <a:pPr>
              <a:defRPr/>
            </a:pPr>
            <a:endParaRPr lang="en-US" altLang="ja-JP"/>
          </a:p>
        </p:txBody>
      </p:sp>
      <p:sp>
        <p:nvSpPr>
          <p:cNvPr id="28" name="フッター プレースホルダ 27"/>
          <p:cNvSpPr>
            <a:spLocks noGrp="1"/>
          </p:cNvSpPr>
          <p:nvPr>
            <p:ph type="ftr" sz="quarter" idx="3"/>
          </p:nvPr>
        </p:nvSpPr>
        <p:spPr>
          <a:xfrm>
            <a:off x="2343150" y="109538"/>
            <a:ext cx="2514600" cy="419100"/>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en-US" altLang="ja-JP"/>
          </a:p>
        </p:txBody>
      </p:sp>
      <p:sp>
        <p:nvSpPr>
          <p:cNvPr id="5" name="スライド番号プレースホルダ 4"/>
          <p:cNvSpPr>
            <a:spLocks noGrp="1"/>
          </p:cNvSpPr>
          <p:nvPr>
            <p:ph type="sldNum" sz="quarter" idx="4"/>
          </p:nvPr>
        </p:nvSpPr>
        <p:spPr>
          <a:xfrm>
            <a:off x="6172200" y="9355138"/>
            <a:ext cx="571500" cy="352425"/>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ja-JP" altLang="ja-JP"/>
          </a:p>
        </p:txBody>
      </p:sp>
      <p:sp>
        <p:nvSpPr>
          <p:cNvPr id="10" name="タイトル プレースホルダ 9"/>
          <p:cNvSpPr>
            <a:spLocks noGrp="1"/>
          </p:cNvSpPr>
          <p:nvPr>
            <p:ph type="title"/>
          </p:nvPr>
        </p:nvSpPr>
        <p:spPr>
          <a:xfrm>
            <a:off x="228600" y="660400"/>
            <a:ext cx="6515100" cy="1211263"/>
          </a:xfrm>
          <a:prstGeom prst="rect">
            <a:avLst/>
          </a:prstGeom>
        </p:spPr>
        <p:txBody>
          <a:bodyPr vert="horz" anchor="ctr">
            <a:normAutofit/>
          </a:bodyPr>
          <a:lstStyle/>
          <a:p>
            <a:r>
              <a:rPr lang="ja-JP" altLang="en-US"/>
              <a:t>マスタ タイトルの書式設定</a:t>
            </a:r>
            <a:endParaRPr lang="en-US"/>
          </a:p>
        </p:txBody>
      </p:sp>
      <p:sp>
        <p:nvSpPr>
          <p:cNvPr id="9" name="直線コネクタ 8"/>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直線コネクタ 11"/>
          <p:cNvSpPr>
            <a:spLocks noChangeShapeType="1"/>
          </p:cNvSpPr>
          <p:nvPr/>
        </p:nvSpPr>
        <p:spPr bwMode="auto">
          <a:xfrm>
            <a:off x="385762" y="1528203"/>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39" r:id="rId4"/>
    <p:sldLayoutId id="2147485056" r:id="rId5"/>
    <p:sldLayoutId id="2147485040" r:id="rId6"/>
    <p:sldLayoutId id="2147485057" r:id="rId7"/>
    <p:sldLayoutId id="2147485058" r:id="rId8"/>
    <p:sldLayoutId id="2147485059" r:id="rId9"/>
    <p:sldLayoutId id="2147485041" r:id="rId10"/>
    <p:sldLayoutId id="2147485060" r:id="rId11"/>
  </p:sldLayoutIdLst>
  <p:hf sldNum="0" hdr="0" ftr="0" dt="0"/>
  <p:txStyles>
    <p:titleStyle>
      <a:lvl1pPr algn="l" rtl="0" eaLnBrk="0" fontAlgn="base" hangingPunct="0">
        <a:spcBef>
          <a:spcPct val="0"/>
        </a:spcBef>
        <a:spcAft>
          <a:spcPct val="0"/>
        </a:spcAft>
        <a:defRPr kumimoji="1" sz="3600" kern="1200" cap="all">
          <a:solidFill>
            <a:schemeClr val="tx2"/>
          </a:solidFill>
          <a:effectLst>
            <a:reflection blurRad="12700" stA="48000" endA="300" endPos="55000" dir="5400000" sy="-90000" algn="bl" rotWithShape="0"/>
          </a:effectLst>
          <a:latin typeface="+mj-lt"/>
          <a:ea typeface="+mj-ea"/>
          <a:cs typeface="+mj-cs"/>
        </a:defRPr>
      </a:lvl1pPr>
      <a:lvl2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2pPr>
      <a:lvl3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3pPr>
      <a:lvl4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4pPr>
      <a:lvl5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5pPr>
      <a:lvl6pPr marL="4572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6pPr>
      <a:lvl7pPr marL="9144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7pPr>
      <a:lvl8pPr marL="13716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8pPr>
      <a:lvl9pPr marL="18288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9pPr>
    </p:titleStyle>
    <p:bodyStyle>
      <a:lvl1pPr marL="342900" indent="-342900" algn="l" rtl="0" eaLnBrk="0" fontAlgn="base" hangingPunct="0">
        <a:spcBef>
          <a:spcPct val="20000"/>
        </a:spcBef>
        <a:spcAft>
          <a:spcPct val="0"/>
        </a:spcAft>
        <a:buClr>
          <a:schemeClr val="accent1"/>
        </a:buClr>
        <a:buSzPct val="70000"/>
        <a:buFont typeface="Wingdings 2" pitchFamily="18" charset="2"/>
        <a:buChar char=""/>
        <a:defRPr kumimoji="1" sz="3200" kern="1200">
          <a:solidFill>
            <a:schemeClr val="tx2"/>
          </a:solidFill>
          <a:latin typeface="+mn-lt"/>
          <a:ea typeface="+mn-ea"/>
          <a:cs typeface="+mn-cs"/>
        </a:defRPr>
      </a:lvl1pPr>
      <a:lvl2pPr marL="742950" indent="-285750" algn="l" rtl="0" eaLnBrk="0" fontAlgn="base" hangingPunct="0">
        <a:spcBef>
          <a:spcPct val="20000"/>
        </a:spcBef>
        <a:spcAft>
          <a:spcPct val="0"/>
        </a:spcAft>
        <a:buClr>
          <a:schemeClr val="accent1"/>
        </a:buClr>
        <a:buSzPct val="70000"/>
        <a:buFont typeface="Wingdings 2" pitchFamily="18" charset="2"/>
        <a:buChar char=""/>
        <a:defRPr kumimoji="1" sz="2800" kern="1200">
          <a:solidFill>
            <a:schemeClr val="tx2"/>
          </a:solidFill>
          <a:latin typeface="+mn-lt"/>
          <a:ea typeface="+mn-ea"/>
          <a:cs typeface="+mn-cs"/>
        </a:defRPr>
      </a:lvl2pPr>
      <a:lvl3pPr marL="1143000" indent="-228600" algn="l" rtl="0" eaLnBrk="0" fontAlgn="base" hangingPunct="0">
        <a:spcBef>
          <a:spcPct val="20000"/>
        </a:spcBef>
        <a:spcAft>
          <a:spcPct val="0"/>
        </a:spcAft>
        <a:buClr>
          <a:schemeClr val="accent1"/>
        </a:buClr>
        <a:buSzPct val="70000"/>
        <a:buFont typeface="Wingdings 2" pitchFamily="18" charset="2"/>
        <a:buChar char=""/>
        <a:defRPr kumimoji="1" sz="2400" kern="1200">
          <a:solidFill>
            <a:schemeClr val="tx2"/>
          </a:solidFill>
          <a:latin typeface="+mn-lt"/>
          <a:ea typeface="+mn-ea"/>
          <a:cs typeface="+mn-cs"/>
        </a:defRPr>
      </a:lvl3pPr>
      <a:lvl4pPr marL="1600200" indent="-228600" algn="l" rtl="0" eaLnBrk="0" fontAlgn="base" hangingPunct="0">
        <a:spcBef>
          <a:spcPct val="20000"/>
        </a:spcBef>
        <a:spcAft>
          <a:spcPct val="0"/>
        </a:spcAft>
        <a:buClr>
          <a:schemeClr val="accent1"/>
        </a:buClr>
        <a:buSzPct val="70000"/>
        <a:buFont typeface="Wingdings 2" pitchFamily="18" charset="2"/>
        <a:buChar char=""/>
        <a:defRPr kumimoji="1" sz="2000" kern="1200">
          <a:solidFill>
            <a:schemeClr val="tx2"/>
          </a:solidFill>
          <a:latin typeface="+mn-lt"/>
          <a:ea typeface="+mn-ea"/>
          <a:cs typeface="+mn-cs"/>
        </a:defRPr>
      </a:lvl4pPr>
      <a:lvl5pPr marL="2057400" indent="-228600" algn="l" rtl="0" eaLnBrk="0" fontAlgn="base" hangingPunct="0">
        <a:spcBef>
          <a:spcPct val="20000"/>
        </a:spcBef>
        <a:spcAft>
          <a:spcPct val="0"/>
        </a:spcAft>
        <a:buClr>
          <a:schemeClr val="accent1"/>
        </a:buClr>
        <a:buSzPct val="60000"/>
        <a:buFont typeface="Wingdings 2" pitchFamily="18" charset="2"/>
        <a:buChar char=""/>
        <a:defRPr kumimoji="1" kern="1200">
          <a:solidFill>
            <a:schemeClr val="tx2"/>
          </a:solidFill>
          <a:latin typeface="+mn-lt"/>
          <a:ea typeface="+mn-ea"/>
          <a:cs typeface="+mn-cs"/>
        </a:defRPr>
      </a:lvl5pPr>
      <a:lvl6pPr marL="2514600" indent="-228600" algn="l" rtl="0" eaLnBrk="1" latinLnBrk="0" hangingPunct="1">
        <a:spcBef>
          <a:spcPct val="20000"/>
        </a:spcBef>
        <a:buClr>
          <a:schemeClr val="accent1"/>
        </a:buClr>
        <a:buSzPct val="60000"/>
        <a:buFont typeface="Wingdings 2"/>
        <a:buChar char=""/>
        <a:defRPr kumimoji="1" sz="1800" kern="1200">
          <a:solidFill>
            <a:schemeClr val="tx2"/>
          </a:solidFill>
          <a:latin typeface="+mn-lt"/>
          <a:ea typeface="+mn-ea"/>
          <a:cs typeface="+mn-cs"/>
        </a:defRPr>
      </a:lvl6pPr>
      <a:lvl7pPr marL="2971800" indent="-228600" algn="l" rtl="0" eaLnBrk="1" latinLnBrk="0" hangingPunct="1">
        <a:spcBef>
          <a:spcPct val="20000"/>
        </a:spcBef>
        <a:buClr>
          <a:schemeClr val="accent1"/>
        </a:buClr>
        <a:buSzPct val="60000"/>
        <a:buFont typeface="Wingdings 2"/>
        <a:buChar char=""/>
        <a:defRPr kumimoji="1" sz="1600" kern="1200">
          <a:solidFill>
            <a:schemeClr val="tx2"/>
          </a:solidFill>
          <a:latin typeface="+mn-lt"/>
          <a:ea typeface="+mn-ea"/>
          <a:cs typeface="+mn-cs"/>
        </a:defRPr>
      </a:lvl7pPr>
      <a:lvl8pPr marL="3429000" indent="-228600" algn="l" rtl="0" eaLnBrk="1" latinLnBrk="0" hangingPunct="1">
        <a:spcBef>
          <a:spcPct val="20000"/>
        </a:spcBef>
        <a:buClr>
          <a:schemeClr val="accent1"/>
        </a:buClr>
        <a:buSzPct val="60000"/>
        <a:buFont typeface="Wingdings 2"/>
        <a:buChar char=""/>
        <a:defRPr kumimoji="1" sz="1600" kern="1200" baseline="0">
          <a:solidFill>
            <a:schemeClr val="tx2"/>
          </a:solidFill>
          <a:latin typeface="+mn-lt"/>
          <a:ea typeface="+mn-ea"/>
          <a:cs typeface="+mn-cs"/>
        </a:defRPr>
      </a:lvl8pPr>
      <a:lvl9pPr marL="3886200" indent="-228600" algn="l" rtl="0" eaLnBrk="1" latinLnBrk="0" hangingPunct="1">
        <a:spcBef>
          <a:spcPct val="20000"/>
        </a:spcBef>
        <a:buClr>
          <a:schemeClr val="accent1"/>
        </a:buClr>
        <a:buSzPct val="60000"/>
        <a:buFont typeface="Wingdings 2"/>
        <a:buChar char=""/>
        <a:defRPr kumimoji="1" sz="1400" kern="1200" baseline="0">
          <a:solidFill>
            <a:schemeClr val="tx2"/>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514350" y="881063"/>
            <a:ext cx="5829300" cy="1651000"/>
          </a:xfrm>
          <a:prstGeom prst="rect">
            <a:avLst/>
          </a:prstGeom>
          <a:noFill/>
          <a:ln w="9525">
            <a:noFill/>
            <a:miter lim="800000"/>
            <a:headEnd/>
            <a:tailEnd/>
          </a:ln>
        </p:spPr>
        <p:txBody>
          <a:bodyPr vert="horz" wrap="square" lIns="91341" tIns="45675" rIns="91341" bIns="45675"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514350" y="2862263"/>
            <a:ext cx="5829300" cy="5943600"/>
          </a:xfrm>
          <a:prstGeom prst="rect">
            <a:avLst/>
          </a:prstGeom>
          <a:noFill/>
          <a:ln w="9525">
            <a:noFill/>
            <a:miter lim="800000"/>
            <a:headEnd/>
            <a:tailEnd/>
          </a:ln>
        </p:spPr>
        <p:txBody>
          <a:bodyPr vert="horz" wrap="square" lIns="91341" tIns="45675" rIns="91341" bIns="4567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514350" y="9024938"/>
            <a:ext cx="142875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defRPr sz="1400">
                <a:solidFill>
                  <a:srgbClr val="000000"/>
                </a:solidFill>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2349500" y="8775700"/>
            <a:ext cx="217170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2708275" y="9285288"/>
            <a:ext cx="1428750" cy="660400"/>
          </a:xfrm>
          <a:prstGeom prst="rect">
            <a:avLst/>
          </a:prstGeom>
          <a:noFill/>
          <a:ln w="9525">
            <a:noFill/>
            <a:miter lim="800000"/>
            <a:headEnd/>
            <a:tailEnd/>
          </a:ln>
          <a:effectLst/>
        </p:spPr>
        <p:txBody>
          <a:bodyPr vert="horz" wrap="square" lIns="91341" tIns="45675" rIns="91341" bIns="45675" numCol="1" anchor="b"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ja-JP" altLang="ja-JP"/>
          </a:p>
        </p:txBody>
      </p:sp>
    </p:spTree>
  </p:cSld>
  <p:clrMap bg1="lt1" tx1="dk1" bg2="lt2" tx2="dk2" accent1="accent1" accent2="accent2" accent3="accent3" accent4="accent4" accent5="accent5" accent6="accent6" hlink="hlink" folHlink="folHlink"/>
  <p:sldLayoutIdLst>
    <p:sldLayoutId id="2147485042" r:id="rId1"/>
    <p:sldLayoutId id="2147485043" r:id="rId2"/>
    <p:sldLayoutId id="2147485044" r:id="rId3"/>
    <p:sldLayoutId id="2147485045" r:id="rId4"/>
    <p:sldLayoutId id="2147485046" r:id="rId5"/>
    <p:sldLayoutId id="2147485047" r:id="rId6"/>
    <p:sldLayoutId id="2147485048" r:id="rId7"/>
    <p:sldLayoutId id="2147485049" r:id="rId8"/>
    <p:sldLayoutId id="2147485050" r:id="rId9"/>
    <p:sldLayoutId id="2147485051" r:id="rId10"/>
    <p:sldLayoutId id="2147485052"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71488" y="527404"/>
            <a:ext cx="5915025" cy="1914702"/>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1488" y="2637014"/>
            <a:ext cx="5915025" cy="6285266"/>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71488" y="9181395"/>
            <a:ext cx="1543050" cy="527403"/>
          </a:xfrm>
          <a:prstGeom prst="rect">
            <a:avLst/>
          </a:prstGeom>
        </p:spPr>
        <p:txBody>
          <a:bodyPr vert="horz" lIns="91440" tIns="45720" rIns="91440" bIns="45720" rtlCol="0" anchor="ctr"/>
          <a:lstStyle>
            <a:lvl1pPr algn="l">
              <a:defRPr sz="675">
                <a:solidFill>
                  <a:schemeClr val="tx1">
                    <a:tint val="75000"/>
                  </a:schemeClr>
                </a:solidFill>
              </a:defRPr>
            </a:lvl1pPr>
          </a:lstStyle>
          <a:p>
            <a:pPr>
              <a:defRPr/>
            </a:pPr>
            <a:endParaRPr lang="en-US" altLang="ja-JP"/>
          </a:p>
        </p:txBody>
      </p:sp>
      <p:sp>
        <p:nvSpPr>
          <p:cNvPr id="5" name="フッター プレースホルダー 4"/>
          <p:cNvSpPr>
            <a:spLocks noGrp="1"/>
          </p:cNvSpPr>
          <p:nvPr>
            <p:ph type="ftr" sz="quarter" idx="3"/>
          </p:nvPr>
        </p:nvSpPr>
        <p:spPr>
          <a:xfrm>
            <a:off x="2271713" y="9181395"/>
            <a:ext cx="2314575" cy="527403"/>
          </a:xfrm>
          <a:prstGeom prst="rect">
            <a:avLst/>
          </a:prstGeom>
        </p:spPr>
        <p:txBody>
          <a:bodyPr vert="horz" lIns="91440" tIns="45720" rIns="91440" bIns="45720" rtlCol="0" anchor="ctr"/>
          <a:lstStyle>
            <a:lvl1pPr algn="ctr">
              <a:defRPr sz="675">
                <a:solidFill>
                  <a:schemeClr val="tx1">
                    <a:tint val="75000"/>
                  </a:schemeClr>
                </a:solidFill>
              </a:defRPr>
            </a:lvl1pPr>
          </a:lstStyle>
          <a:p>
            <a:pPr>
              <a:defRPr/>
            </a:pPr>
            <a:endParaRPr lang="en-US" altLang="ja-JP"/>
          </a:p>
        </p:txBody>
      </p:sp>
      <p:sp>
        <p:nvSpPr>
          <p:cNvPr id="6" name="スライド番号プレースホルダー 5"/>
          <p:cNvSpPr>
            <a:spLocks noGrp="1"/>
          </p:cNvSpPr>
          <p:nvPr>
            <p:ph type="sldNum" sz="quarter" idx="4"/>
          </p:nvPr>
        </p:nvSpPr>
        <p:spPr>
          <a:xfrm>
            <a:off x="4843463" y="9181395"/>
            <a:ext cx="1543050" cy="527403"/>
          </a:xfrm>
          <a:prstGeom prst="rect">
            <a:avLst/>
          </a:prstGeom>
        </p:spPr>
        <p:txBody>
          <a:bodyPr vert="horz" lIns="91440" tIns="45720" rIns="91440" bIns="45720" rtlCol="0" anchor="ctr"/>
          <a:lstStyle>
            <a:lvl1pPr algn="r">
              <a:defRPr sz="675">
                <a:solidFill>
                  <a:schemeClr val="tx1">
                    <a:tint val="75000"/>
                  </a:schemeClr>
                </a:solidFill>
              </a:defRPr>
            </a:lvl1pPr>
          </a:lstStyle>
          <a:p>
            <a:pPr>
              <a:defRPr/>
            </a:pPr>
            <a:endParaRPr lang="ja-JP" altLang="ja-JP"/>
          </a:p>
        </p:txBody>
      </p:sp>
    </p:spTree>
    <p:extLst>
      <p:ext uri="{BB962C8B-B14F-4D97-AF65-F5344CB8AC3E}">
        <p14:creationId xmlns:p14="http://schemas.microsoft.com/office/powerpoint/2010/main" val="1645966443"/>
      </p:ext>
    </p:extLst>
  </p:cSld>
  <p:clrMap bg1="lt1" tx1="dk1" bg2="lt2" tx2="dk2" accent1="accent1" accent2="accent2" accent3="accent3" accent4="accent4" accent5="accent5" accent6="accent6" hlink="hlink" folHlink="folHlink"/>
  <p:sldLayoutIdLst>
    <p:sldLayoutId id="2147485062" r:id="rId1"/>
    <p:sldLayoutId id="2147485063" r:id="rId2"/>
    <p:sldLayoutId id="2147485064" r:id="rId3"/>
    <p:sldLayoutId id="2147485065" r:id="rId4"/>
    <p:sldLayoutId id="2147485066" r:id="rId5"/>
    <p:sldLayoutId id="2147485067" r:id="rId6"/>
    <p:sldLayoutId id="2147485068" r:id="rId7"/>
    <p:sldLayoutId id="2147485069" r:id="rId8"/>
    <p:sldLayoutId id="2147485070" r:id="rId9"/>
    <p:sldLayoutId id="2147485071" r:id="rId10"/>
    <p:sldLayoutId id="2147485072" r:id="rId11"/>
  </p:sldLayoutIdLst>
  <p:hf sldNum="0" hdr="0" ftr="0" dt="0"/>
  <p:txStyles>
    <p:titleStyle>
      <a:lvl1pPr algn="l" defTabSz="514350" rtl="0" eaLnBrk="1" latinLnBrk="0" hangingPunct="1">
        <a:lnSpc>
          <a:spcPct val="90000"/>
        </a:lnSpc>
        <a:spcBef>
          <a:spcPct val="0"/>
        </a:spcBef>
        <a:buNone/>
        <a:defRPr kumimoji="1"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kumimoji="1"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kumimoji="1"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kumimoji="1"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9pPr>
    </p:bodyStyle>
    <p:otherStyle>
      <a:defPPr>
        <a:defRPr lang="ja-JP"/>
      </a:defPPr>
      <a:lvl1pPr marL="0" algn="l" defTabSz="514350" rtl="0" eaLnBrk="1" latinLnBrk="0" hangingPunct="1">
        <a:defRPr kumimoji="1" sz="1013" kern="1200">
          <a:solidFill>
            <a:schemeClr val="tx1"/>
          </a:solidFill>
          <a:latin typeface="+mn-lt"/>
          <a:ea typeface="+mn-ea"/>
          <a:cs typeface="+mn-cs"/>
        </a:defRPr>
      </a:lvl1pPr>
      <a:lvl2pPr marL="257175" algn="l" defTabSz="514350" rtl="0" eaLnBrk="1" latinLnBrk="0" hangingPunct="1">
        <a:defRPr kumimoji="1" sz="1013" kern="1200">
          <a:solidFill>
            <a:schemeClr val="tx1"/>
          </a:solidFill>
          <a:latin typeface="+mn-lt"/>
          <a:ea typeface="+mn-ea"/>
          <a:cs typeface="+mn-cs"/>
        </a:defRPr>
      </a:lvl2pPr>
      <a:lvl3pPr marL="514350" algn="l" defTabSz="514350" rtl="0" eaLnBrk="1" latinLnBrk="0" hangingPunct="1">
        <a:defRPr kumimoji="1" sz="1013" kern="1200">
          <a:solidFill>
            <a:schemeClr val="tx1"/>
          </a:solidFill>
          <a:latin typeface="+mn-lt"/>
          <a:ea typeface="+mn-ea"/>
          <a:cs typeface="+mn-cs"/>
        </a:defRPr>
      </a:lvl3pPr>
      <a:lvl4pPr marL="771525" algn="l" defTabSz="514350" rtl="0" eaLnBrk="1" latinLnBrk="0" hangingPunct="1">
        <a:defRPr kumimoji="1" sz="1013" kern="1200">
          <a:solidFill>
            <a:schemeClr val="tx1"/>
          </a:solidFill>
          <a:latin typeface="+mn-lt"/>
          <a:ea typeface="+mn-ea"/>
          <a:cs typeface="+mn-cs"/>
        </a:defRPr>
      </a:lvl4pPr>
      <a:lvl5pPr marL="1028700" algn="l" defTabSz="514350" rtl="0" eaLnBrk="1" latinLnBrk="0" hangingPunct="1">
        <a:defRPr kumimoji="1" sz="1013" kern="1200">
          <a:solidFill>
            <a:schemeClr val="tx1"/>
          </a:solidFill>
          <a:latin typeface="+mn-lt"/>
          <a:ea typeface="+mn-ea"/>
          <a:cs typeface="+mn-cs"/>
        </a:defRPr>
      </a:lvl5pPr>
      <a:lvl6pPr marL="1285875" algn="l" defTabSz="514350" rtl="0" eaLnBrk="1" latinLnBrk="0" hangingPunct="1">
        <a:defRPr kumimoji="1" sz="1013" kern="1200">
          <a:solidFill>
            <a:schemeClr val="tx1"/>
          </a:solidFill>
          <a:latin typeface="+mn-lt"/>
          <a:ea typeface="+mn-ea"/>
          <a:cs typeface="+mn-cs"/>
        </a:defRPr>
      </a:lvl6pPr>
      <a:lvl7pPr marL="1543050" algn="l" defTabSz="514350" rtl="0" eaLnBrk="1" latinLnBrk="0" hangingPunct="1">
        <a:defRPr kumimoji="1" sz="1013" kern="1200">
          <a:solidFill>
            <a:schemeClr val="tx1"/>
          </a:solidFill>
          <a:latin typeface="+mn-lt"/>
          <a:ea typeface="+mn-ea"/>
          <a:cs typeface="+mn-cs"/>
        </a:defRPr>
      </a:lvl7pPr>
      <a:lvl8pPr marL="1800225" algn="l" defTabSz="514350" rtl="0" eaLnBrk="1" latinLnBrk="0" hangingPunct="1">
        <a:defRPr kumimoji="1" sz="1013" kern="1200">
          <a:solidFill>
            <a:schemeClr val="tx1"/>
          </a:solidFill>
          <a:latin typeface="+mn-lt"/>
          <a:ea typeface="+mn-ea"/>
          <a:cs typeface="+mn-cs"/>
        </a:defRPr>
      </a:lvl8pPr>
      <a:lvl9pPr marL="2057400" algn="l" defTabSz="514350" rtl="0" eaLnBrk="1" latinLnBrk="0" hangingPunct="1">
        <a:defRPr kumimoji="1"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25.png"/><Relationship Id="rId1" Type="http://schemas.openxmlformats.org/officeDocument/2006/relationships/slideLayout" Target="../slideLayouts/slideLayout18.xml"/><Relationship Id="rId4" Type="http://schemas.openxmlformats.org/officeDocument/2006/relationships/image" Target="../media/image27.emf"/></Relationships>
</file>

<file path=ppt/slides/_rels/slide17.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png"/><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8.png"/><Relationship Id="rId1" Type="http://schemas.openxmlformats.org/officeDocument/2006/relationships/slideLayout" Target="../slideLayouts/slideLayout18.xml"/><Relationship Id="rId5" Type="http://schemas.openxmlformats.org/officeDocument/2006/relationships/image" Target="../media/image32.emf"/><Relationship Id="rId4" Type="http://schemas.openxmlformats.org/officeDocument/2006/relationships/image" Target="../media/image31.emf"/></Relationships>
</file>

<file path=ppt/slides/_rels/slide1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emf"/><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image" Target="../media/image5.jpeg"/><Relationship Id="rId7" Type="http://schemas.openxmlformats.org/officeDocument/2006/relationships/image" Target="../media/image9.emf"/><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Layout" Target="../slideLayouts/slideLayout18.xml"/><Relationship Id="rId6" Type="http://schemas.openxmlformats.org/officeDocument/2006/relationships/image" Target="../media/image8.jpeg"/><Relationship Id="rId11" Type="http://schemas.openxmlformats.org/officeDocument/2006/relationships/image" Target="../media/image13.jpeg"/><Relationship Id="rId5" Type="http://schemas.openxmlformats.org/officeDocument/2006/relationships/image" Target="../media/image7.jpeg"/><Relationship Id="rId10" Type="http://schemas.openxmlformats.org/officeDocument/2006/relationships/image" Target="../media/image12.png"/><Relationship Id="rId4" Type="http://schemas.openxmlformats.org/officeDocument/2006/relationships/image" Target="../media/image6.jpe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hyperlink" Target="https://map.maff.go.jp/" TargetMode="External"/><Relationship Id="rId2" Type="http://schemas.openxmlformats.org/officeDocument/2006/relationships/image" Target="../media/image35.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png"/><Relationship Id="rId1" Type="http://schemas.openxmlformats.org/officeDocument/2006/relationships/slideLayout" Target="../slideLayouts/slideLayout18.xml"/><Relationship Id="rId4" Type="http://schemas.openxmlformats.org/officeDocument/2006/relationships/image" Target="../media/image38.emf"/></Relationships>
</file>

<file path=ppt/slides/_rels/slide23.xml.rels><?xml version="1.0" encoding="UTF-8" standalone="yes"?>
<Relationships xmlns="http://schemas.openxmlformats.org/package/2006/relationships"><Relationship Id="rId3" Type="http://schemas.openxmlformats.org/officeDocument/2006/relationships/image" Target="../media/image39.emf"/><Relationship Id="rId2" Type="http://schemas.openxmlformats.org/officeDocument/2006/relationships/image" Target="../media/image36.png"/><Relationship Id="rId1" Type="http://schemas.openxmlformats.org/officeDocument/2006/relationships/slideLayout" Target="../slideLayouts/slideLayout18.xml"/><Relationship Id="rId5" Type="http://schemas.openxmlformats.org/officeDocument/2006/relationships/image" Target="../media/image41.emf"/><Relationship Id="rId4" Type="http://schemas.openxmlformats.org/officeDocument/2006/relationships/image" Target="../media/image40.emf"/></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image" Target="../media/image36.png"/><Relationship Id="rId1" Type="http://schemas.openxmlformats.org/officeDocument/2006/relationships/slideLayout" Target="../slideLayouts/slideLayout18.xml"/><Relationship Id="rId4" Type="http://schemas.openxmlformats.org/officeDocument/2006/relationships/image" Target="../media/image43.emf"/></Relationships>
</file>

<file path=ppt/slides/_rels/slide26.xml.rels><?xml version="1.0" encoding="UTF-8" standalone="yes"?>
<Relationships xmlns="http://schemas.openxmlformats.org/package/2006/relationships"><Relationship Id="rId3" Type="http://schemas.openxmlformats.org/officeDocument/2006/relationships/image" Target="../media/image44.emf"/><Relationship Id="rId2" Type="http://schemas.openxmlformats.org/officeDocument/2006/relationships/image" Target="../media/image25.pn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image" Target="../media/image45.png"/><Relationship Id="rId1" Type="http://schemas.openxmlformats.org/officeDocument/2006/relationships/slideLayout" Target="../slideLayouts/slideLayout18.xml"/><Relationship Id="rId4" Type="http://schemas.openxmlformats.org/officeDocument/2006/relationships/image" Target="../media/image47.png"/></Relationships>
</file>

<file path=ppt/slides/_rels/slide28.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image" Target="../media/image25.png"/><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3" Type="http://schemas.openxmlformats.org/officeDocument/2006/relationships/image" Target="../media/image50.emf"/><Relationship Id="rId2" Type="http://schemas.openxmlformats.org/officeDocument/2006/relationships/image" Target="../media/image49.png"/><Relationship Id="rId1" Type="http://schemas.openxmlformats.org/officeDocument/2006/relationships/slideLayout" Target="../slideLayouts/slideLayout18.xml"/><Relationship Id="rId5" Type="http://schemas.openxmlformats.org/officeDocument/2006/relationships/image" Target="../media/image52.wmf"/><Relationship Id="rId4" Type="http://schemas.openxmlformats.org/officeDocument/2006/relationships/image" Target="../media/image51.e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image" Target="../media/image49.png"/><Relationship Id="rId1" Type="http://schemas.openxmlformats.org/officeDocument/2006/relationships/slideLayout" Target="../slideLayouts/slideLayout18.xml"/><Relationship Id="rId5" Type="http://schemas.openxmlformats.org/officeDocument/2006/relationships/image" Target="../media/image55.emf"/><Relationship Id="rId4" Type="http://schemas.openxmlformats.org/officeDocument/2006/relationships/image" Target="../media/image54.wmf"/></Relationships>
</file>

<file path=ppt/slides/_rels/slide31.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49.png"/><Relationship Id="rId1" Type="http://schemas.openxmlformats.org/officeDocument/2006/relationships/slideLayout" Target="../slideLayouts/slideLayout29.xml"/><Relationship Id="rId4" Type="http://schemas.openxmlformats.org/officeDocument/2006/relationships/image" Target="../media/image57.emf"/></Relationships>
</file>

<file path=ppt/slides/_rels/slide32.xml.rels><?xml version="1.0" encoding="UTF-8" standalone="yes"?>
<Relationships xmlns="http://schemas.openxmlformats.org/package/2006/relationships"><Relationship Id="rId8" Type="http://schemas.openxmlformats.org/officeDocument/2006/relationships/image" Target="../media/image63.emf"/><Relationship Id="rId3" Type="http://schemas.openxmlformats.org/officeDocument/2006/relationships/image" Target="../media/image59.png"/><Relationship Id="rId7" Type="http://schemas.openxmlformats.org/officeDocument/2006/relationships/image" Target="../media/image62.emf"/><Relationship Id="rId2" Type="http://schemas.openxmlformats.org/officeDocument/2006/relationships/image" Target="../media/image58.png"/><Relationship Id="rId1" Type="http://schemas.openxmlformats.org/officeDocument/2006/relationships/slideLayout" Target="../slideLayouts/slideLayout18.xml"/><Relationship Id="rId6" Type="http://schemas.openxmlformats.org/officeDocument/2006/relationships/image" Target="../media/image61.emf"/><Relationship Id="rId5" Type="http://schemas.openxmlformats.org/officeDocument/2006/relationships/image" Target="../media/image49.png"/><Relationship Id="rId4" Type="http://schemas.openxmlformats.org/officeDocument/2006/relationships/image" Target="../media/image60.jpeg"/><Relationship Id="rId9" Type="http://schemas.openxmlformats.org/officeDocument/2006/relationships/image" Target="../media/image64.em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29.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png"/></Relationships>
</file>

<file path=ppt/slides/_rels/slide37.xml.rels><?xml version="1.0" encoding="UTF-8" standalone="yes"?>
<Relationships xmlns="http://schemas.openxmlformats.org/package/2006/relationships"><Relationship Id="rId2" Type="http://schemas.openxmlformats.org/officeDocument/2006/relationships/image" Target="../media/image70.emf"/><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18.xml"/><Relationship Id="rId5" Type="http://schemas.openxmlformats.org/officeDocument/2006/relationships/image" Target="../media/image17.png"/><Relationship Id="rId4" Type="http://schemas.openxmlformats.org/officeDocument/2006/relationships/image" Target="../media/image16.png"/></Relationships>
</file>

<file path=ppt/slides/_rels/slide4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emf"/><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image" Target="../media/image73.emf"/><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2" Type="http://schemas.openxmlformats.org/officeDocument/2006/relationships/image" Target="../media/image74.emf"/><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image" Target="../media/image75.emf"/><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3" Type="http://schemas.openxmlformats.org/officeDocument/2006/relationships/image" Target="../media/image78.emf"/><Relationship Id="rId2" Type="http://schemas.openxmlformats.org/officeDocument/2006/relationships/image" Target="../media/image77.emf"/><Relationship Id="rId1" Type="http://schemas.openxmlformats.org/officeDocument/2006/relationships/slideLayout" Target="../slideLayouts/slideLayout29.xml"/><Relationship Id="rId4" Type="http://schemas.openxmlformats.org/officeDocument/2006/relationships/image" Target="../media/image79.emf"/></Relationships>
</file>

<file path=ppt/slides/_rels/slide53.xml.rels><?xml version="1.0" encoding="UTF-8" standalone="yes"?>
<Relationships xmlns="http://schemas.openxmlformats.org/package/2006/relationships"><Relationship Id="rId3" Type="http://schemas.openxmlformats.org/officeDocument/2006/relationships/image" Target="../media/image80.emf"/><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image" Target="../media/image81.emf"/><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3" Type="http://schemas.openxmlformats.org/officeDocument/2006/relationships/image" Target="../media/image84.emf"/><Relationship Id="rId2" Type="http://schemas.openxmlformats.org/officeDocument/2006/relationships/image" Target="../media/image83.emf"/><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3" Type="http://schemas.openxmlformats.org/officeDocument/2006/relationships/image" Target="../media/image86.emf"/><Relationship Id="rId2" Type="http://schemas.openxmlformats.org/officeDocument/2006/relationships/image" Target="../media/image85.emf"/><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image" Target="../media/image87.emf"/><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image" Target="../media/image89.emf"/><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image" Target="../media/image91.emf"/><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2" Type="http://schemas.openxmlformats.org/officeDocument/2006/relationships/image" Target="../media/image93.emf"/><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2" Type="http://schemas.openxmlformats.org/officeDocument/2006/relationships/image" Target="../media/image96.emf"/><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18.xml"/><Relationship Id="rId4" Type="http://schemas.openxmlformats.org/officeDocument/2006/relationships/image" Target="../media/image99.emf"/></Relationships>
</file>

<file path=ppt/slides/_rels/slide7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18.xml"/><Relationship Id="rId4" Type="http://schemas.openxmlformats.org/officeDocument/2006/relationships/image" Target="../media/image100.emf"/></Relationships>
</file>

<file path=ppt/slides/_rels/slide7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18.xml"/><Relationship Id="rId4" Type="http://schemas.openxmlformats.org/officeDocument/2006/relationships/image" Target="../media/image101.emf"/></Relationships>
</file>

<file path=ppt/slides/_rels/slide73.xml.rels><?xml version="1.0" encoding="UTF-8" standalone="yes"?>
<Relationships xmlns="http://schemas.openxmlformats.org/package/2006/relationships"><Relationship Id="rId8" Type="http://schemas.openxmlformats.org/officeDocument/2006/relationships/image" Target="../media/image108.jpeg"/><Relationship Id="rId3" Type="http://schemas.openxmlformats.org/officeDocument/2006/relationships/image" Target="../media/image103.emf"/><Relationship Id="rId7" Type="http://schemas.openxmlformats.org/officeDocument/2006/relationships/image" Target="../media/image107.png"/><Relationship Id="rId2" Type="http://schemas.openxmlformats.org/officeDocument/2006/relationships/image" Target="../media/image102.png"/><Relationship Id="rId1" Type="http://schemas.openxmlformats.org/officeDocument/2006/relationships/slideLayout" Target="../slideLayouts/slideLayout18.xml"/><Relationship Id="rId6" Type="http://schemas.openxmlformats.org/officeDocument/2006/relationships/image" Target="../media/image106.png"/><Relationship Id="rId5" Type="http://schemas.openxmlformats.org/officeDocument/2006/relationships/image" Target="../media/image105.jpeg"/><Relationship Id="rId10" Type="http://schemas.openxmlformats.org/officeDocument/2006/relationships/image" Target="../media/image110.png"/><Relationship Id="rId4" Type="http://schemas.openxmlformats.org/officeDocument/2006/relationships/image" Target="../media/image104.png"/><Relationship Id="rId9" Type="http://schemas.openxmlformats.org/officeDocument/2006/relationships/image" Target="../media/image109.jpeg"/></Relationships>
</file>

<file path=ppt/slides/_rels/slide74.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image" Target="../media/image112.png"/><Relationship Id="rId7" Type="http://schemas.openxmlformats.org/officeDocument/2006/relationships/image" Target="../media/image116.jpeg"/><Relationship Id="rId2" Type="http://schemas.openxmlformats.org/officeDocument/2006/relationships/image" Target="../media/image111.emf"/><Relationship Id="rId1" Type="http://schemas.openxmlformats.org/officeDocument/2006/relationships/slideLayout" Target="../slideLayouts/slideLayout18.xml"/><Relationship Id="rId6" Type="http://schemas.openxmlformats.org/officeDocument/2006/relationships/image" Target="../media/image115.jpeg"/><Relationship Id="rId11" Type="http://schemas.openxmlformats.org/officeDocument/2006/relationships/image" Target="../media/image120.png"/><Relationship Id="rId5" Type="http://schemas.openxmlformats.org/officeDocument/2006/relationships/image" Target="../media/image114.jpeg"/><Relationship Id="rId10" Type="http://schemas.openxmlformats.org/officeDocument/2006/relationships/image" Target="../media/image119.png"/><Relationship Id="rId4" Type="http://schemas.openxmlformats.org/officeDocument/2006/relationships/image" Target="../media/image113.png"/><Relationship Id="rId9" Type="http://schemas.openxmlformats.org/officeDocument/2006/relationships/image" Target="../media/image118.png"/></Relationships>
</file>

<file path=ppt/slides/_rels/slide75.xml.rels><?xml version="1.0" encoding="UTF-8" standalone="yes"?>
<Relationships xmlns="http://schemas.openxmlformats.org/package/2006/relationships"><Relationship Id="rId8" Type="http://schemas.openxmlformats.org/officeDocument/2006/relationships/image" Target="../media/image127.jpeg"/><Relationship Id="rId13" Type="http://schemas.openxmlformats.org/officeDocument/2006/relationships/image" Target="../media/image132.png"/><Relationship Id="rId3" Type="http://schemas.openxmlformats.org/officeDocument/2006/relationships/image" Target="../media/image122.jpeg"/><Relationship Id="rId7" Type="http://schemas.openxmlformats.org/officeDocument/2006/relationships/image" Target="../media/image126.png"/><Relationship Id="rId12" Type="http://schemas.openxmlformats.org/officeDocument/2006/relationships/image" Target="../media/image131.jpeg"/><Relationship Id="rId2" Type="http://schemas.openxmlformats.org/officeDocument/2006/relationships/image" Target="../media/image121.png"/><Relationship Id="rId1" Type="http://schemas.openxmlformats.org/officeDocument/2006/relationships/slideLayout" Target="../slideLayouts/slideLayout18.xml"/><Relationship Id="rId6" Type="http://schemas.openxmlformats.org/officeDocument/2006/relationships/image" Target="../media/image125.png"/><Relationship Id="rId11" Type="http://schemas.openxmlformats.org/officeDocument/2006/relationships/image" Target="../media/image130.jpeg"/><Relationship Id="rId5" Type="http://schemas.openxmlformats.org/officeDocument/2006/relationships/image" Target="../media/image124.png"/><Relationship Id="rId15" Type="http://schemas.openxmlformats.org/officeDocument/2006/relationships/image" Target="../media/image134.png"/><Relationship Id="rId10" Type="http://schemas.openxmlformats.org/officeDocument/2006/relationships/image" Target="../media/image129.png"/><Relationship Id="rId4" Type="http://schemas.openxmlformats.org/officeDocument/2006/relationships/image" Target="../media/image123.png"/><Relationship Id="rId9" Type="http://schemas.openxmlformats.org/officeDocument/2006/relationships/image" Target="../media/image128.png"/><Relationship Id="rId14" Type="http://schemas.openxmlformats.org/officeDocument/2006/relationships/image" Target="../media/image133.png"/></Relationships>
</file>

<file path=ppt/slides/_rels/slide76.xml.rels><?xml version="1.0" encoding="UTF-8" standalone="yes"?>
<Relationships xmlns="http://schemas.openxmlformats.org/package/2006/relationships"><Relationship Id="rId3" Type="http://schemas.openxmlformats.org/officeDocument/2006/relationships/hyperlink" Target="https://www.maff.go.jp/j/nousin/kanri/tamen_siharai/n_youshiki/youshiki.html" TargetMode="External"/><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6" Type="http://schemas.openxmlformats.org/officeDocument/2006/relationships/image" Target="../media/image135.png"/><Relationship Id="rId5" Type="http://schemas.openxmlformats.org/officeDocument/2006/relationships/image" Target="../media/image98.jpeg"/><Relationship Id="rId4" Type="http://schemas.openxmlformats.org/officeDocument/2006/relationships/image" Target="../media/image97.jpeg"/></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21.png"/><Relationship Id="rId4" Type="http://schemas.openxmlformats.org/officeDocument/2006/relationships/image" Target="../media/image2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909000" y="1708150"/>
            <a:ext cx="5040000" cy="2117503"/>
          </a:xfrm>
          <a:prstGeom prst="rect">
            <a:avLst/>
          </a:prstGeom>
          <a:noFill/>
          <a:ln w="9525">
            <a:noFill/>
            <a:miter lim="800000"/>
            <a:headEnd/>
            <a:tailEnd/>
          </a:ln>
        </p:spPr>
        <p:txBody>
          <a:bodyPr lIns="0" tIns="0" rIns="0" bIns="0">
            <a:spAutoFit/>
          </a:bodyPr>
          <a:lstStyle/>
          <a:p>
            <a:pPr algn="ctr">
              <a:spcBef>
                <a:spcPct val="10000"/>
              </a:spcBef>
            </a:pPr>
            <a:r>
              <a:rPr lang="ja-JP" altLang="en-US" sz="3200" dirty="0">
                <a:solidFill>
                  <a:srgbClr val="103540"/>
                </a:solidFill>
                <a:ea typeface="ＤＦ特太ゴシック体" pitchFamily="1" charset="-128"/>
              </a:rPr>
              <a:t>多面的機能支払交付金の</a:t>
            </a: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103540"/>
                </a:solidFill>
                <a:ea typeface="ＤＦ特太ゴシック体" pitchFamily="1" charset="-128"/>
              </a:rPr>
              <a:t>活動の手引き</a:t>
            </a:r>
            <a:endParaRPr lang="en-US" altLang="ja-JP" sz="3200" dirty="0">
              <a:solidFill>
                <a:srgbClr val="103540"/>
              </a:solidFill>
              <a:ea typeface="ＤＦ特太ゴシック体" pitchFamily="1" charset="-128"/>
            </a:endParaRPr>
          </a:p>
          <a:p>
            <a:pPr algn="ctr">
              <a:spcBef>
                <a:spcPct val="10000"/>
              </a:spcBef>
            </a:pP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FF0000"/>
                </a:solidFill>
                <a:ea typeface="ＤＦ特太ゴシック体" pitchFamily="1" charset="-128"/>
              </a:rPr>
              <a:t>活動組織用</a:t>
            </a:r>
            <a:endParaRPr lang="en-US" altLang="ja-JP" sz="3200" dirty="0">
              <a:solidFill>
                <a:srgbClr val="FF0000"/>
              </a:solidFill>
              <a:ea typeface="ＤＦ特太ゴシック体" pitchFamily="1" charset="-128"/>
            </a:endParaRPr>
          </a:p>
        </p:txBody>
      </p:sp>
      <p:sp>
        <p:nvSpPr>
          <p:cNvPr id="11267" name="Rectangle 5"/>
          <p:cNvSpPr>
            <a:spLocks noChangeArrowheads="1"/>
          </p:cNvSpPr>
          <p:nvPr/>
        </p:nvSpPr>
        <p:spPr bwMode="auto">
          <a:xfrm>
            <a:off x="5229200" y="560388"/>
            <a:ext cx="1476400" cy="342900"/>
          </a:xfrm>
          <a:prstGeom prst="rect">
            <a:avLst/>
          </a:prstGeom>
          <a:solidFill>
            <a:srgbClr val="FFCC99"/>
          </a:solidFill>
          <a:ln w="19050">
            <a:solidFill>
              <a:srgbClr val="103540"/>
            </a:solidFill>
            <a:miter lim="800000"/>
            <a:headEnd/>
            <a:tailEnd/>
          </a:ln>
        </p:spPr>
        <p:txBody>
          <a:bodyPr wrap="none" lIns="91341" tIns="45675" rIns="91341" bIns="45675" anchor="ctr"/>
          <a:lstStyle/>
          <a:p>
            <a:pPr algn="ctr"/>
            <a:r>
              <a:rPr lang="ja-JP" altLang="en-US" sz="1400" dirty="0">
                <a:solidFill>
                  <a:srgbClr val="103540"/>
                </a:solidFill>
                <a:ea typeface="HG丸ｺﾞｼｯｸM-PRO" pitchFamily="50" charset="-128"/>
              </a:rPr>
              <a:t>対象組織向け</a:t>
            </a:r>
          </a:p>
        </p:txBody>
      </p:sp>
      <p:sp>
        <p:nvSpPr>
          <p:cNvPr id="11269" name="Text Box 4"/>
          <p:cNvSpPr txBox="1">
            <a:spLocks noChangeArrowheads="1"/>
          </p:cNvSpPr>
          <p:nvPr/>
        </p:nvSpPr>
        <p:spPr bwMode="auto">
          <a:xfrm>
            <a:off x="1052513" y="8266113"/>
            <a:ext cx="4743450" cy="276999"/>
          </a:xfrm>
          <a:prstGeom prst="rect">
            <a:avLst/>
          </a:prstGeom>
          <a:noFill/>
          <a:ln w="9525">
            <a:noFill/>
            <a:miter lim="800000"/>
            <a:headEnd/>
            <a:tailEnd/>
          </a:ln>
        </p:spPr>
        <p:txBody>
          <a:bodyPr lIns="0" tIns="0" rIns="0" bIns="0">
            <a:spAutoFit/>
          </a:bodyPr>
          <a:lstStyle/>
          <a:p>
            <a:pPr algn="ctr">
              <a:spcBef>
                <a:spcPct val="10000"/>
              </a:spcBef>
            </a:pPr>
            <a:r>
              <a:rPr lang="ja-JP" altLang="en-US" sz="1800" dirty="0">
                <a:solidFill>
                  <a:srgbClr val="003300"/>
                </a:solidFill>
              </a:rPr>
              <a:t>鳥取県　農林水産部</a:t>
            </a:r>
            <a:endParaRPr lang="en-US" altLang="ja-JP" sz="1800" dirty="0">
              <a:solidFill>
                <a:srgbClr val="003300"/>
              </a:solidFill>
            </a:endParaRPr>
          </a:p>
        </p:txBody>
      </p:sp>
      <p:sp>
        <p:nvSpPr>
          <p:cNvPr id="11270" name="テキスト ボックス 5"/>
          <p:cNvSpPr txBox="1">
            <a:spLocks noChangeArrowheads="1"/>
          </p:cNvSpPr>
          <p:nvPr/>
        </p:nvSpPr>
        <p:spPr bwMode="auto">
          <a:xfrm>
            <a:off x="4509119" y="9355138"/>
            <a:ext cx="2204419" cy="276999"/>
          </a:xfrm>
          <a:prstGeom prst="rect">
            <a:avLst/>
          </a:prstGeom>
          <a:noFill/>
          <a:ln w="9525">
            <a:noFill/>
            <a:miter lim="800000"/>
            <a:headEnd/>
            <a:tailEnd/>
          </a:ln>
        </p:spPr>
        <p:txBody>
          <a:bodyPr wrap="square" lIns="0" tIns="0" rIns="0" bIns="0">
            <a:spAutoFit/>
          </a:bodyPr>
          <a:lstStyle/>
          <a:p>
            <a:r>
              <a:rPr lang="ja-JP" altLang="en-US" sz="1800" dirty="0">
                <a:latin typeface="ＤＦ特太ゴシック体" panose="020B0509000000000000" pitchFamily="49" charset="-128"/>
                <a:ea typeface="ＤＦ特太ゴシック体" panose="020B0509000000000000" pitchFamily="49" charset="-128"/>
              </a:rPr>
              <a:t>令和６年１２月</a:t>
            </a:r>
          </a:p>
        </p:txBody>
      </p:sp>
      <p:sp>
        <p:nvSpPr>
          <p:cNvPr id="6" name="テキスト ボックス 5"/>
          <p:cNvSpPr txBox="1">
            <a:spLocks noChangeArrowheads="1"/>
          </p:cNvSpPr>
          <p:nvPr/>
        </p:nvSpPr>
        <p:spPr bwMode="auto">
          <a:xfrm>
            <a:off x="460301" y="560388"/>
            <a:ext cx="2376264" cy="369332"/>
          </a:xfrm>
          <a:prstGeom prst="rect">
            <a:avLst/>
          </a:prstGeom>
          <a:solidFill>
            <a:schemeClr val="accent2">
              <a:lumMod val="20000"/>
              <a:lumOff val="80000"/>
            </a:schemeClr>
          </a:solidFill>
          <a:ln w="19050">
            <a:solidFill>
              <a:schemeClr val="tx1"/>
            </a:solidFill>
            <a:miter lim="800000"/>
            <a:headEnd/>
            <a:tailEnd/>
          </a:ln>
        </p:spPr>
        <p:txBody>
          <a:bodyPr wrap="square">
            <a:spAutoFit/>
          </a:bodyPr>
          <a:lstStyle/>
          <a:p>
            <a:pPr algn="ctr"/>
            <a:r>
              <a:rPr lang="ja-JP" altLang="en-US" sz="1800" dirty="0">
                <a:latin typeface="ＤＦ特太ゴシック体" panose="020B0509000000000000" pitchFamily="49" charset="-128"/>
                <a:ea typeface="ＤＦ特太ゴシック体" panose="020B0509000000000000" pitchFamily="49" charset="-128"/>
              </a:rPr>
              <a:t>令和６年度改訂版</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2355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2" name="正方形/長方形 21"/>
          <p:cNvSpPr/>
          <p:nvPr/>
        </p:nvSpPr>
        <p:spPr>
          <a:xfrm>
            <a:off x="132607" y="2479559"/>
            <a:ext cx="6552000" cy="691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23" name="正方形/長方形 1"/>
          <p:cNvSpPr>
            <a:spLocks noChangeArrowheads="1"/>
          </p:cNvSpPr>
          <p:nvPr/>
        </p:nvSpPr>
        <p:spPr bwMode="auto">
          <a:xfrm>
            <a:off x="165489" y="2587441"/>
            <a:ext cx="1340321" cy="276999"/>
          </a:xfrm>
          <a:prstGeom prst="rect">
            <a:avLst/>
          </a:prstGeom>
          <a:noFill/>
          <a:ln w="9525">
            <a:noFill/>
            <a:miter lim="800000"/>
            <a:headEnd/>
            <a:tailEnd/>
          </a:ln>
        </p:spPr>
        <p:txBody>
          <a:bodyPr wrap="square">
            <a:spAutoFit/>
          </a:bodyPr>
          <a:lstStyle/>
          <a:p>
            <a:pPr fontAlgn="base">
              <a:spcBef>
                <a:spcPct val="0"/>
              </a:spcBef>
              <a:spcAft>
                <a:spcPct val="0"/>
              </a:spcAft>
            </a:pPr>
            <a:r>
              <a:rPr lang="ja-JP" altLang="en-US" sz="1200" dirty="0">
                <a:solidFill>
                  <a:srgbClr val="000000"/>
                </a:solidFill>
                <a:latin typeface="ＭＳ ゴシック" panose="020B0609070205080204" pitchFamily="49" charset="-128"/>
                <a:ea typeface="ＭＳ ゴシック" panose="020B0609070205080204" pitchFamily="49" charset="-128"/>
              </a:rPr>
              <a:t>（別記６－１）</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p:txBody>
      </p:sp>
      <p:sp>
        <p:nvSpPr>
          <p:cNvPr id="24" name="Rectangle 9"/>
          <p:cNvSpPr>
            <a:spLocks noChangeArrowheads="1"/>
          </p:cNvSpPr>
          <p:nvPr/>
        </p:nvSpPr>
        <p:spPr bwMode="auto">
          <a:xfrm>
            <a:off x="151994" y="2864440"/>
            <a:ext cx="6480175" cy="6409447"/>
          </a:xfrm>
          <a:prstGeom prst="rect">
            <a:avLst/>
          </a:prstGeom>
          <a:noFill/>
          <a:ln>
            <a:noFill/>
          </a:ln>
        </p:spPr>
        <p:txBody>
          <a:bodyPr>
            <a:spAutoFit/>
          </a:bodyPr>
          <a:lstStyle/>
          <a:p>
            <a:pPr algn="ctr" eaLnBrk="0" fontAlgn="base" hangingPunct="0">
              <a:spcBef>
                <a:spcPct val="0"/>
              </a:spcBef>
              <a:spcAft>
                <a:spcPct val="0"/>
              </a:spcAft>
              <a:defRPr/>
            </a:pPr>
            <a:r>
              <a:rPr lang="ja-JP" altLang="en-US" sz="1200" dirty="0">
                <a:latin typeface="ＭＳ ゴシック" pitchFamily="49" charset="-128"/>
                <a:ea typeface="ＭＳ ゴシック" pitchFamily="49" charset="-128"/>
                <a:cs typeface="ＭＳ Ｐゴシック" pitchFamily="50" charset="-128"/>
              </a:rPr>
              <a:t>○○地域資源保全会</a:t>
            </a:r>
            <a:r>
              <a:rPr lang="ja-JP" altLang="en-US" sz="1200" i="1" dirty="0">
                <a:solidFill>
                  <a:srgbClr val="3366FF"/>
                </a:solidFill>
                <a:latin typeface="ＭＳ ゴシック" pitchFamily="49" charset="-128"/>
                <a:ea typeface="ＭＳ ゴシック" pitchFamily="49" charset="-128"/>
                <a:cs typeface="ＭＳ Ｐゴシック" pitchFamily="50" charset="-128"/>
              </a:rPr>
              <a:t> </a:t>
            </a:r>
            <a:r>
              <a:rPr lang="ja-JP" altLang="en-US" sz="1200" dirty="0">
                <a:solidFill>
                  <a:srgbClr val="000000"/>
                </a:solidFill>
                <a:latin typeface="ＭＳ ゴシック" pitchFamily="49" charset="-128"/>
                <a:ea typeface="ＭＳ ゴシック" pitchFamily="49" charset="-128"/>
                <a:cs typeface="ＭＳ Ｐゴシック" pitchFamily="50" charset="-128"/>
              </a:rPr>
              <a:t>規約</a:t>
            </a:r>
            <a:endParaRPr lang="en-US" altLang="ja-JP" sz="1200" dirty="0">
              <a:solidFill>
                <a:srgbClr val="000000"/>
              </a:solidFill>
              <a:latin typeface="ＭＳ ゴシック" pitchFamily="49" charset="-128"/>
              <a:ea typeface="ＭＳ ゴシック" pitchFamily="49" charset="-128"/>
              <a:cs typeface="ＭＳ Ｐゴシック" pitchFamily="50" charset="-128"/>
            </a:endParaRPr>
          </a:p>
          <a:p>
            <a:pPr algn="ctr" eaLnBrk="0" fontAlgn="base" hangingPunct="0">
              <a:spcBef>
                <a:spcPct val="0"/>
              </a:spcBef>
              <a:spcAft>
                <a:spcPct val="0"/>
              </a:spcAft>
              <a:defRPr/>
            </a:pPr>
            <a:endParaRPr lang="ja-JP" altLang="en-US" sz="1200" dirty="0">
              <a:solidFill>
                <a:srgbClr val="000000"/>
              </a:solidFill>
              <a:latin typeface="ＭＳ ゴシック" pitchFamily="49" charset="-128"/>
              <a:ea typeface="ＭＳ ゴシック" pitchFamily="49" charset="-128"/>
              <a:cs typeface="ＭＳ Ｐゴシック" pitchFamily="50" charset="-128"/>
            </a:endParaRPr>
          </a:p>
          <a:p>
            <a:pPr algn="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cs typeface="ＭＳ Ｐ明朝" pitchFamily="18" charset="-128"/>
              </a:rPr>
              <a:t>○○年○月○日制定</a:t>
            </a:r>
            <a:endParaRPr lang="ja-JP" altLang="en-US"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rPr>
              <a:t>第１章　総則</a:t>
            </a: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eaLnBrk="0" fontAlgn="base" hangingPunct="0">
              <a:spcBef>
                <a:spcPct val="0"/>
              </a:spcBef>
              <a:spcAft>
                <a:spcPct val="0"/>
              </a:spcAft>
              <a:defRPr/>
            </a:pPr>
            <a:endParaRPr lang="ja-JP" altLang="en-US"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（名称）</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第１条</a:t>
            </a:r>
            <a:r>
              <a:rPr lang="ja-JP" altLang="ja-JP" sz="1200" dirty="0">
                <a:solidFill>
                  <a:srgbClr val="000000"/>
                </a:solidFill>
                <a:latin typeface="ＭＳ Ｐ明朝" pitchFamily="18" charset="-128"/>
                <a:ea typeface="ＭＳ Ｐ明朝" pitchFamily="18" charset="-128"/>
              </a:rPr>
              <a:t>　この活動組織は、</a:t>
            </a:r>
            <a:r>
              <a:rPr lang="ja-JP" altLang="en-US" sz="1200" dirty="0">
                <a:latin typeface="ＭＳ Ｐ明朝" pitchFamily="18" charset="-128"/>
                <a:ea typeface="ＭＳ Ｐ明朝" pitchFamily="18" charset="-128"/>
              </a:rPr>
              <a:t>○○地域資源保全会</a:t>
            </a:r>
            <a:r>
              <a:rPr lang="ja-JP" altLang="ja-JP" sz="1200" dirty="0">
                <a:solidFill>
                  <a:srgbClr val="000000"/>
                </a:solidFill>
                <a:latin typeface="ＭＳ Ｐ明朝" pitchFamily="18" charset="-128"/>
                <a:ea typeface="ＭＳ Ｐ明朝" pitchFamily="18" charset="-128"/>
              </a:rPr>
              <a:t>（以下「活動組織」という。）という。</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（事務所）</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第２条</a:t>
            </a:r>
            <a:r>
              <a:rPr lang="ja-JP" altLang="ja-JP" sz="1200" dirty="0">
                <a:solidFill>
                  <a:srgbClr val="000000"/>
                </a:solidFill>
                <a:latin typeface="ＭＳ Ｐ明朝" pitchFamily="18" charset="-128"/>
                <a:ea typeface="ＭＳ Ｐ明朝" pitchFamily="18" charset="-128"/>
              </a:rPr>
              <a:t>　活動組織は、主たる事務所を</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県○○市○○△△</a:t>
            </a:r>
            <a:r>
              <a:rPr lang="ja-JP" altLang="ja-JP" sz="1200" dirty="0">
                <a:solidFill>
                  <a:srgbClr val="000000"/>
                </a:solidFill>
                <a:latin typeface="ＭＳ Ｐ明朝" pitchFamily="18" charset="-128"/>
                <a:ea typeface="ＭＳ Ｐ明朝" pitchFamily="18" charset="-128"/>
              </a:rPr>
              <a:t>に置く。</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（目的）</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第３条</a:t>
            </a:r>
            <a:r>
              <a:rPr lang="ja-JP" altLang="ja-JP" sz="1200" dirty="0">
                <a:solidFill>
                  <a:srgbClr val="000000"/>
                </a:solidFill>
                <a:latin typeface="ＭＳ Ｐ明朝" pitchFamily="18" charset="-128"/>
                <a:ea typeface="ＭＳ Ｐ明朝" pitchFamily="18" charset="-128"/>
              </a:rPr>
              <a:t>　活動組織は、第４条の構成員による</a:t>
            </a:r>
            <a:r>
              <a:rPr lang="ja-JP" altLang="en-US" sz="1200" dirty="0">
                <a:solidFill>
                  <a:srgbClr val="000000"/>
                </a:solidFill>
                <a:latin typeface="ＭＳ Ｐ明朝" pitchFamily="18" charset="-128"/>
                <a:ea typeface="ＭＳ Ｐ明朝" pitchFamily="18" charset="-128"/>
              </a:rPr>
              <a:t>農地維持活動又は</a:t>
            </a:r>
            <a:r>
              <a:rPr lang="ja-JP" altLang="en-US" sz="1200" u="sng" dirty="0">
                <a:uFill>
                  <a:solidFill>
                    <a:srgbClr val="FF0000"/>
                  </a:solidFill>
                </a:uFill>
                <a:latin typeface="ＭＳ Ｐ明朝" pitchFamily="18" charset="-128"/>
                <a:ea typeface="ＭＳ Ｐ明朝" pitchFamily="18" charset="-128"/>
              </a:rPr>
              <a:t>資源向上活動</a:t>
            </a:r>
            <a:r>
              <a:rPr lang="ja-JP" altLang="en-US" sz="1200" dirty="0">
                <a:solidFill>
                  <a:srgbClr val="000000"/>
                </a:solidFill>
                <a:latin typeface="ＭＳ Ｐ明朝" pitchFamily="18" charset="-128"/>
                <a:ea typeface="ＭＳ Ｐ明朝" pitchFamily="18" charset="-128"/>
              </a:rPr>
              <a:t>を</a:t>
            </a:r>
            <a:r>
              <a:rPr lang="ja-JP" altLang="ja-JP" sz="1200" dirty="0">
                <a:solidFill>
                  <a:srgbClr val="000000"/>
                </a:solidFill>
                <a:latin typeface="ＭＳ Ｐ明朝" pitchFamily="18" charset="-128"/>
                <a:ea typeface="ＭＳ Ｐ明朝" pitchFamily="18" charset="-128"/>
              </a:rPr>
              <a:t>通じ</a:t>
            </a:r>
            <a:r>
              <a:rPr lang="ja-JP" altLang="en-US" sz="1200" dirty="0">
                <a:solidFill>
                  <a:srgbClr val="000000"/>
                </a:solidFill>
                <a:latin typeface="ＭＳ Ｐ明朝" pitchFamily="18" charset="-128"/>
                <a:ea typeface="ＭＳ Ｐ明朝" pitchFamily="18" charset="-128"/>
              </a:rPr>
              <a:t>、○○市○○</a:t>
            </a:r>
            <a:r>
              <a:rPr lang="ja-JP" altLang="ja-JP" sz="1200" dirty="0">
                <a:solidFill>
                  <a:srgbClr val="000000"/>
                </a:solidFill>
                <a:latin typeface="ＭＳ Ｐ明朝" pitchFamily="18" charset="-128"/>
                <a:ea typeface="ＭＳ Ｐ明朝" pitchFamily="18" charset="-128"/>
              </a:rPr>
              <a:t>に存する</a:t>
            </a:r>
            <a:r>
              <a:rPr lang="ja-JP" altLang="en-US" sz="1200" dirty="0">
                <a:solidFill>
                  <a:srgbClr val="000000"/>
                </a:solidFill>
                <a:latin typeface="ＭＳ Ｐ明朝" pitchFamily="18" charset="-128"/>
                <a:ea typeface="ＭＳ Ｐ明朝" pitchFamily="18" charset="-128"/>
              </a:rPr>
              <a:t>農用地、水路、農道等の地域</a:t>
            </a:r>
            <a:r>
              <a:rPr lang="ja-JP" altLang="ja-JP" sz="1200" dirty="0">
                <a:solidFill>
                  <a:srgbClr val="000000"/>
                </a:solidFill>
                <a:latin typeface="ＭＳ Ｐ明朝" pitchFamily="18" charset="-128"/>
                <a:ea typeface="ＭＳ Ｐ明朝" pitchFamily="18" charset="-128"/>
              </a:rPr>
              <a:t>資源</a:t>
            </a:r>
            <a:r>
              <a:rPr lang="ja-JP" altLang="en-US" sz="1200" u="sng" dirty="0">
                <a:solidFill>
                  <a:srgbClr val="000000"/>
                </a:solidFill>
                <a:uFill>
                  <a:solidFill>
                    <a:srgbClr val="FF0000"/>
                  </a:solidFill>
                </a:uFill>
                <a:latin typeface="ＭＳ Ｐ明朝" pitchFamily="18" charset="-128"/>
                <a:ea typeface="ＭＳ Ｐ明朝" pitchFamily="18" charset="-128"/>
              </a:rPr>
              <a:t>及び農村環境の</a:t>
            </a:r>
            <a:r>
              <a:rPr lang="ja-JP" altLang="ja-JP" sz="1200" u="sng" dirty="0">
                <a:solidFill>
                  <a:srgbClr val="000000"/>
                </a:solidFill>
                <a:uFill>
                  <a:solidFill>
                    <a:srgbClr val="FF0000"/>
                  </a:solidFill>
                </a:uFill>
                <a:latin typeface="ＭＳ Ｐ明朝" pitchFamily="18" charset="-128"/>
                <a:ea typeface="ＭＳ Ｐ明朝" pitchFamily="18" charset="-128"/>
              </a:rPr>
              <a:t>保全</a:t>
            </a: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en-US" sz="1200" u="sng" dirty="0">
                <a:solidFill>
                  <a:srgbClr val="000000"/>
                </a:solidFill>
                <a:uFill>
                  <a:solidFill>
                    <a:srgbClr val="FF0000"/>
                  </a:solidFill>
                </a:uFill>
                <a:latin typeface="ＭＳ Ｐ明朝" pitchFamily="18" charset="-128"/>
                <a:ea typeface="ＭＳ Ｐ明朝" pitchFamily="18" charset="-128"/>
              </a:rPr>
              <a:t>並びに</a:t>
            </a:r>
            <a:r>
              <a:rPr lang="ja-JP" altLang="ja-JP" sz="1200" u="sng" dirty="0">
                <a:solidFill>
                  <a:srgbClr val="000000"/>
                </a:solidFill>
                <a:uFill>
                  <a:solidFill>
                    <a:srgbClr val="FF0000"/>
                  </a:solidFill>
                </a:uFill>
                <a:latin typeface="ＭＳ Ｐ明朝" pitchFamily="18" charset="-128"/>
                <a:ea typeface="ＭＳ Ｐ明朝" pitchFamily="18" charset="-128"/>
              </a:rPr>
              <a:t>水路・農道等の施設の長寿命化</a:t>
            </a:r>
            <a:r>
              <a:rPr lang="ja-JP" altLang="en-US" sz="1200" dirty="0">
                <a:solidFill>
                  <a:srgbClr val="000000"/>
                </a:solidFill>
                <a:latin typeface="ＭＳ Ｐ明朝" pitchFamily="18" charset="-128"/>
                <a:ea typeface="ＭＳ Ｐ明朝" pitchFamily="18" charset="-128"/>
              </a:rPr>
              <a:t>を図ることを</a:t>
            </a:r>
            <a:r>
              <a:rPr lang="ja-JP" altLang="ja-JP" sz="1200" dirty="0">
                <a:solidFill>
                  <a:srgbClr val="000000"/>
                </a:solidFill>
                <a:latin typeface="ＭＳ Ｐ明朝" pitchFamily="18" charset="-128"/>
                <a:ea typeface="ＭＳ Ｐ明朝" pitchFamily="18" charset="-128"/>
              </a:rPr>
              <a:t>目的とする｡</a:t>
            </a: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fontAlgn="base">
              <a:spcBef>
                <a:spcPct val="0"/>
              </a:spcBef>
              <a:spcAft>
                <a:spcPct val="0"/>
              </a:spcAft>
              <a:defRPr/>
            </a:pPr>
            <a:endParaRPr lang="en-US" altLang="ja-JP" sz="400"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第２章　構成員等</a:t>
            </a:r>
          </a:p>
          <a:p>
            <a:pPr fontAlgn="base">
              <a:spcBef>
                <a:spcPct val="0"/>
              </a:spcBef>
              <a:spcAft>
                <a:spcPct val="0"/>
              </a:spcAft>
              <a:defRPr/>
            </a:pPr>
            <a:endParaRPr lang="ja-JP" altLang="ja-JP" sz="9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（構成員）</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第４条</a:t>
            </a:r>
            <a:r>
              <a:rPr lang="ja-JP" altLang="ja-JP" sz="1200" dirty="0">
                <a:solidFill>
                  <a:srgbClr val="000000"/>
                </a:solidFill>
                <a:latin typeface="ＭＳ Ｐ明朝" pitchFamily="18" charset="-128"/>
                <a:ea typeface="ＭＳ Ｐ明朝" pitchFamily="18" charset="-128"/>
              </a:rPr>
              <a:t>　活動組織の構成員は別紙のとおりとする。</a:t>
            </a: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第３章　役員等</a:t>
            </a:r>
          </a:p>
          <a:p>
            <a:pPr fontAlgn="base">
              <a:spcBef>
                <a:spcPct val="0"/>
              </a:spcBef>
              <a:spcAft>
                <a:spcPct val="0"/>
              </a:spcAft>
              <a:defRPr/>
            </a:pPr>
            <a:endParaRPr lang="en-US" altLang="ja-JP" sz="10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（役員の定数及び選任）</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第５条</a:t>
            </a:r>
            <a:r>
              <a:rPr lang="ja-JP" altLang="ja-JP" sz="1200" dirty="0">
                <a:solidFill>
                  <a:srgbClr val="000000"/>
                </a:solidFill>
                <a:latin typeface="ＭＳ Ｐ明朝" pitchFamily="18" charset="-128"/>
                <a:ea typeface="ＭＳ Ｐ明朝" pitchFamily="18" charset="-128"/>
              </a:rPr>
              <a:t>　活動組織に、代表１名、副代表</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名、書記</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名、会計</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名、監査役</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名を置くこととする。代表等役員は別紙のとおりとする</a:t>
            </a:r>
            <a:r>
              <a:rPr lang="ja-JP" altLang="en-US" sz="1200" dirty="0">
                <a:solidFill>
                  <a:srgbClr val="000000"/>
                </a:solidFill>
                <a:latin typeface="ＭＳ Ｐ明朝" pitchFamily="18" charset="-128"/>
                <a:ea typeface="ＭＳ Ｐ明朝" pitchFamily="18" charset="-128"/>
              </a:rPr>
              <a:t>。</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代表、副代表及び監査役は総会において構成員の互選により選任するものとし、書記及び会計は、代表が指名するものとする。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代表は、この</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を代表し、</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の業務を統括する。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副代表は、代表を補佐し、代表が欠けたときは、代表を代行する。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書記は、</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の活動の事務等を行う。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６　会計は、責任者として事業の会計を行う。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７　監査役は、責任者として会計の監査を行う。</a:t>
            </a:r>
          </a:p>
        </p:txBody>
      </p:sp>
      <p:sp>
        <p:nvSpPr>
          <p:cNvPr id="17" name="Rectangle 65"/>
          <p:cNvSpPr>
            <a:spLocks noChangeArrowheads="1"/>
          </p:cNvSpPr>
          <p:nvPr/>
        </p:nvSpPr>
        <p:spPr bwMode="auto">
          <a:xfrm>
            <a:off x="3550611" y="4737489"/>
            <a:ext cx="3065410" cy="20383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資源向上活動を実施する場合のみ記載します。</a:t>
            </a:r>
          </a:p>
        </p:txBody>
      </p:sp>
      <p:sp>
        <p:nvSpPr>
          <p:cNvPr id="19" name="Rectangle 65"/>
          <p:cNvSpPr>
            <a:spLocks noChangeArrowheads="1"/>
          </p:cNvSpPr>
          <p:nvPr/>
        </p:nvSpPr>
        <p:spPr bwMode="auto">
          <a:xfrm>
            <a:off x="2132927" y="5582289"/>
            <a:ext cx="2088000"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資源向上活動（共同）を実施する場合のみ記載します。</a:t>
            </a:r>
          </a:p>
        </p:txBody>
      </p:sp>
      <p:sp>
        <p:nvSpPr>
          <p:cNvPr id="27" name="Rectangle 65"/>
          <p:cNvSpPr>
            <a:spLocks noChangeArrowheads="1"/>
          </p:cNvSpPr>
          <p:nvPr/>
        </p:nvSpPr>
        <p:spPr bwMode="auto">
          <a:xfrm>
            <a:off x="4516085" y="5562841"/>
            <a:ext cx="2099935"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資源向上活動（長寿命化）を実施する場合のみ記載します。</a:t>
            </a:r>
          </a:p>
        </p:txBody>
      </p:sp>
      <p:sp>
        <p:nvSpPr>
          <p:cNvPr id="29" name="Rectangle 65"/>
          <p:cNvSpPr>
            <a:spLocks noChangeArrowheads="1"/>
          </p:cNvSpPr>
          <p:nvPr/>
        </p:nvSpPr>
        <p:spPr bwMode="auto">
          <a:xfrm>
            <a:off x="3459711" y="6714756"/>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活動組織の構成に当たっては、地域の実情を踏まえ、関係者が十分協議してください。</a:t>
            </a:r>
          </a:p>
        </p:txBody>
      </p:sp>
      <p:sp>
        <p:nvSpPr>
          <p:cNvPr id="32" name="Rectangle 65"/>
          <p:cNvSpPr>
            <a:spLocks noChangeArrowheads="1"/>
          </p:cNvSpPr>
          <p:nvPr/>
        </p:nvSpPr>
        <p:spPr bwMode="auto">
          <a:xfrm>
            <a:off x="2996952" y="3432150"/>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総会で本規約が制定された日付を記入します。</a:t>
            </a:r>
          </a:p>
        </p:txBody>
      </p:sp>
      <p:sp>
        <p:nvSpPr>
          <p:cNvPr id="26" name="Rectangle 65"/>
          <p:cNvSpPr>
            <a:spLocks noChangeArrowheads="1"/>
          </p:cNvSpPr>
          <p:nvPr/>
        </p:nvSpPr>
        <p:spPr bwMode="auto">
          <a:xfrm>
            <a:off x="4431468" y="2495870"/>
            <a:ext cx="2232248" cy="354393"/>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このページは規約の記載例です。</a:t>
            </a:r>
            <a:endParaRPr lang="en-US" altLang="ja-JP" sz="1000" dirty="0"/>
          </a:p>
          <a:p>
            <a:pPr defTabSz="936625" fontAlgn="base">
              <a:spcBef>
                <a:spcPct val="0"/>
              </a:spcBef>
              <a:spcAft>
                <a:spcPct val="0"/>
              </a:spcAft>
            </a:pPr>
            <a:r>
              <a:rPr lang="ja-JP" altLang="en-US" sz="1000" dirty="0">
                <a:solidFill>
                  <a:srgbClr val="000000"/>
                </a:solidFill>
              </a:rPr>
              <a:t>必要に応じて追記等してください。</a:t>
            </a:r>
          </a:p>
        </p:txBody>
      </p:sp>
      <p:sp>
        <p:nvSpPr>
          <p:cNvPr id="34" name="テキスト ボックス 1"/>
          <p:cNvSpPr txBox="1">
            <a:spLocks noChangeArrowheads="1"/>
          </p:cNvSpPr>
          <p:nvPr/>
        </p:nvSpPr>
        <p:spPr bwMode="auto">
          <a:xfrm>
            <a:off x="360000" y="407204"/>
            <a:ext cx="2196000"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３．規約（案）の作成</a:t>
            </a:r>
          </a:p>
        </p:txBody>
      </p:sp>
      <p:sp>
        <p:nvSpPr>
          <p:cNvPr id="35" name="角丸四角形 34"/>
          <p:cNvSpPr/>
          <p:nvPr/>
        </p:nvSpPr>
        <p:spPr>
          <a:xfrm>
            <a:off x="468000" y="891857"/>
            <a:ext cx="6120000" cy="14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6" name="角丸四角形 35"/>
          <p:cNvSpPr/>
          <p:nvPr/>
        </p:nvSpPr>
        <p:spPr>
          <a:xfrm>
            <a:off x="468000" y="920552"/>
            <a:ext cx="194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ea typeface="ＭＳ Ｐゴシック" charset="-128"/>
              </a:rPr>
              <a:t>（１）規約の作成</a:t>
            </a:r>
            <a:endParaRPr lang="en-US" altLang="ja-JP" dirty="0">
              <a:solidFill>
                <a:schemeClr val="tx1"/>
              </a:solidFill>
              <a:latin typeface="+mn-ea"/>
            </a:endParaRPr>
          </a:p>
        </p:txBody>
      </p:sp>
      <p:sp>
        <p:nvSpPr>
          <p:cNvPr id="37" name="角丸四角形 36"/>
          <p:cNvSpPr/>
          <p:nvPr/>
        </p:nvSpPr>
        <p:spPr>
          <a:xfrm>
            <a:off x="468000" y="1704132"/>
            <a:ext cx="1944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latin typeface="+mn-ea"/>
                <a:ea typeface="ＭＳ Ｐゴシック" charset="-128"/>
              </a:rPr>
              <a:t>（２）規約の内容について</a:t>
            </a:r>
            <a:endParaRPr lang="en-US" altLang="ja-JP" dirty="0">
              <a:solidFill>
                <a:schemeClr val="tx1"/>
              </a:solidFill>
              <a:latin typeface="+mn-ea"/>
            </a:endParaRPr>
          </a:p>
        </p:txBody>
      </p:sp>
      <p:sp>
        <p:nvSpPr>
          <p:cNvPr id="7" name="テキスト ボックス 4"/>
          <p:cNvSpPr txBox="1">
            <a:spLocks noChangeArrowheads="1"/>
          </p:cNvSpPr>
          <p:nvPr/>
        </p:nvSpPr>
        <p:spPr bwMode="auto">
          <a:xfrm>
            <a:off x="576000" y="1217061"/>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活動の目的、構成員、議決方法など組織運営の基本となる事柄を確認するため、規約を定めます。</a:t>
            </a:r>
            <a:endParaRPr lang="en-US" altLang="ja-JP" dirty="0">
              <a:latin typeface="HG丸ｺﾞｼｯｸM-PRO" pitchFamily="50" charset="-128"/>
              <a:ea typeface="HG丸ｺﾞｼｯｸM-PRO" pitchFamily="50" charset="-128"/>
            </a:endParaRPr>
          </a:p>
        </p:txBody>
      </p:sp>
      <p:sp>
        <p:nvSpPr>
          <p:cNvPr id="25" name="テキスト ボックス 4"/>
          <p:cNvSpPr txBox="1">
            <a:spLocks noChangeArrowheads="1"/>
          </p:cNvSpPr>
          <p:nvPr/>
        </p:nvSpPr>
        <p:spPr bwMode="auto">
          <a:xfrm>
            <a:off x="576000" y="1959353"/>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規約の内容は、以下の様式のとおりです。（多面的機能支払交付金実施要領別記６－１）</a:t>
            </a:r>
            <a:endParaRPr lang="en-US" altLang="ja-JP" dirty="0">
              <a:latin typeface="HG丸ｺﾞｼｯｸM-PRO" pitchFamily="50" charset="-128"/>
              <a:ea typeface="HG丸ｺﾞｼｯｸM-PRO" pitchFamily="50" charset="-128"/>
            </a:endParaRPr>
          </a:p>
        </p:txBody>
      </p:sp>
      <p:sp>
        <p:nvSpPr>
          <p:cNvPr id="2" name="フリーフォーム 1"/>
          <p:cNvSpPr/>
          <p:nvPr/>
        </p:nvSpPr>
        <p:spPr>
          <a:xfrm>
            <a:off x="4792980" y="3444240"/>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2"/>
          <p:cNvSpPr/>
          <p:nvPr/>
        </p:nvSpPr>
        <p:spPr>
          <a:xfrm>
            <a:off x="5143500" y="4945380"/>
            <a:ext cx="91440" cy="137160"/>
          </a:xfrm>
          <a:custGeom>
            <a:avLst/>
            <a:gdLst>
              <a:gd name="connsiteX0" fmla="*/ 91440 w 91440"/>
              <a:gd name="connsiteY0" fmla="*/ 0 h 137160"/>
              <a:gd name="connsiteX1" fmla="*/ 60960 w 91440"/>
              <a:gd name="connsiteY1" fmla="*/ 106680 h 137160"/>
              <a:gd name="connsiteX2" fmla="*/ 0 w 91440"/>
              <a:gd name="connsiteY2" fmla="*/ 137160 h 137160"/>
            </a:gdLst>
            <a:ahLst/>
            <a:cxnLst>
              <a:cxn ang="0">
                <a:pos x="connsiteX0" y="connsiteY0"/>
              </a:cxn>
              <a:cxn ang="0">
                <a:pos x="connsiteX1" y="connsiteY1"/>
              </a:cxn>
              <a:cxn ang="0">
                <a:pos x="connsiteX2" y="connsiteY2"/>
              </a:cxn>
            </a:cxnLst>
            <a:rect l="l" t="t" r="r" b="b"/>
            <a:pathLst>
              <a:path w="91440" h="137160">
                <a:moveTo>
                  <a:pt x="91440" y="0"/>
                </a:moveTo>
                <a:cubicBezTo>
                  <a:pt x="83820" y="41910"/>
                  <a:pt x="76200" y="83820"/>
                  <a:pt x="60960" y="106680"/>
                </a:cubicBezTo>
                <a:cubicBezTo>
                  <a:pt x="45720" y="129540"/>
                  <a:pt x="0" y="137160"/>
                  <a:pt x="0" y="13716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3"/>
          <p:cNvSpPr/>
          <p:nvPr/>
        </p:nvSpPr>
        <p:spPr>
          <a:xfrm>
            <a:off x="3101340" y="5410200"/>
            <a:ext cx="739140"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a:off x="5154265" y="5392279"/>
            <a:ext cx="307876"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4"/>
          <p:cNvSpPr/>
          <p:nvPr/>
        </p:nvSpPr>
        <p:spPr>
          <a:xfrm>
            <a:off x="2705100" y="6715125"/>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Text Box 52">
            <a:extLst>
              <a:ext uri="{FF2B5EF4-FFF2-40B4-BE49-F238E27FC236}">
                <a16:creationId xmlns:a16="http://schemas.microsoft.com/office/drawing/2014/main" id="{9DBE8A7C-79DD-8A16-B2F2-BEDD42B60878}"/>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a:t>
            </a:r>
          </a:p>
        </p:txBody>
      </p:sp>
    </p:spTree>
    <p:extLst>
      <p:ext uri="{BB962C8B-B14F-4D97-AF65-F5344CB8AC3E}">
        <p14:creationId xmlns:p14="http://schemas.microsoft.com/office/powerpoint/2010/main" val="21113372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16632" y="704527"/>
            <a:ext cx="6552000" cy="889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7" name="Rectangle 8"/>
          <p:cNvSpPr>
            <a:spLocks noChangeArrowheads="1"/>
          </p:cNvSpPr>
          <p:nvPr/>
        </p:nvSpPr>
        <p:spPr bwMode="auto">
          <a:xfrm>
            <a:off x="153988" y="744152"/>
            <a:ext cx="6515372" cy="7550785"/>
          </a:xfrm>
          <a:prstGeom prst="rect">
            <a:avLst/>
          </a:prstGeom>
          <a:noFill/>
          <a:ln>
            <a:noFill/>
          </a:ln>
          <a:effectLst/>
        </p:spPr>
        <p:txBody>
          <a:bodyPr wrap="square">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（役員の任期）</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第６条</a:t>
            </a:r>
            <a:r>
              <a:rPr lang="ja-JP" altLang="ja-JP" dirty="0">
                <a:solidFill>
                  <a:srgbClr val="000000"/>
                </a:solidFill>
                <a:latin typeface="ＭＳ Ｐ明朝" pitchFamily="18" charset="-128"/>
                <a:ea typeface="ＭＳ Ｐ明朝" pitchFamily="18" charset="-128"/>
              </a:rPr>
              <a:t>　役員の任期は、</a:t>
            </a:r>
            <a:r>
              <a:rPr lang="ja-JP" altLang="ja-JP" dirty="0">
                <a:latin typeface="ＭＳ Ｐ明朝" pitchFamily="18" charset="-128"/>
                <a:ea typeface="ＭＳ Ｐ明朝" pitchFamily="18" charset="-128"/>
              </a:rPr>
              <a:t>○</a:t>
            </a:r>
            <a:r>
              <a:rPr lang="ja-JP" altLang="ja-JP" dirty="0">
                <a:solidFill>
                  <a:srgbClr val="000000"/>
                </a:solidFill>
                <a:latin typeface="ＭＳ Ｐ明朝" pitchFamily="18" charset="-128"/>
                <a:ea typeface="ＭＳ Ｐ明朝" pitchFamily="18" charset="-128"/>
              </a:rPr>
              <a:t>年とする｡</a:t>
            </a:r>
          </a:p>
          <a:p>
            <a:pPr>
              <a:defRPr/>
            </a:pPr>
            <a:r>
              <a:rPr lang="ja-JP" altLang="ja-JP" dirty="0">
                <a:solidFill>
                  <a:srgbClr val="000000"/>
                </a:solidFill>
                <a:latin typeface="ＭＳ Ｐ明朝" pitchFamily="18" charset="-128"/>
                <a:ea typeface="ＭＳ Ｐ明朝" pitchFamily="18" charset="-128"/>
              </a:rPr>
              <a:t>２　補欠又は増員による任期は、前任者又は現任者の残任期間とする｡</a:t>
            </a:r>
            <a:endParaRPr lang="en-US" altLang="ja-JP" dirty="0">
              <a:solidFill>
                <a:srgbClr val="000000"/>
              </a:solidFill>
              <a:latin typeface="ＭＳ Ｐ明朝" pitchFamily="18" charset="-128"/>
              <a:ea typeface="ＭＳ Ｐ明朝" pitchFamily="18" charset="-128"/>
            </a:endParaRPr>
          </a:p>
          <a:p>
            <a:pPr>
              <a:lnSpc>
                <a:spcPts val="1000"/>
              </a:lnSpc>
              <a:defRPr/>
            </a:pPr>
            <a:endParaRPr lang="en-US" altLang="ja-JP" sz="1050" dirty="0">
              <a:solidFill>
                <a:srgbClr val="000000"/>
              </a:solidFill>
              <a:latin typeface="ＭＳ Ｐ明朝" pitchFamily="18" charset="-128"/>
              <a:ea typeface="ＭＳ Ｐ明朝" pitchFamily="18"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第４章　総会</a:t>
            </a:r>
          </a:p>
          <a:p>
            <a:pPr>
              <a:lnSpc>
                <a:spcPts val="1000"/>
              </a:lnSpc>
              <a:defRPr/>
            </a:pPr>
            <a:endParaRPr lang="en-US" altLang="ja-JP" sz="1050" dirty="0">
              <a:solidFill>
                <a:srgbClr val="000000"/>
              </a:solidFill>
              <a:latin typeface="ＭＳ ゴシック" panose="020B0609070205080204" pitchFamily="49" charset="-128"/>
              <a:ea typeface="ＭＳ ゴシック" panose="020B0609070205080204" pitchFamily="49"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（総会の開催）</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第７条</a:t>
            </a:r>
            <a:r>
              <a:rPr lang="ja-JP" altLang="ja-JP" dirty="0">
                <a:solidFill>
                  <a:srgbClr val="000000"/>
                </a:solidFill>
                <a:latin typeface="ＭＳ Ｐ明朝" pitchFamily="18" charset="-128"/>
                <a:ea typeface="ＭＳ Ｐ明朝" pitchFamily="18" charset="-128"/>
              </a:rPr>
              <a:t>　通常総会は、毎年度１回以上開催する｡</a:t>
            </a:r>
          </a:p>
          <a:p>
            <a:pPr marL="95250" indent="-95250">
              <a:defRPr/>
            </a:pPr>
            <a:r>
              <a:rPr lang="ja-JP" altLang="ja-JP" dirty="0">
                <a:solidFill>
                  <a:srgbClr val="000000"/>
                </a:solidFill>
                <a:latin typeface="ＭＳ Ｐ明朝" pitchFamily="18" charset="-128"/>
                <a:ea typeface="ＭＳ Ｐ明朝" pitchFamily="18" charset="-128"/>
              </a:rPr>
              <a:t>２　臨時総会は、次に掲げる場合に開催する｡</a:t>
            </a:r>
          </a:p>
          <a:p>
            <a:pPr marL="95250" indent="-95250">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構成員現在数の３分の１以上から会議の目的たる事項を示した書面により請求があったとき。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監査役が不正な事実を発見し、報告するために招集したとき｡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その他代表が必要と認めたとき｡</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前項第一号の規定により請求があったときは、代表は、その請求のあった日から</a:t>
            </a:r>
            <a:r>
              <a:rPr lang="en-US" altLang="ja-JP" sz="1200" dirty="0">
                <a:solidFill>
                  <a:srgbClr val="000000"/>
                </a:solidFill>
                <a:latin typeface="ＭＳ Ｐ明朝" pitchFamily="18" charset="-128"/>
                <a:ea typeface="ＭＳ Ｐ明朝" pitchFamily="18" charset="-128"/>
              </a:rPr>
              <a:t>30</a:t>
            </a:r>
            <a:r>
              <a:rPr lang="ja-JP" altLang="ja-JP" sz="1200" dirty="0">
                <a:solidFill>
                  <a:srgbClr val="000000"/>
                </a:solidFill>
                <a:latin typeface="ＭＳ Ｐ明朝" pitchFamily="18" charset="-128"/>
                <a:ea typeface="ＭＳ Ｐ明朝" pitchFamily="18" charset="-128"/>
              </a:rPr>
              <a:t>日以内に総会を招集しなければならない｡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総会の招集は、少なくともその開催の７日前までに、会議の日時、場所、目的及び審議事項を記載した書面をもって構成員に通知しなければならない。</a:t>
            </a:r>
          </a:p>
          <a:p>
            <a:pPr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（総会の権能）</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第８条</a:t>
            </a:r>
            <a:r>
              <a:rPr lang="ja-JP" altLang="ja-JP" sz="1200" dirty="0">
                <a:solidFill>
                  <a:srgbClr val="000000"/>
                </a:solidFill>
                <a:latin typeface="ＭＳ Ｐ明朝" pitchFamily="18" charset="-128"/>
                <a:ea typeface="ＭＳ Ｐ明朝" pitchFamily="18" charset="-128"/>
              </a:rPr>
              <a:t>　総会はこの規約において別に定めるもののほか、次の各号に掲げる事項を議決する。</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a:t>
            </a:r>
            <a:r>
              <a:rPr lang="ja-JP" altLang="en-US" sz="1200" dirty="0">
                <a:solidFill>
                  <a:srgbClr val="000000"/>
                </a:solidFill>
                <a:latin typeface="ＭＳ Ｐ明朝" pitchFamily="18" charset="-128"/>
                <a:ea typeface="ＭＳ Ｐ明朝" pitchFamily="18" charset="-128"/>
              </a:rPr>
              <a:t>農地維持活動</a:t>
            </a:r>
            <a:r>
              <a:rPr lang="ja-JP" altLang="ja-JP" sz="1200" dirty="0">
                <a:solidFill>
                  <a:srgbClr val="000000"/>
                </a:solidFill>
                <a:latin typeface="ＭＳ Ｐ明朝" pitchFamily="18" charset="-128"/>
                <a:ea typeface="ＭＳ Ｐ明朝" pitchFamily="18" charset="-128"/>
              </a:rPr>
              <a:t>に関する活動計画の設定又は変更及び実施に関すること。</a:t>
            </a: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a:t>
            </a:r>
            <a:r>
              <a:rPr lang="ja-JP" altLang="ja-JP" sz="1200" dirty="0">
                <a:solidFill>
                  <a:srgbClr val="000000"/>
                </a:solidFill>
                <a:uFill>
                  <a:solidFill>
                    <a:srgbClr val="FF0000"/>
                  </a:solidFill>
                </a:uFill>
                <a:latin typeface="ＭＳ Ｐ明朝" pitchFamily="18" charset="-128"/>
                <a:ea typeface="ＭＳ Ｐ明朝" pitchFamily="18" charset="-128"/>
              </a:rPr>
              <a:t>向上活動に関する活動計画の設定又は変更及び実施に関すること。</a:t>
            </a:r>
            <a:endParaRPr lang="en-US" altLang="ja-JP" sz="1200" dirty="0">
              <a:solidFill>
                <a:srgbClr val="000000"/>
              </a:solidFill>
              <a:uFill>
                <a:solidFill>
                  <a:srgbClr val="FF0000"/>
                </a:solidFill>
              </a:u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三　農地維持支払交付金</a:t>
            </a:r>
            <a:r>
              <a:rPr lang="ja-JP" altLang="en-US" sz="1200" dirty="0">
                <a:solidFill>
                  <a:srgbClr val="000000"/>
                </a:solidFill>
                <a:uFill>
                  <a:solidFill>
                    <a:srgbClr val="FF0000"/>
                  </a:solidFill>
                </a:uFill>
                <a:latin typeface="ＭＳ Ｐ明朝" pitchFamily="18" charset="-128"/>
                <a:ea typeface="ＭＳ Ｐ明朝" pitchFamily="18" charset="-128"/>
              </a:rPr>
              <a:t>及び資源向上支払交付金（施設の長寿命化のための活動を除く）</a:t>
            </a:r>
            <a:r>
              <a:rPr lang="ja-JP" altLang="en-US" sz="1200" dirty="0">
                <a:solidFill>
                  <a:srgbClr val="000000"/>
                </a:solidFill>
                <a:latin typeface="ＭＳ Ｐ明朝" pitchFamily="18" charset="-128"/>
                <a:ea typeface="ＭＳ Ｐ明朝" pitchFamily="18" charset="-128"/>
              </a:rPr>
              <a:t>の収支決算に関すること。</a:t>
            </a:r>
            <a:endParaRPr lang="en-US" altLang="ja-JP" sz="1200" dirty="0">
              <a:solidFill>
                <a:srgbClr val="000000"/>
              </a:solid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四　資源向上支払交付金（施設の長寿命化のための活動）の収支決算に関すること。</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五</a:t>
            </a:r>
            <a:r>
              <a:rPr lang="ja-JP" altLang="ja-JP" sz="1200" dirty="0">
                <a:solidFill>
                  <a:srgbClr val="000000"/>
                </a:solidFill>
                <a:latin typeface="ＭＳ Ｐ明朝" pitchFamily="18" charset="-128"/>
                <a:ea typeface="ＭＳ Ｐ明朝" pitchFamily="18" charset="-128"/>
              </a:rPr>
              <a:t>　活動組織規約の制定及び改廃に関すること。</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六</a:t>
            </a:r>
            <a:r>
              <a:rPr lang="ja-JP" altLang="ja-JP" sz="1200" dirty="0">
                <a:solidFill>
                  <a:srgbClr val="000000"/>
                </a:solidFill>
                <a:latin typeface="ＭＳ Ｐ明朝" pitchFamily="18" charset="-128"/>
                <a:ea typeface="ＭＳ Ｐ明朝" pitchFamily="18" charset="-128"/>
              </a:rPr>
              <a:t>　その他活動組織の運営に関する重要な事項。</a:t>
            </a:r>
            <a:endParaRPr lang="en-US"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（総会の議決方法等）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第９条</a:t>
            </a:r>
            <a:r>
              <a:rPr lang="ja-JP" altLang="ja-JP" sz="1200" dirty="0">
                <a:solidFill>
                  <a:srgbClr val="000000"/>
                </a:solidFill>
                <a:latin typeface="ＭＳ Ｐ明朝" pitchFamily="18" charset="-128"/>
                <a:ea typeface="ＭＳ Ｐ明朝" pitchFamily="18" charset="-128"/>
              </a:rPr>
              <a:t>　総会は、構成員現在数の過半数の出席がなければ開くことができない｡ただし、出席は委任状をもって代えることができる。 </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総会においては、第７条第４項によりあらかじめ通知された事項についてのみ議決することができる。ただし、緊急を要する事項については、この限りでない。</a:t>
            </a:r>
          </a:p>
          <a:p>
            <a:pPr marL="95250" indent="-95250" fontAlgn="base">
              <a:spcBef>
                <a:spcPct val="0"/>
              </a:spcBef>
              <a:spcAft>
                <a:spcPct val="0"/>
              </a:spcAft>
              <a:defRPr/>
            </a:pPr>
            <a:r>
              <a:rPr lang="ja-JP" altLang="ja-JP" sz="1200" u="sng" dirty="0">
                <a:solidFill>
                  <a:srgbClr val="000000"/>
                </a:solidFill>
                <a:uFill>
                  <a:solidFill>
                    <a:srgbClr val="FF0000"/>
                  </a:solidFill>
                </a:uFill>
                <a:latin typeface="ＭＳ Ｐ明朝" pitchFamily="18" charset="-128"/>
                <a:ea typeface="ＭＳ Ｐ明朝" pitchFamily="18" charset="-128"/>
              </a:rPr>
              <a:t>３　総会の議事は、第</a:t>
            </a:r>
            <a:r>
              <a:rPr lang="en-US" altLang="ja-JP" sz="1200" u="sng" dirty="0">
                <a:solidFill>
                  <a:srgbClr val="000000"/>
                </a:solidFill>
                <a:uFill>
                  <a:solidFill>
                    <a:srgbClr val="FF0000"/>
                  </a:solidFill>
                </a:uFill>
                <a:latin typeface="ＭＳ Ｐ明朝" pitchFamily="18" charset="-128"/>
                <a:ea typeface="ＭＳ Ｐ明朝" pitchFamily="18" charset="-128"/>
              </a:rPr>
              <a:t>10</a:t>
            </a:r>
            <a:r>
              <a:rPr lang="ja-JP" altLang="ja-JP" sz="1200" u="sng" dirty="0">
                <a:solidFill>
                  <a:srgbClr val="000000"/>
                </a:solidFill>
                <a:uFill>
                  <a:solidFill>
                    <a:srgbClr val="FF0000"/>
                  </a:solidFill>
                </a:uFill>
                <a:latin typeface="ＭＳ Ｐ明朝" pitchFamily="18" charset="-128"/>
                <a:ea typeface="ＭＳ Ｐ明朝" pitchFamily="18" charset="-128"/>
              </a:rPr>
              <a:t>条に規定するものを除き、出席</a:t>
            </a:r>
            <a:r>
              <a:rPr lang="ja-JP" altLang="en-US" sz="1200" u="sng" dirty="0">
                <a:solidFill>
                  <a:srgbClr val="000000"/>
                </a:solidFill>
                <a:uFill>
                  <a:solidFill>
                    <a:srgbClr val="FF0000"/>
                  </a:solidFill>
                </a:uFill>
                <a:latin typeface="ＭＳ Ｐ明朝" pitchFamily="18" charset="-128"/>
                <a:ea typeface="ＭＳ Ｐ明朝" pitchFamily="18" charset="-128"/>
              </a:rPr>
              <a:t>した構成員</a:t>
            </a:r>
            <a:r>
              <a:rPr lang="ja-JP" altLang="ja-JP" sz="1200" u="sng" dirty="0">
                <a:solidFill>
                  <a:srgbClr val="000000"/>
                </a:solidFill>
                <a:uFill>
                  <a:solidFill>
                    <a:srgbClr val="FF0000"/>
                  </a:solidFill>
                </a:uFill>
                <a:latin typeface="ＭＳ Ｐ明朝" pitchFamily="18" charset="-128"/>
                <a:ea typeface="ＭＳ Ｐ明朝" pitchFamily="18" charset="-128"/>
              </a:rPr>
              <a:t>の過半数で決し、可否同数のときは、議長の決するところによる。</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議長は、構成員として総会の議決に加わることができない。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総会により決定した事項については、決定事項を記載した書面を作成するとともに、その写しを構成員全員に配布</a:t>
            </a:r>
            <a:r>
              <a:rPr lang="ja-JP" altLang="en-US" sz="1200" dirty="0">
                <a:solidFill>
                  <a:srgbClr val="000000"/>
                </a:solidFill>
                <a:latin typeface="ＭＳ Ｐ明朝" pitchFamily="18" charset="-128"/>
                <a:ea typeface="ＭＳ Ｐ明朝" pitchFamily="18" charset="-128"/>
              </a:rPr>
              <a:t>等により確実に周知</a:t>
            </a:r>
            <a:r>
              <a:rPr lang="ja-JP" altLang="ja-JP" sz="1200" dirty="0">
                <a:solidFill>
                  <a:srgbClr val="000000"/>
                </a:solidFill>
                <a:latin typeface="ＭＳ Ｐ明朝" pitchFamily="18" charset="-128"/>
                <a:ea typeface="ＭＳ Ｐ明朝" pitchFamily="18" charset="-128"/>
              </a:rPr>
              <a:t>するものとする。</a:t>
            </a:r>
            <a:endParaRPr lang="en-US" altLang="ja-JP" sz="1200" dirty="0">
              <a:solidFill>
                <a:srgbClr val="000000"/>
              </a:solidFill>
              <a:latin typeface="ＭＳ ゴシック" pitchFamily="49" charset="-128"/>
              <a:ea typeface="ＭＳ ゴシック" pitchFamily="49" charset="-128"/>
              <a:cs typeface="Arial" pitchFamily="34" charset="0"/>
            </a:endParaRPr>
          </a:p>
        </p:txBody>
      </p:sp>
      <p:sp>
        <p:nvSpPr>
          <p:cNvPr id="9" name="テキスト ボックス 12"/>
          <p:cNvSpPr txBox="1">
            <a:spLocks noChangeArrowheads="1"/>
          </p:cNvSpPr>
          <p:nvPr/>
        </p:nvSpPr>
        <p:spPr bwMode="auto">
          <a:xfrm>
            <a:off x="223838" y="8462808"/>
            <a:ext cx="6445522" cy="738664"/>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ja-JP" sz="1050" dirty="0"/>
              <a:t>総会の議決方法は、</a:t>
            </a:r>
            <a:r>
              <a:rPr lang="ja-JP" altLang="ja-JP" sz="1050" u="sng" dirty="0"/>
              <a:t>上記第９条第３項に示す方法もしくは以下に示す方法のいずれかを選択</a:t>
            </a:r>
            <a:r>
              <a:rPr lang="ja-JP" altLang="ja-JP" sz="1050" dirty="0"/>
              <a:t>して</a:t>
            </a:r>
            <a:r>
              <a:rPr lang="ja-JP" altLang="en-US" sz="1050" dirty="0"/>
              <a:t>ください</a:t>
            </a:r>
            <a:r>
              <a:rPr lang="ja-JP" altLang="ja-JP" sz="1050" dirty="0"/>
              <a:t>。</a:t>
            </a:r>
          </a:p>
          <a:p>
            <a:pPr marL="95250" indent="-95250" fontAlgn="base">
              <a:spcBef>
                <a:spcPct val="0"/>
              </a:spcBef>
              <a:spcAft>
                <a:spcPct val="0"/>
              </a:spcAft>
            </a:pPr>
            <a:r>
              <a:rPr lang="ja-JP" altLang="ja-JP" sz="1050" dirty="0">
                <a:latin typeface="ＭＳ Ｐ明朝" charset="-128"/>
                <a:ea typeface="ＭＳ Ｐ明朝" charset="-128"/>
              </a:rPr>
              <a:t>３　総会の議事は、第</a:t>
            </a:r>
            <a:r>
              <a:rPr lang="en-US" altLang="ja-JP" sz="1050" dirty="0">
                <a:latin typeface="ＭＳ Ｐ明朝" charset="-128"/>
                <a:ea typeface="ＭＳ Ｐ明朝" charset="-128"/>
              </a:rPr>
              <a:t>10</a:t>
            </a:r>
            <a:r>
              <a:rPr lang="ja-JP" altLang="ja-JP" sz="1050" dirty="0">
                <a:latin typeface="ＭＳ Ｐ明朝" charset="-128"/>
                <a:ea typeface="ＭＳ Ｐ明朝" charset="-128"/>
              </a:rPr>
              <a:t>条に規定するものを除き、各集落の構成員それぞれ１票により集落としての議決を行った後、各集落及び団体の代表でそれぞれ１票により行い、過半数で決する。なお、可否同数のときは、議長の決するところによる｡</a:t>
            </a:r>
          </a:p>
        </p:txBody>
      </p:sp>
      <p:sp>
        <p:nvSpPr>
          <p:cNvPr id="13" name="正方形/長方形 12"/>
          <p:cNvSpPr/>
          <p:nvPr/>
        </p:nvSpPr>
        <p:spPr>
          <a:xfrm>
            <a:off x="150168" y="4160912"/>
            <a:ext cx="6480000" cy="92385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Rectangle 65"/>
          <p:cNvSpPr>
            <a:spLocks noChangeArrowheads="1"/>
          </p:cNvSpPr>
          <p:nvPr/>
        </p:nvSpPr>
        <p:spPr bwMode="auto">
          <a:xfrm>
            <a:off x="3853867" y="3594131"/>
            <a:ext cx="2631527" cy="288058"/>
          </a:xfrm>
          <a:prstGeom prst="rect">
            <a:avLst/>
          </a:prstGeom>
          <a:solidFill>
            <a:schemeClr val="bg1"/>
          </a:solidFill>
          <a:ln w="12700">
            <a:solidFill>
              <a:srgbClr val="FF0000"/>
            </a:solidFill>
            <a:miter lim="800000"/>
            <a:headEnd/>
            <a:tailEnd/>
          </a:ln>
        </p:spPr>
        <p:txBody>
          <a:bodyPr lIns="36000" tIns="36000" rIns="36000" bIns="36000" anchor="t"/>
          <a:lstStyle/>
          <a:p>
            <a:pPr defTabSz="936625" fontAlgn="base">
              <a:spcBef>
                <a:spcPct val="0"/>
              </a:spcBef>
              <a:spcAft>
                <a:spcPct val="0"/>
              </a:spcAft>
            </a:pPr>
            <a:r>
              <a:rPr lang="ja-JP" altLang="en-US" sz="1000" dirty="0">
                <a:solidFill>
                  <a:srgbClr val="000000"/>
                </a:solidFill>
              </a:rPr>
              <a:t>実施する活動内容に応じて選択して記載します。</a:t>
            </a:r>
          </a:p>
        </p:txBody>
      </p:sp>
      <p:sp>
        <p:nvSpPr>
          <p:cNvPr id="4" name="フリーフォーム 3"/>
          <p:cNvSpPr/>
          <p:nvPr/>
        </p:nvSpPr>
        <p:spPr>
          <a:xfrm>
            <a:off x="2780928" y="3704035"/>
            <a:ext cx="1077526" cy="446590"/>
          </a:xfrm>
          <a:custGeom>
            <a:avLst/>
            <a:gdLst>
              <a:gd name="connsiteX0" fmla="*/ 0 w 514350"/>
              <a:gd name="connsiteY0" fmla="*/ 266700 h 266700"/>
              <a:gd name="connsiteX1" fmla="*/ 216693 w 514350"/>
              <a:gd name="connsiteY1" fmla="*/ 95250 h 266700"/>
              <a:gd name="connsiteX2" fmla="*/ 257175 w 514350"/>
              <a:gd name="connsiteY2" fmla="*/ 200025 h 266700"/>
              <a:gd name="connsiteX3" fmla="*/ 514350 w 514350"/>
              <a:gd name="connsiteY3" fmla="*/ 0 h 266700"/>
            </a:gdLst>
            <a:ahLst/>
            <a:cxnLst>
              <a:cxn ang="0">
                <a:pos x="connsiteX0" y="connsiteY0"/>
              </a:cxn>
              <a:cxn ang="0">
                <a:pos x="connsiteX1" y="connsiteY1"/>
              </a:cxn>
              <a:cxn ang="0">
                <a:pos x="connsiteX2" y="connsiteY2"/>
              </a:cxn>
              <a:cxn ang="0">
                <a:pos x="connsiteX3" y="connsiteY3"/>
              </a:cxn>
            </a:cxnLst>
            <a:rect l="l" t="t" r="r" b="b"/>
            <a:pathLst>
              <a:path w="514350" h="266700">
                <a:moveTo>
                  <a:pt x="0" y="266700"/>
                </a:moveTo>
                <a:cubicBezTo>
                  <a:pt x="86915" y="186531"/>
                  <a:pt x="173831" y="106362"/>
                  <a:pt x="216693" y="95250"/>
                </a:cubicBezTo>
                <a:cubicBezTo>
                  <a:pt x="259555" y="84138"/>
                  <a:pt x="207566" y="215900"/>
                  <a:pt x="257175" y="200025"/>
                </a:cubicBezTo>
                <a:cubicBezTo>
                  <a:pt x="306784" y="184150"/>
                  <a:pt x="410567" y="92075"/>
                  <a:pt x="514350"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71625" y="7501284"/>
            <a:ext cx="188723" cy="1409615"/>
          </a:xfrm>
          <a:custGeom>
            <a:avLst/>
            <a:gdLst>
              <a:gd name="connsiteX0" fmla="*/ 128524 w 172974"/>
              <a:gd name="connsiteY0" fmla="*/ 1568450 h 1581771"/>
              <a:gd name="connsiteX1" fmla="*/ 20574 w 172974"/>
              <a:gd name="connsiteY1" fmla="*/ 1403350 h 1581771"/>
              <a:gd name="connsiteX2" fmla="*/ 14224 w 172974"/>
              <a:gd name="connsiteY2" fmla="*/ 317500 h 1581771"/>
              <a:gd name="connsiteX3" fmla="*/ 172974 w 172974"/>
              <a:gd name="connsiteY3" fmla="*/ 0 h 1581771"/>
              <a:gd name="connsiteX0" fmla="*/ 131852 w 173127"/>
              <a:gd name="connsiteY0" fmla="*/ 1575548 h 1587578"/>
              <a:gd name="connsiteX1" fmla="*/ 20727 w 173127"/>
              <a:gd name="connsiteY1" fmla="*/ 1403350 h 1587578"/>
              <a:gd name="connsiteX2" fmla="*/ 14377 w 173127"/>
              <a:gd name="connsiteY2" fmla="*/ 317500 h 1587578"/>
              <a:gd name="connsiteX3" fmla="*/ 173127 w 173127"/>
              <a:gd name="connsiteY3" fmla="*/ 0 h 158757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8356 w 179631"/>
              <a:gd name="connsiteY0" fmla="*/ 1575548 h 1575548"/>
              <a:gd name="connsiteX1" fmla="*/ 14531 w 179631"/>
              <a:gd name="connsiteY1" fmla="*/ 1296888 h 1575548"/>
              <a:gd name="connsiteX2" fmla="*/ 20881 w 179631"/>
              <a:gd name="connsiteY2" fmla="*/ 317500 h 1575548"/>
              <a:gd name="connsiteX3" fmla="*/ 179631 w 179631"/>
              <a:gd name="connsiteY3" fmla="*/ 0 h 1575548"/>
              <a:gd name="connsiteX0" fmla="*/ 137126 w 178401"/>
              <a:gd name="connsiteY0" fmla="*/ 1575548 h 1575548"/>
              <a:gd name="connsiteX1" fmla="*/ 13301 w 178401"/>
              <a:gd name="connsiteY1" fmla="*/ 1296888 h 1575548"/>
              <a:gd name="connsiteX2" fmla="*/ 19651 w 178401"/>
              <a:gd name="connsiteY2" fmla="*/ 317500 h 1575548"/>
              <a:gd name="connsiteX3" fmla="*/ 178401 w 178401"/>
              <a:gd name="connsiteY3" fmla="*/ 0 h 1575548"/>
              <a:gd name="connsiteX0" fmla="*/ 140907 w 182182"/>
              <a:gd name="connsiteY0" fmla="*/ 1575548 h 1575548"/>
              <a:gd name="connsiteX1" fmla="*/ 17082 w 182182"/>
              <a:gd name="connsiteY1" fmla="*/ 1296888 h 1575548"/>
              <a:gd name="connsiteX2" fmla="*/ 23432 w 182182"/>
              <a:gd name="connsiteY2" fmla="*/ 317500 h 1575548"/>
              <a:gd name="connsiteX3" fmla="*/ 182182 w 182182"/>
              <a:gd name="connsiteY3" fmla="*/ 0 h 1575548"/>
              <a:gd name="connsiteX0" fmla="*/ 146085 w 187360"/>
              <a:gd name="connsiteY0" fmla="*/ 1575548 h 1575548"/>
              <a:gd name="connsiteX1" fmla="*/ 22260 w 187360"/>
              <a:gd name="connsiteY1" fmla="*/ 1296888 h 1575548"/>
              <a:gd name="connsiteX2" fmla="*/ 15910 w 187360"/>
              <a:gd name="connsiteY2" fmla="*/ 310403 h 1575548"/>
              <a:gd name="connsiteX3" fmla="*/ 187360 w 187360"/>
              <a:gd name="connsiteY3" fmla="*/ 0 h 1575548"/>
              <a:gd name="connsiteX0" fmla="*/ 147448 w 188723"/>
              <a:gd name="connsiteY0" fmla="*/ 1575548 h 1575548"/>
              <a:gd name="connsiteX1" fmla="*/ 23623 w 188723"/>
              <a:gd name="connsiteY1" fmla="*/ 1296888 h 1575548"/>
              <a:gd name="connsiteX2" fmla="*/ 17273 w 188723"/>
              <a:gd name="connsiteY2" fmla="*/ 310403 h 1575548"/>
              <a:gd name="connsiteX3" fmla="*/ 188723 w 188723"/>
              <a:gd name="connsiteY3" fmla="*/ 0 h 1575548"/>
            </a:gdLst>
            <a:ahLst/>
            <a:cxnLst>
              <a:cxn ang="0">
                <a:pos x="connsiteX0" y="connsiteY0"/>
              </a:cxn>
              <a:cxn ang="0">
                <a:pos x="connsiteX1" y="connsiteY1"/>
              </a:cxn>
              <a:cxn ang="0">
                <a:pos x="connsiteX2" y="connsiteY2"/>
              </a:cxn>
              <a:cxn ang="0">
                <a:pos x="connsiteX3" y="connsiteY3"/>
              </a:cxn>
            </a:cxnLst>
            <a:rect l="l" t="t" r="r" b="b"/>
            <a:pathLst>
              <a:path w="188723" h="1575548">
                <a:moveTo>
                  <a:pt x="147448" y="1575548"/>
                </a:moveTo>
                <a:cubicBezTo>
                  <a:pt x="90298" y="1568854"/>
                  <a:pt x="45319" y="1507746"/>
                  <a:pt x="23623" y="1296888"/>
                </a:cubicBezTo>
                <a:cubicBezTo>
                  <a:pt x="1927" y="1086031"/>
                  <a:pt x="-13419" y="526551"/>
                  <a:pt x="17273" y="310403"/>
                </a:cubicBezTo>
                <a:cubicBezTo>
                  <a:pt x="47965" y="94255"/>
                  <a:pt x="122048" y="41804"/>
                  <a:pt x="188723"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465176" y="5468104"/>
            <a:ext cx="5248668" cy="842145"/>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これまで資源</a:t>
            </a:r>
            <a:r>
              <a:rPr lang="ja-JP" altLang="en-US" sz="1000" dirty="0">
                <a:solidFill>
                  <a:srgbClr val="000000"/>
                </a:solidFill>
              </a:rPr>
              <a:t>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三及び四を区分せず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
        <p:nvSpPr>
          <p:cNvPr id="16" name="正方形/長方形 15"/>
          <p:cNvSpPr/>
          <p:nvPr/>
        </p:nvSpPr>
        <p:spPr>
          <a:xfrm>
            <a:off x="310237" y="4529018"/>
            <a:ext cx="195311" cy="504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135340" y="4787097"/>
            <a:ext cx="329108" cy="1102007"/>
          </a:xfrm>
          <a:custGeom>
            <a:avLst/>
            <a:gdLst>
              <a:gd name="connsiteX0" fmla="*/ 433612 w 433612"/>
              <a:gd name="connsiteY0" fmla="*/ 1171575 h 1191910"/>
              <a:gd name="connsiteX1" fmla="*/ 71662 w 433612"/>
              <a:gd name="connsiteY1" fmla="*/ 1076325 h 1191910"/>
              <a:gd name="connsiteX2" fmla="*/ 4987 w 433612"/>
              <a:gd name="connsiteY2" fmla="*/ 285750 h 1191910"/>
              <a:gd name="connsiteX3" fmla="*/ 147862 w 433612"/>
              <a:gd name="connsiteY3" fmla="*/ 0 h 1191910"/>
              <a:gd name="connsiteX0" fmla="*/ 437092 w 437092"/>
              <a:gd name="connsiteY0" fmla="*/ 1171575 h 1179308"/>
              <a:gd name="connsiteX1" fmla="*/ 62442 w 437092"/>
              <a:gd name="connsiteY1" fmla="*/ 1012825 h 1179308"/>
              <a:gd name="connsiteX2" fmla="*/ 8467 w 437092"/>
              <a:gd name="connsiteY2" fmla="*/ 285750 h 1179308"/>
              <a:gd name="connsiteX3" fmla="*/ 151342 w 437092"/>
              <a:gd name="connsiteY3" fmla="*/ 0 h 1179308"/>
              <a:gd name="connsiteX0" fmla="*/ 427770 w 427770"/>
              <a:gd name="connsiteY0" fmla="*/ 1171575 h 1180701"/>
              <a:gd name="connsiteX1" fmla="*/ 53120 w 427770"/>
              <a:gd name="connsiteY1" fmla="*/ 1012825 h 1180701"/>
              <a:gd name="connsiteX2" fmla="*/ 11845 w 427770"/>
              <a:gd name="connsiteY2" fmla="*/ 203200 h 1180701"/>
              <a:gd name="connsiteX3" fmla="*/ 142020 w 427770"/>
              <a:gd name="connsiteY3" fmla="*/ 0 h 1180701"/>
              <a:gd name="connsiteX0" fmla="*/ 438817 w 438817"/>
              <a:gd name="connsiteY0" fmla="*/ 1171575 h 1180701"/>
              <a:gd name="connsiteX1" fmla="*/ 64167 w 438817"/>
              <a:gd name="connsiteY1" fmla="*/ 1012825 h 1180701"/>
              <a:gd name="connsiteX2" fmla="*/ 22892 w 438817"/>
              <a:gd name="connsiteY2" fmla="*/ 203200 h 1180701"/>
              <a:gd name="connsiteX3" fmla="*/ 153067 w 438817"/>
              <a:gd name="connsiteY3" fmla="*/ 0 h 1180701"/>
              <a:gd name="connsiteX0" fmla="*/ 432188 w 432188"/>
              <a:gd name="connsiteY0" fmla="*/ 1228725 h 1234004"/>
              <a:gd name="connsiteX1" fmla="*/ 63888 w 432188"/>
              <a:gd name="connsiteY1" fmla="*/ 1012825 h 1234004"/>
              <a:gd name="connsiteX2" fmla="*/ 22613 w 432188"/>
              <a:gd name="connsiteY2" fmla="*/ 203200 h 1234004"/>
              <a:gd name="connsiteX3" fmla="*/ 152788 w 432188"/>
              <a:gd name="connsiteY3" fmla="*/ 0 h 1234004"/>
              <a:gd name="connsiteX0" fmla="*/ 432188 w 432188"/>
              <a:gd name="connsiteY0" fmla="*/ 1228725 h 1228725"/>
              <a:gd name="connsiteX1" fmla="*/ 63888 w 432188"/>
              <a:gd name="connsiteY1" fmla="*/ 1012825 h 1228725"/>
              <a:gd name="connsiteX2" fmla="*/ 22613 w 432188"/>
              <a:gd name="connsiteY2" fmla="*/ 203200 h 1228725"/>
              <a:gd name="connsiteX3" fmla="*/ 152788 w 432188"/>
              <a:gd name="connsiteY3" fmla="*/ 0 h 1228725"/>
            </a:gdLst>
            <a:ahLst/>
            <a:cxnLst>
              <a:cxn ang="0">
                <a:pos x="connsiteX0" y="connsiteY0"/>
              </a:cxn>
              <a:cxn ang="0">
                <a:pos x="connsiteX1" y="connsiteY1"/>
              </a:cxn>
              <a:cxn ang="0">
                <a:pos x="connsiteX2" y="connsiteY2"/>
              </a:cxn>
              <a:cxn ang="0">
                <a:pos x="connsiteX3" y="connsiteY3"/>
              </a:cxn>
            </a:cxnLst>
            <a:rect l="l" t="t" r="r" b="b"/>
            <a:pathLst>
              <a:path w="432188" h="1228725">
                <a:moveTo>
                  <a:pt x="432188" y="1228725"/>
                </a:moveTo>
                <a:cubicBezTo>
                  <a:pt x="280581" y="1223168"/>
                  <a:pt x="132150" y="1183746"/>
                  <a:pt x="63888" y="1012825"/>
                </a:cubicBezTo>
                <a:cubicBezTo>
                  <a:pt x="-4374" y="841904"/>
                  <a:pt x="-17604" y="365654"/>
                  <a:pt x="22613" y="203200"/>
                </a:cubicBezTo>
                <a:cubicBezTo>
                  <a:pt x="62830" y="40746"/>
                  <a:pt x="87700" y="53181"/>
                  <a:pt x="152788"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Text Box 52">
            <a:extLst>
              <a:ext uri="{FF2B5EF4-FFF2-40B4-BE49-F238E27FC236}">
                <a16:creationId xmlns:a16="http://schemas.microsoft.com/office/drawing/2014/main" id="{E052C45B-22F5-6750-AC89-F12FDF98339D}"/>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8</a:t>
            </a:r>
          </a:p>
        </p:txBody>
      </p:sp>
    </p:spTree>
    <p:extLst>
      <p:ext uri="{BB962C8B-B14F-4D97-AF65-F5344CB8AC3E}">
        <p14:creationId xmlns:p14="http://schemas.microsoft.com/office/powerpoint/2010/main" val="32156987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6838" y="761296"/>
            <a:ext cx="6552000" cy="878497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7" name="Rectangle 8"/>
          <p:cNvSpPr>
            <a:spLocks noChangeArrowheads="1"/>
          </p:cNvSpPr>
          <p:nvPr/>
        </p:nvSpPr>
        <p:spPr bwMode="auto">
          <a:xfrm>
            <a:off x="192088" y="848544"/>
            <a:ext cx="6499225" cy="8771632"/>
          </a:xfrm>
          <a:prstGeom prst="rect">
            <a:avLst/>
          </a:prstGeom>
          <a:noFill/>
          <a:ln>
            <a:noFill/>
          </a:ln>
        </p:spPr>
        <p:txBody>
          <a:bodyPr>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（特別議決事項）</a:t>
            </a:r>
          </a:p>
          <a:p>
            <a:pPr marL="85725" indent="-85725">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次の各号に掲げる事項は、総会において、出席者の議決権の３分の２以上の多数による議決を必要とする。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活動組織規約の変更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二　活動組織の解散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三　構成員の除名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四　役員の解任</a:t>
            </a:r>
            <a:endParaRPr lang="en-US" altLang="ja-JP" dirty="0">
              <a:solidFill>
                <a:srgbClr val="000000"/>
              </a:solidFill>
              <a:latin typeface="ＭＳ Ｐ明朝" pitchFamily="18" charset="-128"/>
              <a:ea typeface="ＭＳ Ｐ明朝" pitchFamily="18" charset="-128"/>
            </a:endParaRPr>
          </a:p>
          <a:p>
            <a:pPr>
              <a:defRPr/>
            </a:pPr>
            <a:endParaRPr lang="ja-JP" altLang="en-US"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第５章　事務、会計及び監査 </a:t>
            </a:r>
          </a:p>
          <a:p>
            <a:pPr fontAlgn="base">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（書類及び帳簿の備付け）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活動組織は、第２条の事務所に、次の各号に掲げる書類及び帳簿を備え付けておかなければならない。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活動組織規約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役員等の氏名及び住所を記載した書面</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収入及び支出に関する証拠書類、帳簿及び財産管理台帳</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四　その他代表が必要と認めた書類</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（書類の保存）</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活動組織は、前条各号に掲げる書類を</a:t>
            </a:r>
            <a:r>
              <a:rPr lang="ja-JP" altLang="en-US" sz="1200" dirty="0">
                <a:solidFill>
                  <a:srgbClr val="000000"/>
                </a:solidFill>
                <a:latin typeface="ＭＳ Ｐ明朝" pitchFamily="18" charset="-128"/>
                <a:ea typeface="ＭＳ Ｐ明朝" pitchFamily="18" charset="-128"/>
              </a:rPr>
              <a:t>交付金の交付が完了した日が属する</a:t>
            </a:r>
            <a:r>
              <a:rPr lang="ja-JP" altLang="ja-JP" sz="1200" dirty="0">
                <a:solidFill>
                  <a:srgbClr val="000000"/>
                </a:solidFill>
                <a:latin typeface="ＭＳ Ｐ明朝" pitchFamily="18" charset="-128"/>
                <a:ea typeface="ＭＳ Ｐ明朝" pitchFamily="18" charset="-128"/>
              </a:rPr>
              <a:t>年度の翌年度から</a:t>
            </a:r>
            <a:r>
              <a:rPr lang="ja-JP" altLang="en-US" sz="1200" dirty="0">
                <a:solidFill>
                  <a:srgbClr val="000000"/>
                </a:solidFill>
                <a:latin typeface="ＭＳ Ｐ明朝" pitchFamily="18" charset="-128"/>
                <a:ea typeface="ＭＳ Ｐ明朝" pitchFamily="18" charset="-128"/>
              </a:rPr>
              <a:t>起算して、</a:t>
            </a:r>
            <a:r>
              <a:rPr lang="ja-JP" altLang="ja-JP" sz="1200" dirty="0">
                <a:solidFill>
                  <a:srgbClr val="000000"/>
                </a:solidFill>
                <a:latin typeface="ＭＳ Ｐ明朝" pitchFamily="18" charset="-128"/>
                <a:ea typeface="ＭＳ Ｐ明朝" pitchFamily="18" charset="-128"/>
              </a:rPr>
              <a:t>５年間保存することとする。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（事業及び会計年度）</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活動組織の事業及び会計年度は、毎年４月１日に始まり、翌年３月</a:t>
            </a:r>
            <a:r>
              <a:rPr lang="en-US" altLang="ja-JP" sz="1200" dirty="0">
                <a:solidFill>
                  <a:srgbClr val="000000"/>
                </a:solidFill>
                <a:latin typeface="ＭＳ Ｐ明朝" pitchFamily="18" charset="-128"/>
                <a:ea typeface="ＭＳ Ｐ明朝" pitchFamily="18" charset="-128"/>
              </a:rPr>
              <a:t>31</a:t>
            </a:r>
            <a:r>
              <a:rPr lang="ja-JP" altLang="ja-JP" sz="1200" dirty="0">
                <a:solidFill>
                  <a:srgbClr val="000000"/>
                </a:solidFill>
                <a:latin typeface="ＭＳ Ｐ明朝" pitchFamily="18" charset="-128"/>
                <a:ea typeface="ＭＳ Ｐ明朝" pitchFamily="18" charset="-128"/>
              </a:rPr>
              <a:t>日に終わる｡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活動組織の資金は、次の各号に掲げるものとし、その会計に当たっては他の会計と区分して経理する。</a:t>
            </a:r>
          </a:p>
          <a:p>
            <a:pPr marL="95250" indent="-95250">
              <a:defRPr/>
            </a:pPr>
            <a:r>
              <a:rPr lang="ja-JP" altLang="en-US" dirty="0">
                <a:solidFill>
                  <a:srgbClr val="000000"/>
                </a:solidFill>
                <a:uFill>
                  <a:solidFill>
                    <a:srgbClr val="FF0000"/>
                  </a:solidFill>
                </a:uFill>
                <a:latin typeface="ＭＳ Ｐ明朝" pitchFamily="18" charset="-128"/>
                <a:ea typeface="ＭＳ Ｐ明朝" pitchFamily="18" charset="-128"/>
              </a:rPr>
              <a:t>　一　農地維持支払交付金及び資源向上</a:t>
            </a:r>
            <a:r>
              <a:rPr lang="ja-JP" altLang="en-US" sz="1200" dirty="0">
                <a:solidFill>
                  <a:srgbClr val="000000"/>
                </a:solidFill>
                <a:uFill>
                  <a:solidFill>
                    <a:srgbClr val="FF0000"/>
                  </a:solidFill>
                </a:uFill>
                <a:latin typeface="ＭＳ Ｐ明朝" pitchFamily="18" charset="-128"/>
                <a:ea typeface="ＭＳ Ｐ明朝" pitchFamily="18" charset="-128"/>
              </a:rPr>
              <a:t>支払交付金（施設の長寿命化のための活動を除く）</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資源向上支払交付金（施設の長寿命化のための活動）</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その他の収入</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（事務経費支弁の方法等）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活動組織の事務に要する経費は、第</a:t>
            </a:r>
            <a:r>
              <a:rPr lang="en-US" altLang="ja-JP" sz="1200" dirty="0">
                <a:solidFill>
                  <a:srgbClr val="000000"/>
                </a:solidFill>
                <a:latin typeface="ＭＳ Ｐ明朝" pitchFamily="18" charset="-128"/>
                <a:ea typeface="ＭＳ Ｐ明朝" pitchFamily="18" charset="-128"/>
              </a:rPr>
              <a:t>14</a:t>
            </a:r>
            <a:r>
              <a:rPr lang="ja-JP" altLang="ja-JP" sz="1200" dirty="0">
                <a:solidFill>
                  <a:srgbClr val="000000"/>
                </a:solidFill>
                <a:latin typeface="ＭＳ Ｐ明朝" pitchFamily="18" charset="-128"/>
                <a:ea typeface="ＭＳ Ｐ明朝" pitchFamily="18" charset="-128"/>
              </a:rPr>
              <a:t>条の資金をもって充てる｡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（活動計画の作成）</a:t>
            </a:r>
          </a:p>
          <a:p>
            <a:pPr marL="95250" indent="-95250">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16</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活動計画は、総会の議決を得てこれを定める。</a:t>
            </a:r>
            <a:r>
              <a:rPr lang="ja-JP" altLang="en-US" dirty="0">
                <a:solidFill>
                  <a:srgbClr val="000000"/>
                </a:solidFill>
                <a:latin typeface="ＭＳ Ｐ明朝" pitchFamily="18" charset="-128"/>
                <a:ea typeface="ＭＳ Ｐ明朝" pitchFamily="18" charset="-128"/>
              </a:rPr>
              <a:t>なお、計画の作成に当たっては、活動時の安全（作業前の危険箇所の確認・共有など）について考慮し作成するものとする。</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（資金の支出）</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17</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資金の支出者は、代表とする｡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（資金の流用）</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18</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資金は、定められた目的以外に使用し、又は流用してはならない｡</a:t>
            </a:r>
            <a:endParaRPr lang="en-US" altLang="ja-JP" sz="1200" dirty="0">
              <a:solidFill>
                <a:srgbClr val="000000"/>
              </a:solidFill>
              <a:latin typeface="ＭＳ Ｐ明朝" pitchFamily="18" charset="-128"/>
              <a:ea typeface="ＭＳ Ｐ明朝" pitchFamily="18" charset="-128"/>
            </a:endParaRPr>
          </a:p>
        </p:txBody>
      </p:sp>
      <p:sp>
        <p:nvSpPr>
          <p:cNvPr id="14" name="Rectangle 65"/>
          <p:cNvSpPr>
            <a:spLocks noChangeArrowheads="1"/>
          </p:cNvSpPr>
          <p:nvPr/>
        </p:nvSpPr>
        <p:spPr bwMode="auto">
          <a:xfrm>
            <a:off x="507371" y="6611936"/>
            <a:ext cx="1841510" cy="357288"/>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交付を受ける交付金の内容に応じて記載します。</a:t>
            </a:r>
          </a:p>
        </p:txBody>
      </p:sp>
      <p:sp>
        <p:nvSpPr>
          <p:cNvPr id="26" name="正方形/長方形 25"/>
          <p:cNvSpPr/>
          <p:nvPr/>
        </p:nvSpPr>
        <p:spPr>
          <a:xfrm>
            <a:off x="242704" y="6026810"/>
            <a:ext cx="5972996" cy="360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1543050" y="6400800"/>
            <a:ext cx="457752" cy="219075"/>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Rectangle 65"/>
          <p:cNvSpPr>
            <a:spLocks noChangeArrowheads="1"/>
          </p:cNvSpPr>
          <p:nvPr/>
        </p:nvSpPr>
        <p:spPr bwMode="auto">
          <a:xfrm>
            <a:off x="2382025" y="6409309"/>
            <a:ext cx="4431351" cy="996033"/>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t>これまで</a:t>
            </a:r>
            <a:r>
              <a:rPr lang="ja-JP" altLang="en-US" sz="1000" dirty="0">
                <a:solidFill>
                  <a:srgbClr val="000000"/>
                </a:solidFill>
              </a:rPr>
              <a:t>資源向上支払（長寿命化）を実施する場合で、農地維持支払及び資源向上支払（共同）との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一及び二を区分せず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
        <p:nvSpPr>
          <p:cNvPr id="4" name="Text Box 52">
            <a:extLst>
              <a:ext uri="{FF2B5EF4-FFF2-40B4-BE49-F238E27FC236}">
                <a16:creationId xmlns:a16="http://schemas.microsoft.com/office/drawing/2014/main" id="{E0EB0D75-A92F-6D45-BA56-F229FE4465E4}"/>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9</a:t>
            </a:r>
          </a:p>
        </p:txBody>
      </p:sp>
    </p:spTree>
    <p:extLst>
      <p:ext uri="{BB962C8B-B14F-4D97-AF65-F5344CB8AC3E}">
        <p14:creationId xmlns:p14="http://schemas.microsoft.com/office/powerpoint/2010/main" val="209985785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5091" y="604357"/>
            <a:ext cx="6588000" cy="9000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8" name="Rectangle 8"/>
          <p:cNvSpPr>
            <a:spLocks noChangeArrowheads="1"/>
          </p:cNvSpPr>
          <p:nvPr/>
        </p:nvSpPr>
        <p:spPr bwMode="auto">
          <a:xfrm>
            <a:off x="174625" y="701675"/>
            <a:ext cx="6477000" cy="8710077"/>
          </a:xfrm>
          <a:prstGeom prst="rect">
            <a:avLst/>
          </a:prstGeom>
          <a:noFill/>
          <a:ln>
            <a:noFill/>
          </a:ln>
          <a:effectLst/>
        </p:spPr>
        <p:txBody>
          <a:bodyPr>
            <a:spAutoFit/>
          </a:bodyPr>
          <a:lstStyle/>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（金銭出納の明確化）</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19</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出納の事務を行う者は、金銭の出納及び保管を厳正かつ確実に行い、日々の出納を記録し、常に金銭の残高を明確にしなければならない｡</a:t>
            </a:r>
          </a:p>
          <a:p>
            <a:pPr marL="95250" indent="-95250">
              <a:lnSpc>
                <a:spcPts val="1300"/>
              </a:lnSpc>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（金銭の収納）</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金銭を収納したときは、領収証を発行しなければならない｡</a:t>
            </a:r>
          </a:p>
          <a:p>
            <a:pPr marL="95250" indent="-95250">
              <a:lnSpc>
                <a:spcPts val="1400"/>
              </a:lnSpc>
              <a:defRPr/>
            </a:pPr>
            <a:r>
              <a:rPr lang="ja-JP" altLang="ja-JP" dirty="0">
                <a:solidFill>
                  <a:srgbClr val="000000"/>
                </a:solidFill>
                <a:latin typeface="ＭＳ Ｐ明朝" pitchFamily="18" charset="-128"/>
                <a:ea typeface="ＭＳ Ｐ明朝" pitchFamily="18" charset="-128"/>
              </a:rPr>
              <a:t>２　金融機関への振込の方法により入金する場合は、入金先の要求がある場合のほか、領収証を発行しないものとする｡</a:t>
            </a:r>
            <a:endParaRPr lang="en-US" altLang="ja-JP" dirty="0">
              <a:solidFill>
                <a:srgbClr val="000000"/>
              </a:solidFill>
              <a:latin typeface="ＭＳ Ｐ明朝" pitchFamily="18" charset="-128"/>
              <a:ea typeface="ＭＳ Ｐ明朝" pitchFamily="18" charset="-128"/>
            </a:endParaRPr>
          </a:p>
          <a:p>
            <a:pPr eaLnBrk="0" fontAlgn="base" hangingPunct="0">
              <a:lnSpc>
                <a:spcPts val="13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cs typeface="Arial" pitchFamily="34" charset="0"/>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（領収証の徴収）</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金銭の支払については、受取人の領収証を徴収しなければならない。ただし、領収証の徴収が困難な場合には、レシート等をもってこれに代えることができる｡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金融機関への振込の方法により支払を行うときは、取扱金融機関の振込金受取書をもって支払先の領収証に代えることができる｡</a:t>
            </a:r>
            <a:r>
              <a:rPr lang="en-US" altLang="ja-JP" sz="1200" dirty="0">
                <a:solidFill>
                  <a:srgbClr val="0000FF"/>
                </a:solidFill>
                <a:latin typeface="ＭＳ Ｐ明朝" pitchFamily="18" charset="-128"/>
                <a:ea typeface="ＭＳ Ｐ明朝" pitchFamily="18" charset="-128"/>
                <a:cs typeface="Arial" pitchFamily="34" charset="0"/>
              </a:rPr>
              <a:t> </a:t>
            </a: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（物品の管理）</a:t>
            </a: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活動組織が購入又は借り入れした器具、備品及び資材については、滅失及びき損のないよう、適正に管理するものとする。</a:t>
            </a:r>
          </a:p>
          <a:p>
            <a:pPr marL="95250" indent="-95250" fontAlgn="base">
              <a:lnSpc>
                <a:spcPts val="13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（決算及び監査）</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活動組織の決算については、代表が事業年度終了後、金銭出納簿、事業報告書及び財産管理台帳を、通常総会の開催の日の</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日前までに監査役に提出しなければならない。</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監査役は、前項の書類を受領したときは、これを監査し、監査報告書を作成して代表に報告</a:t>
            </a:r>
            <a:r>
              <a:rPr lang="ja-JP" altLang="en-US" sz="1200" dirty="0">
                <a:solidFill>
                  <a:srgbClr val="000000"/>
                </a:solidFill>
                <a:latin typeface="ＭＳ Ｐ明朝" pitchFamily="18" charset="-128"/>
                <a:ea typeface="ＭＳ Ｐ明朝" pitchFamily="18" charset="-128"/>
              </a:rPr>
              <a:t>するとともに、</a:t>
            </a:r>
            <a:r>
              <a:rPr lang="ja-JP" altLang="ja-JP" sz="1200" dirty="0">
                <a:solidFill>
                  <a:srgbClr val="000000"/>
                </a:solidFill>
                <a:latin typeface="ＭＳ Ｐ明朝" pitchFamily="18" charset="-128"/>
                <a:ea typeface="ＭＳ Ｐ明朝" pitchFamily="18" charset="-128"/>
              </a:rPr>
              <a:t>代表は</a:t>
            </a:r>
            <a:r>
              <a:rPr lang="ja-JP" altLang="en-US" sz="1200" dirty="0">
                <a:solidFill>
                  <a:srgbClr val="000000"/>
                </a:solidFill>
                <a:latin typeface="ＭＳ Ｐ明朝" pitchFamily="18" charset="-128"/>
                <a:ea typeface="ＭＳ Ｐ明朝" pitchFamily="18" charset="-128"/>
              </a:rPr>
              <a:t>監査</a:t>
            </a:r>
            <a:r>
              <a:rPr lang="ja-JP" altLang="ja-JP" sz="1200" dirty="0">
                <a:solidFill>
                  <a:srgbClr val="000000"/>
                </a:solidFill>
                <a:latin typeface="ＭＳ Ｐ明朝" pitchFamily="18" charset="-128"/>
                <a:ea typeface="ＭＳ Ｐ明朝" pitchFamily="18" charset="-128"/>
              </a:rPr>
              <a:t>について、毎会計年度終了後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日以内に総会の承認を受けなければならない。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第６章　活動組織規約の変更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（規約の変更）</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この規約を変更した場合は、市町村長に報告をしなければならない｡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第７章　雑則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（細則）</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支払交付金実施要綱、</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支払交付金実施要領、その他この規約に定めるもののほか、活動組織の事務の運営上必要な細則は、代表が別に定める。</a:t>
            </a:r>
          </a:p>
          <a:p>
            <a:pPr fontAlgn="base">
              <a:lnSpc>
                <a:spcPts val="11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ゴシック" panose="020B0609070205080204" pitchFamily="49" charset="-128"/>
                <a:ea typeface="ＭＳ ゴシック" panose="020B0609070205080204" pitchFamily="49" charset="-128"/>
              </a:rPr>
              <a:t>附　則</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１　この規約は、</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日から施行する。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活動組織の設立初年度の役員の選任については、第５条第２項中「総会」とあるのは、「設立総会」と読み替えるものとし、その任期については、第６条第１項の規定にかかわらず、</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日までとする。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３　活動組織の設立初年度の活動計画の議決については、第</a:t>
            </a:r>
            <a:r>
              <a:rPr lang="en-US" altLang="ja-JP" sz="1200" dirty="0">
                <a:solidFill>
                  <a:srgbClr val="000000"/>
                </a:solidFill>
                <a:latin typeface="ＭＳ Ｐ明朝" pitchFamily="18" charset="-128"/>
                <a:ea typeface="ＭＳ Ｐ明朝" pitchFamily="18" charset="-128"/>
              </a:rPr>
              <a:t>16</a:t>
            </a:r>
            <a:r>
              <a:rPr lang="ja-JP" altLang="ja-JP" sz="1200" dirty="0">
                <a:solidFill>
                  <a:srgbClr val="000000"/>
                </a:solidFill>
                <a:latin typeface="ＭＳ Ｐ明朝" pitchFamily="18" charset="-128"/>
                <a:ea typeface="ＭＳ Ｐ明朝" pitchFamily="18" charset="-128"/>
              </a:rPr>
              <a:t>条中「総会」とあるのは、「設立総会」と読み替えるものとする。</a:t>
            </a:r>
            <a:endParaRPr lang="ja-JP" altLang="en-US" sz="1200" dirty="0">
              <a:solidFill>
                <a:srgbClr val="000000"/>
              </a:solidFill>
              <a:latin typeface="ＭＳ Ｐ明朝" pitchFamily="18" charset="-128"/>
              <a:ea typeface="ＭＳ Ｐ明朝" pitchFamily="18" charset="-128"/>
            </a:endParaRPr>
          </a:p>
        </p:txBody>
      </p:sp>
      <p:sp>
        <p:nvSpPr>
          <p:cNvPr id="9" name="テキスト ボックス 10"/>
          <p:cNvSpPr txBox="1">
            <a:spLocks noChangeArrowheads="1"/>
          </p:cNvSpPr>
          <p:nvPr/>
        </p:nvSpPr>
        <p:spPr bwMode="auto">
          <a:xfrm>
            <a:off x="174626" y="3296816"/>
            <a:ext cx="6477000" cy="784830"/>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en-US" sz="1050" dirty="0">
                <a:latin typeface="ＭＳ ゴシック" panose="020B0609070205080204" pitchFamily="49" charset="-128"/>
                <a:ea typeface="ＭＳ ゴシック" panose="020B0609070205080204" pitchFamily="49" charset="-128"/>
              </a:rPr>
              <a:t>資源</a:t>
            </a:r>
            <a:r>
              <a:rPr lang="ja-JP" altLang="ja-JP" sz="1050" dirty="0">
                <a:latin typeface="ＭＳ ゴシック" panose="020B0609070205080204" pitchFamily="49" charset="-128"/>
                <a:ea typeface="ＭＳ ゴシック" panose="020B0609070205080204" pitchFamily="49" charset="-128"/>
              </a:rPr>
              <a:t>向上活動</a:t>
            </a:r>
            <a:r>
              <a:rPr lang="ja-JP" altLang="en-US" sz="1050" dirty="0">
                <a:latin typeface="ＭＳ ゴシック" panose="020B0609070205080204" pitchFamily="49" charset="-128"/>
                <a:ea typeface="ＭＳ ゴシック" panose="020B0609070205080204" pitchFamily="49" charset="-128"/>
              </a:rPr>
              <a:t>により</a:t>
            </a:r>
            <a:r>
              <a:rPr lang="ja-JP" altLang="ja-JP" sz="1050" dirty="0">
                <a:latin typeface="ＭＳ ゴシック" panose="020B0609070205080204" pitchFamily="49" charset="-128"/>
                <a:ea typeface="ＭＳ ゴシック" panose="020B0609070205080204" pitchFamily="49" charset="-128"/>
              </a:rPr>
              <a:t>、</a:t>
            </a:r>
            <a:r>
              <a:rPr lang="ja-JP" altLang="ja-JP" sz="1050" u="sng" dirty="0">
                <a:latin typeface="ＭＳ ゴシック" panose="020B0609070205080204" pitchFamily="49" charset="-128"/>
                <a:ea typeface="ＭＳ ゴシック" panose="020B0609070205080204" pitchFamily="49" charset="-128"/>
              </a:rPr>
              <a:t>施設の更新又は新た</a:t>
            </a:r>
            <a:r>
              <a:rPr lang="ja-JP" altLang="en-US" sz="1050" u="sng" dirty="0">
                <a:latin typeface="ＭＳ ゴシック" panose="020B0609070205080204" pitchFamily="49" charset="-128"/>
                <a:ea typeface="ＭＳ ゴシック" panose="020B0609070205080204" pitchFamily="49" charset="-128"/>
              </a:rPr>
              <a:t>に</a:t>
            </a:r>
            <a:r>
              <a:rPr lang="ja-JP" altLang="ja-JP" sz="1050" u="sng" dirty="0">
                <a:latin typeface="ＭＳ ゴシック" panose="020B0609070205080204" pitchFamily="49" charset="-128"/>
                <a:ea typeface="ＭＳ ゴシック" panose="020B0609070205080204" pitchFamily="49" charset="-128"/>
              </a:rPr>
              <a:t>設置を行う場合</a:t>
            </a:r>
            <a:r>
              <a:rPr lang="ja-JP" altLang="ja-JP" sz="1050" dirty="0">
                <a:latin typeface="ＭＳ ゴシック" panose="020B0609070205080204" pitchFamily="49" charset="-128"/>
                <a:ea typeface="ＭＳ ゴシック" panose="020B0609070205080204" pitchFamily="49" charset="-128"/>
              </a:rPr>
              <a:t>は、以下の</a:t>
            </a:r>
            <a:r>
              <a:rPr lang="ja-JP" altLang="en-US" sz="1050" u="sng" dirty="0">
                <a:latin typeface="ＭＳ ゴシック" panose="020B0609070205080204" pitchFamily="49" charset="-128"/>
                <a:ea typeface="ＭＳ ゴシック" panose="020B0609070205080204" pitchFamily="49" charset="-128"/>
              </a:rPr>
              <a:t>第</a:t>
            </a:r>
            <a:r>
              <a:rPr lang="en-US" altLang="ja-JP" sz="1050" u="sng" dirty="0">
                <a:latin typeface="ＭＳ ゴシック" panose="020B0609070205080204" pitchFamily="49" charset="-128"/>
                <a:ea typeface="ＭＳ ゴシック" panose="020B0609070205080204" pitchFamily="49" charset="-128"/>
              </a:rPr>
              <a:t>22</a:t>
            </a:r>
            <a:r>
              <a:rPr lang="ja-JP" altLang="en-US" sz="1050" u="sng" dirty="0">
                <a:latin typeface="ＭＳ ゴシック" panose="020B0609070205080204" pitchFamily="49" charset="-128"/>
                <a:ea typeface="ＭＳ ゴシック" panose="020B0609070205080204" pitchFamily="49" charset="-128"/>
              </a:rPr>
              <a:t>条の</a:t>
            </a:r>
            <a:r>
              <a:rPr lang="ja-JP" altLang="ja-JP" sz="1050" u="sng" dirty="0">
                <a:latin typeface="ＭＳ ゴシック" panose="020B0609070205080204" pitchFamily="49" charset="-128"/>
                <a:ea typeface="ＭＳ ゴシック" panose="020B0609070205080204" pitchFamily="49" charset="-128"/>
              </a:rPr>
              <a:t>規定を追加</a:t>
            </a:r>
            <a:r>
              <a:rPr lang="ja-JP" altLang="ja-JP" sz="1050" dirty="0">
                <a:latin typeface="ＭＳ ゴシック" panose="020B0609070205080204" pitchFamily="49" charset="-128"/>
                <a:ea typeface="ＭＳ ゴシック" panose="020B0609070205080204" pitchFamily="49" charset="-128"/>
              </a:rPr>
              <a:t>して</a:t>
            </a:r>
            <a:r>
              <a:rPr lang="ja-JP" altLang="en-US" sz="1050" dirty="0">
                <a:latin typeface="ＭＳ ゴシック" panose="020B0609070205080204" pitchFamily="49" charset="-128"/>
                <a:ea typeface="ＭＳ ゴシック" panose="020B0609070205080204" pitchFamily="49" charset="-128"/>
              </a:rPr>
              <a:t>ください</a:t>
            </a:r>
            <a:r>
              <a:rPr lang="ja-JP" altLang="ja-JP"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pPr marL="95250" indent="-95250" fontAlgn="base">
              <a:spcBef>
                <a:spcPct val="0"/>
              </a:spcBef>
              <a:spcAft>
                <a:spcPct val="0"/>
              </a:spcAft>
            </a:pPr>
            <a:endParaRPr lang="ja-JP" altLang="ja-JP" sz="300" dirty="0"/>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（財産の管理）</a:t>
            </a:r>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第</a:t>
            </a:r>
            <a:r>
              <a:rPr lang="en-US" altLang="ja-JP" sz="1050" dirty="0">
                <a:latin typeface="ＭＳ ゴシック" panose="020B0609070205080204" pitchFamily="49" charset="-128"/>
                <a:ea typeface="ＭＳ ゴシック" panose="020B0609070205080204" pitchFamily="49" charset="-128"/>
              </a:rPr>
              <a:t>22</a:t>
            </a:r>
            <a:r>
              <a:rPr lang="ja-JP" altLang="ja-JP" sz="1050" dirty="0">
                <a:latin typeface="ＭＳ ゴシック" panose="020B0609070205080204" pitchFamily="49" charset="-128"/>
                <a:ea typeface="ＭＳ ゴシック" panose="020B0609070205080204" pitchFamily="49" charset="-128"/>
              </a:rPr>
              <a:t>条</a:t>
            </a:r>
            <a:r>
              <a:rPr lang="ja-JP" altLang="ja-JP" sz="1050" dirty="0">
                <a:latin typeface="ＭＳ Ｐ明朝" charset="-128"/>
                <a:ea typeface="ＭＳ Ｐ明朝" charset="-128"/>
              </a:rPr>
              <a:t>　</a:t>
            </a:r>
            <a:r>
              <a:rPr lang="ja-JP" altLang="en-US" sz="1050" dirty="0">
                <a:latin typeface="ＭＳ Ｐ明朝" charset="-128"/>
                <a:ea typeface="ＭＳ Ｐ明朝" charset="-128"/>
              </a:rPr>
              <a:t>資源</a:t>
            </a:r>
            <a:r>
              <a:rPr lang="ja-JP" altLang="ja-JP" sz="1050" dirty="0">
                <a:latin typeface="ＭＳ Ｐ明朝" charset="-128"/>
                <a:ea typeface="ＭＳ Ｐ明朝" charset="-128"/>
              </a:rPr>
              <a:t>向上活動により更新又は新たに設置した施設については、財産管理台帳に記録し、適正に管理するものとする。</a:t>
            </a:r>
          </a:p>
        </p:txBody>
      </p:sp>
      <p:sp>
        <p:nvSpPr>
          <p:cNvPr id="13" name="正方形/長方形 12"/>
          <p:cNvSpPr/>
          <p:nvPr/>
        </p:nvSpPr>
        <p:spPr>
          <a:xfrm>
            <a:off x="203319" y="7329264"/>
            <a:ext cx="6367343" cy="648072"/>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2932375" y="6033120"/>
            <a:ext cx="3650796"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
        <p:nvSpPr>
          <p:cNvPr id="15" name="フリーフォーム 14"/>
          <p:cNvSpPr/>
          <p:nvPr/>
        </p:nvSpPr>
        <p:spPr>
          <a:xfrm rot="10800000">
            <a:off x="5541803" y="6567488"/>
            <a:ext cx="457752" cy="761776"/>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Text Box 52">
            <a:extLst>
              <a:ext uri="{FF2B5EF4-FFF2-40B4-BE49-F238E27FC236}">
                <a16:creationId xmlns:a16="http://schemas.microsoft.com/office/drawing/2014/main" id="{3C062272-A8ED-3111-3F3D-6FB915DDF767}"/>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10</a:t>
            </a:r>
          </a:p>
        </p:txBody>
      </p:sp>
    </p:spTree>
    <p:extLst>
      <p:ext uri="{BB962C8B-B14F-4D97-AF65-F5344CB8AC3E}">
        <p14:creationId xmlns:p14="http://schemas.microsoft.com/office/powerpoint/2010/main" val="24644118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4279" y="344488"/>
            <a:ext cx="6624000" cy="9335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5" name="図 4">
            <a:extLst>
              <a:ext uri="{FF2B5EF4-FFF2-40B4-BE49-F238E27FC236}">
                <a16:creationId xmlns:a16="http://schemas.microsoft.com/office/drawing/2014/main" id="{B432D303-9DA9-4A7C-AB5E-4C7C91012671}"/>
              </a:ext>
            </a:extLst>
          </p:cNvPr>
          <p:cNvPicPr>
            <a:picLocks noChangeAspect="1"/>
          </p:cNvPicPr>
          <p:nvPr/>
        </p:nvPicPr>
        <p:blipFill>
          <a:blip r:embed="rId2"/>
          <a:stretch>
            <a:fillRect/>
          </a:stretch>
        </p:blipFill>
        <p:spPr>
          <a:xfrm>
            <a:off x="600598" y="341056"/>
            <a:ext cx="5793925" cy="7397416"/>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8" name="Rectangle 62"/>
          <p:cNvSpPr>
            <a:spLocks noChangeArrowheads="1"/>
          </p:cNvSpPr>
          <p:nvPr/>
        </p:nvSpPr>
        <p:spPr bwMode="auto">
          <a:xfrm>
            <a:off x="4005064" y="3416990"/>
            <a:ext cx="155595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所属する集落や団体名を記載します。</a:t>
            </a:r>
          </a:p>
        </p:txBody>
      </p:sp>
      <p:sp>
        <p:nvSpPr>
          <p:cNvPr id="11" name="Rectangle 65"/>
          <p:cNvSpPr>
            <a:spLocks noChangeArrowheads="1"/>
          </p:cNvSpPr>
          <p:nvPr/>
        </p:nvSpPr>
        <p:spPr bwMode="auto">
          <a:xfrm>
            <a:off x="2083866" y="4013529"/>
            <a:ext cx="184919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「役職名」欄には活動組織における役職名を記載します。</a:t>
            </a:r>
          </a:p>
        </p:txBody>
      </p:sp>
      <p:sp>
        <p:nvSpPr>
          <p:cNvPr id="14" name="Rectangle 53"/>
          <p:cNvSpPr>
            <a:spLocks noChangeArrowheads="1"/>
          </p:cNvSpPr>
          <p:nvPr/>
        </p:nvSpPr>
        <p:spPr bwMode="auto">
          <a:xfrm>
            <a:off x="3212976" y="2464544"/>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活動組織の事務所を設置している場合は事務所の所在地を、事務所がない場合は代表者の住所を記載します。</a:t>
            </a:r>
          </a:p>
        </p:txBody>
      </p:sp>
      <p:sp>
        <p:nvSpPr>
          <p:cNvPr id="15" name="Rectangle 62"/>
          <p:cNvSpPr>
            <a:spLocks noChangeArrowheads="1"/>
          </p:cNvSpPr>
          <p:nvPr/>
        </p:nvSpPr>
        <p:spPr bwMode="auto">
          <a:xfrm>
            <a:off x="119404" y="420583"/>
            <a:ext cx="265804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1000" dirty="0"/>
              <a:t>設立総会の開催等により、活動組織に参加することについて、構成員の了解を得てください。</a:t>
            </a:r>
          </a:p>
        </p:txBody>
      </p:sp>
      <p:sp>
        <p:nvSpPr>
          <p:cNvPr id="33" name="Rectangle 62"/>
          <p:cNvSpPr>
            <a:spLocks noChangeArrowheads="1"/>
          </p:cNvSpPr>
          <p:nvPr/>
        </p:nvSpPr>
        <p:spPr bwMode="auto">
          <a:xfrm>
            <a:off x="4221088" y="5178159"/>
            <a:ext cx="1861866" cy="545659"/>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役員が団体に所属する場合は、役員の備考欄に３の（２）と同じ団体名を記載します。</a:t>
            </a:r>
            <a:endParaRPr lang="en-US" altLang="ja-JP" sz="1000" dirty="0"/>
          </a:p>
        </p:txBody>
      </p:sp>
      <p:sp>
        <p:nvSpPr>
          <p:cNvPr id="16" name="フリーフォーム 15"/>
          <p:cNvSpPr/>
          <p:nvPr/>
        </p:nvSpPr>
        <p:spPr>
          <a:xfrm>
            <a:off x="3237374" y="1944760"/>
            <a:ext cx="520374" cy="50941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1436206" y="2684750"/>
            <a:ext cx="628650" cy="1337527"/>
          </a:xfrm>
          <a:custGeom>
            <a:avLst/>
            <a:gdLst>
              <a:gd name="connsiteX0" fmla="*/ 628650 w 628650"/>
              <a:gd name="connsiteY0" fmla="*/ 1257300 h 1263448"/>
              <a:gd name="connsiteX1" fmla="*/ 400050 w 628650"/>
              <a:gd name="connsiteY1" fmla="*/ 1114425 h 1263448"/>
              <a:gd name="connsiteX2" fmla="*/ 266700 w 628650"/>
              <a:gd name="connsiteY2" fmla="*/ 257175 h 1263448"/>
              <a:gd name="connsiteX3" fmla="*/ 0 w 628650"/>
              <a:gd name="connsiteY3" fmla="*/ 0 h 1263448"/>
              <a:gd name="connsiteX0" fmla="*/ 628650 w 628650"/>
              <a:gd name="connsiteY0" fmla="*/ 1257300 h 1258682"/>
              <a:gd name="connsiteX1" fmla="*/ 361950 w 628650"/>
              <a:gd name="connsiteY1" fmla="*/ 1038225 h 1258682"/>
              <a:gd name="connsiteX2" fmla="*/ 266700 w 628650"/>
              <a:gd name="connsiteY2" fmla="*/ 257175 h 1258682"/>
              <a:gd name="connsiteX3" fmla="*/ 0 w 628650"/>
              <a:gd name="connsiteY3" fmla="*/ 0 h 1258682"/>
            </a:gdLst>
            <a:ahLst/>
            <a:cxnLst>
              <a:cxn ang="0">
                <a:pos x="connsiteX0" y="connsiteY0"/>
              </a:cxn>
              <a:cxn ang="0">
                <a:pos x="connsiteX1" y="connsiteY1"/>
              </a:cxn>
              <a:cxn ang="0">
                <a:pos x="connsiteX2" y="connsiteY2"/>
              </a:cxn>
              <a:cxn ang="0">
                <a:pos x="connsiteX3" y="connsiteY3"/>
              </a:cxn>
            </a:cxnLst>
            <a:rect l="l" t="t" r="r" b="b"/>
            <a:pathLst>
              <a:path w="628650" h="1258682">
                <a:moveTo>
                  <a:pt x="628650" y="1257300"/>
                </a:moveTo>
                <a:cubicBezTo>
                  <a:pt x="544512" y="1269206"/>
                  <a:pt x="422275" y="1204912"/>
                  <a:pt x="361950" y="1038225"/>
                </a:cubicBezTo>
                <a:cubicBezTo>
                  <a:pt x="301625" y="871538"/>
                  <a:pt x="327025" y="430213"/>
                  <a:pt x="266700" y="257175"/>
                </a:cubicBezTo>
                <a:cubicBezTo>
                  <a:pt x="206375" y="84137"/>
                  <a:pt x="100012" y="35719"/>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1"/>
          <p:cNvSpPr/>
          <p:nvPr/>
        </p:nvSpPr>
        <p:spPr>
          <a:xfrm>
            <a:off x="5118524" y="308079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2"/>
          <p:cNvSpPr>
            <a:spLocks noChangeArrowheads="1"/>
          </p:cNvSpPr>
          <p:nvPr/>
        </p:nvSpPr>
        <p:spPr bwMode="auto">
          <a:xfrm>
            <a:off x="3052350" y="6465168"/>
            <a:ext cx="215837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marL="72000" indent="-72000" defTabSz="936625" fontAlgn="base">
              <a:spcBef>
                <a:spcPct val="0"/>
              </a:spcBef>
              <a:spcAft>
                <a:spcPct val="0"/>
              </a:spcAft>
              <a:defRPr/>
            </a:pPr>
            <a:r>
              <a:rPr lang="ja-JP" altLang="en-US" sz="1000" dirty="0"/>
              <a:t>「氏名」欄には、団体の代表者氏名及び団体における役職名を記載します。</a:t>
            </a:r>
          </a:p>
        </p:txBody>
      </p:sp>
      <p:sp>
        <p:nvSpPr>
          <p:cNvPr id="25" name="フリーフォーム 24"/>
          <p:cNvSpPr/>
          <p:nvPr/>
        </p:nvSpPr>
        <p:spPr>
          <a:xfrm>
            <a:off x="1898709" y="6733293"/>
            <a:ext cx="1153641" cy="304353"/>
          </a:xfrm>
          <a:custGeom>
            <a:avLst/>
            <a:gdLst>
              <a:gd name="connsiteX0" fmla="*/ 476250 w 476250"/>
              <a:gd name="connsiteY0" fmla="*/ 0 h 295275"/>
              <a:gd name="connsiteX1" fmla="*/ 152400 w 476250"/>
              <a:gd name="connsiteY1" fmla="*/ 76200 h 295275"/>
              <a:gd name="connsiteX2" fmla="*/ 0 w 476250"/>
              <a:gd name="connsiteY2" fmla="*/ 295275 h 295275"/>
            </a:gdLst>
            <a:ahLst/>
            <a:cxnLst>
              <a:cxn ang="0">
                <a:pos x="connsiteX0" y="connsiteY0"/>
              </a:cxn>
              <a:cxn ang="0">
                <a:pos x="connsiteX1" y="connsiteY1"/>
              </a:cxn>
              <a:cxn ang="0">
                <a:pos x="connsiteX2" y="connsiteY2"/>
              </a:cxn>
            </a:cxnLst>
            <a:rect l="l" t="t" r="r" b="b"/>
            <a:pathLst>
              <a:path w="476250" h="295275">
                <a:moveTo>
                  <a:pt x="476250" y="0"/>
                </a:moveTo>
                <a:cubicBezTo>
                  <a:pt x="354012" y="13494"/>
                  <a:pt x="231775" y="26988"/>
                  <a:pt x="152400" y="76200"/>
                </a:cubicBezTo>
                <a:cubicBezTo>
                  <a:pt x="73025" y="125412"/>
                  <a:pt x="36512" y="210343"/>
                  <a:pt x="0" y="295275"/>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5229200" y="3071689"/>
            <a:ext cx="492190" cy="2106470"/>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flipV="1">
            <a:off x="5211332" y="5737016"/>
            <a:ext cx="492190" cy="1300629"/>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594023" y="7764376"/>
            <a:ext cx="1849190"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「分類」欄には右図の分類番号リストから番号と分類名を記載します（手書きの場合は、分類名は省略が可能です）。</a:t>
            </a:r>
          </a:p>
        </p:txBody>
      </p:sp>
      <p:sp>
        <p:nvSpPr>
          <p:cNvPr id="34" name="フリーフォーム 33"/>
          <p:cNvSpPr/>
          <p:nvPr/>
        </p:nvSpPr>
        <p:spPr>
          <a:xfrm flipH="1">
            <a:off x="1079401" y="740127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34071" y="7261421"/>
            <a:ext cx="3374034" cy="23347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 name="Text Box 52">
            <a:extLst>
              <a:ext uri="{FF2B5EF4-FFF2-40B4-BE49-F238E27FC236}">
                <a16:creationId xmlns:a16="http://schemas.microsoft.com/office/drawing/2014/main" id="{38D8D6D5-A127-EF08-35AA-4296517FF0F5}"/>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11</a:t>
            </a:r>
          </a:p>
        </p:txBody>
      </p:sp>
    </p:spTree>
    <p:extLst>
      <p:ext uri="{BB962C8B-B14F-4D97-AF65-F5344CB8AC3E}">
        <p14:creationId xmlns:p14="http://schemas.microsoft.com/office/powerpoint/2010/main" val="203203712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96838" y="2864768"/>
            <a:ext cx="6638925" cy="622399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8" name="図 7">
            <a:extLst>
              <a:ext uri="{FF2B5EF4-FFF2-40B4-BE49-F238E27FC236}">
                <a16:creationId xmlns:a16="http://schemas.microsoft.com/office/drawing/2014/main" id="{7890B512-8F9F-4358-A7FF-BEEA10768479}"/>
              </a:ext>
            </a:extLst>
          </p:cNvPr>
          <p:cNvPicPr>
            <a:picLocks noChangeAspect="1"/>
          </p:cNvPicPr>
          <p:nvPr/>
        </p:nvPicPr>
        <p:blipFill>
          <a:blip r:embed="rId3"/>
          <a:stretch>
            <a:fillRect/>
          </a:stretch>
        </p:blipFill>
        <p:spPr>
          <a:xfrm>
            <a:off x="656814" y="2972025"/>
            <a:ext cx="5544372" cy="5991232"/>
          </a:xfrm>
          <a:prstGeom prst="rect">
            <a:avLst/>
          </a:prstGeom>
        </p:spPr>
      </p:pic>
      <p:sp>
        <p:nvSpPr>
          <p:cNvPr id="40" name="角丸四角形 39"/>
          <p:cNvSpPr/>
          <p:nvPr/>
        </p:nvSpPr>
        <p:spPr>
          <a:xfrm>
            <a:off x="468000" y="848999"/>
            <a:ext cx="6106690" cy="19437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0" y="992560"/>
            <a:ext cx="5940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活動組織が農地維持活動及び資源向上活動を円滑に実施できるようにするため、事業の目標、内容、実施期間及び構成員に係る事項を定めた事業計画（案）を作成します。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事業計画（案）の内容は、以下の様式のとおりです（多面的機能支払交付金実施要領様式第１－２号）。</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なお、本事業計画（案）の市町村長への提出に当たっては、多面的機能支払交付金実施要領様式第１－１号の認定申請書を作成し、これに添付します。</a:t>
            </a:r>
            <a:endParaRPr lang="en-US" altLang="ja-JP" dirty="0">
              <a:latin typeface="HG丸ｺﾞｼｯｸM-PRO" pitchFamily="50" charset="-128"/>
              <a:ea typeface="HG丸ｺﾞｼｯｸM-PRO" pitchFamily="50" charset="-128"/>
            </a:endParaRPr>
          </a:p>
          <a:p>
            <a:pPr indent="144000">
              <a:spcAft>
                <a:spcPts val="600"/>
              </a:spcAft>
              <a:defRPr/>
            </a:pPr>
            <a:r>
              <a:rPr lang="en-US" altLang="ja-JP" u="sng" dirty="0">
                <a:latin typeface="HG丸ｺﾞｼｯｸM-PRO" pitchFamily="50" charset="-128"/>
                <a:ea typeface="HG丸ｺﾞｼｯｸM-PRO" pitchFamily="50" charset="-128"/>
              </a:rPr>
              <a:t>※</a:t>
            </a:r>
            <a:r>
              <a:rPr lang="ja-JP" altLang="en-US" u="sng" dirty="0">
                <a:latin typeface="HG丸ｺﾞｼｯｸM-PRO" pitchFamily="50" charset="-128"/>
                <a:ea typeface="HG丸ｺﾞｼｯｸM-PRO" pitchFamily="50" charset="-128"/>
              </a:rPr>
              <a:t>様式第１－１号・１－２号は、多面的機能支払、中山間地域等直接支払、環境保全型農業直接支払の共通様式になります。</a:t>
            </a:r>
            <a:endParaRPr lang="en-US" altLang="ja-JP" u="sng"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6" name="テキスト ボックス 1"/>
          <p:cNvSpPr txBox="1">
            <a:spLocks noChangeArrowheads="1"/>
          </p:cNvSpPr>
          <p:nvPr/>
        </p:nvSpPr>
        <p:spPr bwMode="auto">
          <a:xfrm>
            <a:off x="360000" y="416496"/>
            <a:ext cx="288217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４．事業計画（案）の作成</a:t>
            </a:r>
          </a:p>
        </p:txBody>
      </p:sp>
      <p:sp>
        <p:nvSpPr>
          <p:cNvPr id="19" name="Rectangle 65"/>
          <p:cNvSpPr>
            <a:spLocks noChangeArrowheads="1"/>
          </p:cNvSpPr>
          <p:nvPr/>
        </p:nvSpPr>
        <p:spPr bwMode="auto">
          <a:xfrm>
            <a:off x="3139055" y="5085541"/>
            <a:ext cx="3502596"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市町村と相談し、地域の特色を踏まえて記載してください。</a:t>
            </a:r>
            <a:endParaRPr lang="ja-JP" altLang="en-US" sz="1000" dirty="0">
              <a:solidFill>
                <a:srgbClr val="000000"/>
              </a:solidFill>
            </a:endParaRPr>
          </a:p>
        </p:txBody>
      </p:sp>
      <p:sp>
        <p:nvSpPr>
          <p:cNvPr id="23" name="Rectangle 65"/>
          <p:cNvSpPr>
            <a:spLocks noChangeArrowheads="1"/>
          </p:cNvSpPr>
          <p:nvPr/>
        </p:nvSpPr>
        <p:spPr bwMode="auto">
          <a:xfrm>
            <a:off x="3139055" y="5677922"/>
            <a:ext cx="2392320"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活動内容を踏まえて記載してください。</a:t>
            </a:r>
            <a:endParaRPr lang="ja-JP" altLang="en-US" sz="1000" dirty="0">
              <a:solidFill>
                <a:srgbClr val="000000"/>
              </a:solidFill>
            </a:endParaRPr>
          </a:p>
        </p:txBody>
      </p:sp>
      <p:sp>
        <p:nvSpPr>
          <p:cNvPr id="29" name="右中かっこ 28"/>
          <p:cNvSpPr/>
          <p:nvPr/>
        </p:nvSpPr>
        <p:spPr>
          <a:xfrm flipH="1">
            <a:off x="1345034" y="6789288"/>
            <a:ext cx="108000" cy="756000"/>
          </a:xfrm>
          <a:prstGeom prst="rightBrace">
            <a:avLst>
              <a:gd name="adj1" fmla="val 45816"/>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 name="テキスト ボックス 29"/>
          <p:cNvSpPr txBox="1"/>
          <p:nvPr/>
        </p:nvSpPr>
        <p:spPr>
          <a:xfrm>
            <a:off x="375192" y="6859408"/>
            <a:ext cx="380480" cy="1508016"/>
          </a:xfrm>
          <a:prstGeom prst="rect">
            <a:avLst/>
          </a:prstGeom>
          <a:solidFill>
            <a:schemeClr val="bg1"/>
          </a:solidFill>
          <a:ln w="12700">
            <a:solidFill>
              <a:srgbClr val="FF0000"/>
            </a:solidFill>
          </a:ln>
        </p:spPr>
        <p:txBody>
          <a:bodyPr vert="eaVert" wrap="square" lIns="36000" tIns="36000" rIns="36000" bIns="36000" rtlCol="0">
            <a:spAutoFit/>
          </a:bodyP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2" name="フリーフォーム 1"/>
          <p:cNvSpPr/>
          <p:nvPr/>
        </p:nvSpPr>
        <p:spPr>
          <a:xfrm>
            <a:off x="2739254" y="5055056"/>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2759668" y="5653980"/>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矢印コネクタ 23"/>
          <p:cNvCxnSpPr/>
          <p:nvPr/>
        </p:nvCxnSpPr>
        <p:spPr>
          <a:xfrm>
            <a:off x="770223" y="7168832"/>
            <a:ext cx="498537" cy="18196"/>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1" name="Rectangle 65"/>
          <p:cNvSpPr>
            <a:spLocks noChangeArrowheads="1"/>
          </p:cNvSpPr>
          <p:nvPr/>
        </p:nvSpPr>
        <p:spPr bwMode="auto">
          <a:xfrm>
            <a:off x="2708920" y="2685504"/>
            <a:ext cx="41044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pPr>
            <a:r>
              <a:rPr lang="ja-JP" altLang="en-US" sz="1000" dirty="0"/>
              <a:t>これは多面的機能支払交付金のみに取り組む場合の記載例です。必要に応じて追記等してください。</a:t>
            </a:r>
            <a:endParaRPr lang="en-US" altLang="ja-JP" sz="1000" dirty="0"/>
          </a:p>
          <a:p>
            <a:pPr defTabSz="936625" fontAlgn="base">
              <a:spcBef>
                <a:spcPct val="0"/>
              </a:spcBef>
              <a:spcAft>
                <a:spcPct val="0"/>
              </a:spcAft>
            </a:pPr>
            <a:r>
              <a:rPr lang="ja-JP" altLang="en-US" sz="1000" dirty="0"/>
              <a:t>中山間地域等直接支払交付金など、他の事業にも併せて取り組む場合は、</a:t>
            </a:r>
            <a:endParaRPr lang="en-US" altLang="ja-JP" sz="1000" dirty="0"/>
          </a:p>
          <a:p>
            <a:pPr defTabSz="936625" fontAlgn="base">
              <a:spcBef>
                <a:spcPct val="0"/>
              </a:spcBef>
              <a:spcAft>
                <a:spcPct val="0"/>
              </a:spcAft>
            </a:pPr>
            <a:r>
              <a:rPr lang="ja-JP" altLang="en-US" sz="1000" dirty="0"/>
              <a:t>必要事項を書き加えます。</a:t>
            </a:r>
            <a:endParaRPr lang="ja-JP" altLang="en-US" sz="1000" dirty="0">
              <a:solidFill>
                <a:srgbClr val="000000"/>
              </a:solidFill>
            </a:endParaRPr>
          </a:p>
        </p:txBody>
      </p:sp>
      <p:sp>
        <p:nvSpPr>
          <p:cNvPr id="32" name="Text Box 52">
            <a:extLst>
              <a:ext uri="{FF2B5EF4-FFF2-40B4-BE49-F238E27FC236}">
                <a16:creationId xmlns:a16="http://schemas.microsoft.com/office/drawing/2014/main" id="{00D7F95C-8632-7E85-C0E8-B41B5E5C8FDF}"/>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spTree>
    <p:extLst>
      <p:ext uri="{BB962C8B-B14F-4D97-AF65-F5344CB8AC3E}">
        <p14:creationId xmlns:p14="http://schemas.microsoft.com/office/powerpoint/2010/main" val="133182007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88912" y="3859072"/>
            <a:ext cx="6444000" cy="5702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図 25">
            <a:extLst>
              <a:ext uri="{FF2B5EF4-FFF2-40B4-BE49-F238E27FC236}">
                <a16:creationId xmlns:a16="http://schemas.microsoft.com/office/drawing/2014/main" id="{8B3347D9-CE6C-B48E-A837-2EA1E914CEFD}"/>
              </a:ext>
            </a:extLst>
          </p:cNvPr>
          <p:cNvPicPr>
            <a:picLocks noChangeAspect="1"/>
          </p:cNvPicPr>
          <p:nvPr/>
        </p:nvPicPr>
        <p:blipFill>
          <a:blip r:embed="rId3"/>
          <a:stretch>
            <a:fillRect/>
          </a:stretch>
        </p:blipFill>
        <p:spPr>
          <a:xfrm>
            <a:off x="1515472" y="3921978"/>
            <a:ext cx="3947812" cy="5612876"/>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88912" y="357188"/>
            <a:ext cx="6444000" cy="34401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3075"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b="1853"/>
          <a:stretch/>
        </p:blipFill>
        <p:spPr bwMode="auto">
          <a:xfrm>
            <a:off x="646748" y="401256"/>
            <a:ext cx="5508000" cy="3385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65"/>
          <p:cNvSpPr>
            <a:spLocks noChangeArrowheads="1"/>
          </p:cNvSpPr>
          <p:nvPr/>
        </p:nvSpPr>
        <p:spPr bwMode="auto">
          <a:xfrm>
            <a:off x="5224926" y="1280592"/>
            <a:ext cx="1296000" cy="340768"/>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15" name="Rectangle 65"/>
          <p:cNvSpPr>
            <a:spLocks noChangeArrowheads="1"/>
          </p:cNvSpPr>
          <p:nvPr/>
        </p:nvSpPr>
        <p:spPr bwMode="auto">
          <a:xfrm>
            <a:off x="1173813" y="4232920"/>
            <a:ext cx="3056583" cy="211203"/>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900" dirty="0"/>
              <a:t>本様式に上記様式（様式第１－２号）を添付し提出してください。</a:t>
            </a:r>
            <a:endParaRPr lang="en-US" altLang="ja-JP" sz="900" dirty="0"/>
          </a:p>
        </p:txBody>
      </p:sp>
      <p:sp>
        <p:nvSpPr>
          <p:cNvPr id="17" name="Rectangle 65"/>
          <p:cNvSpPr>
            <a:spLocks noChangeArrowheads="1"/>
          </p:cNvSpPr>
          <p:nvPr/>
        </p:nvSpPr>
        <p:spPr bwMode="auto">
          <a:xfrm>
            <a:off x="4429913" y="7210342"/>
            <a:ext cx="1629714" cy="3650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900" dirty="0"/>
              <a:t>多面的機能支払交付金にのみ取り組む場合の記載例です。　　</a:t>
            </a:r>
            <a:r>
              <a:rPr lang="ja-JP" altLang="en-US" sz="1000" dirty="0"/>
              <a:t>　</a:t>
            </a:r>
            <a:endParaRPr lang="ja-JP" altLang="en-US" sz="1000" dirty="0">
              <a:solidFill>
                <a:srgbClr val="000000"/>
              </a:solidFill>
            </a:endParaRPr>
          </a:p>
        </p:txBody>
      </p:sp>
      <p:sp>
        <p:nvSpPr>
          <p:cNvPr id="18" name="右中かっこ 17"/>
          <p:cNvSpPr/>
          <p:nvPr/>
        </p:nvSpPr>
        <p:spPr>
          <a:xfrm>
            <a:off x="4122396" y="7113240"/>
            <a:ext cx="108000" cy="503612"/>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4854245" y="1208584"/>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flipV="1">
            <a:off x="2420889" y="1424608"/>
            <a:ext cx="2808312" cy="196752"/>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a:extLst>
              <a:ext uri="{FF2B5EF4-FFF2-40B4-BE49-F238E27FC236}">
                <a16:creationId xmlns:a16="http://schemas.microsoft.com/office/drawing/2014/main" id="{AB24745F-AA23-4C22-83BC-3DB093EB5054}"/>
              </a:ext>
            </a:extLst>
          </p:cNvPr>
          <p:cNvSpPr/>
          <p:nvPr/>
        </p:nvSpPr>
        <p:spPr>
          <a:xfrm>
            <a:off x="5463284" y="5241032"/>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Text Box 52">
            <a:extLst>
              <a:ext uri="{FF2B5EF4-FFF2-40B4-BE49-F238E27FC236}">
                <a16:creationId xmlns:a16="http://schemas.microsoft.com/office/drawing/2014/main" id="{AE699D99-FDA8-CD22-DA4A-497AB137DD9A}"/>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13</a:t>
            </a:r>
          </a:p>
        </p:txBody>
      </p:sp>
    </p:spTree>
    <p:extLst>
      <p:ext uri="{BB962C8B-B14F-4D97-AF65-F5344CB8AC3E}">
        <p14:creationId xmlns:p14="http://schemas.microsoft.com/office/powerpoint/2010/main" val="214438238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328" y="3944888"/>
            <a:ext cx="5832000" cy="5651435"/>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角丸四角形 22"/>
          <p:cNvSpPr/>
          <p:nvPr/>
        </p:nvSpPr>
        <p:spPr>
          <a:xfrm>
            <a:off x="468000" y="875609"/>
            <a:ext cx="6120000" cy="191715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テキスト ボックス 4"/>
          <p:cNvSpPr txBox="1">
            <a:spLocks noChangeArrowheads="1"/>
          </p:cNvSpPr>
          <p:nvPr/>
        </p:nvSpPr>
        <p:spPr bwMode="auto">
          <a:xfrm>
            <a:off x="576000" y="953441"/>
            <a:ext cx="5832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多面的機能支払交付金の対象となる活動は、活動計画に基づき実施されます。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活動計画は、都道府県が策定する「要綱基本方針」に基づき作成する必要があります。</a:t>
            </a:r>
          </a:p>
          <a:p>
            <a:pPr marL="144000" indent="-144000">
              <a:spcAft>
                <a:spcPts val="600"/>
              </a:spcAft>
              <a:defRPr/>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「要綱基本方針」とは、国が示す活動指針を基礎として都道府県が策定する、多面的機能支払交付金の対象となる活動の項目を区分して整理した方針です。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defRPr/>
            </a:pPr>
            <a:r>
              <a:rPr lang="en-US" altLang="ja-JP" u="sng" dirty="0">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活動計画書の様式第１－３号の</a:t>
            </a:r>
            <a:r>
              <a:rPr lang="en-US" altLang="ja-JP" u="sng" dirty="0">
                <a:latin typeface="HG丸ｺﾞｼｯｸM-PRO" panose="020F0600000000000000" pitchFamily="50" charset="-128"/>
                <a:ea typeface="HG丸ｺﾞｼｯｸM-PRO" panose="020F0600000000000000" pitchFamily="50" charset="-128"/>
              </a:rPr>
              <a:t>Ⅰ</a:t>
            </a:r>
            <a:r>
              <a:rPr lang="ja-JP" altLang="en-US" u="sng" dirty="0">
                <a:latin typeface="HG丸ｺﾞｼｯｸM-PRO" panose="020F0600000000000000" pitchFamily="50" charset="-128"/>
                <a:ea typeface="HG丸ｺﾞｼｯｸM-PRO" panose="020F0600000000000000" pitchFamily="50" charset="-128"/>
              </a:rPr>
              <a:t>．地区の概要（共通）は、多面的機能支払と中山間地域等直接支払、環境保全型農業直接支払と共通様式です。多面的機能支払交付金の活動計画については、</a:t>
            </a:r>
            <a:r>
              <a:rPr lang="en-US" altLang="ja-JP" u="sng" dirty="0">
                <a:latin typeface="HG丸ｺﾞｼｯｸM-PRO" panose="020F0600000000000000" pitchFamily="50" charset="-128"/>
                <a:ea typeface="HG丸ｺﾞｼｯｸM-PRO" panose="020F0600000000000000" pitchFamily="50" charset="-128"/>
              </a:rPr>
              <a:t>Ⅱ</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１号事業の別紙１を使用します。</a:t>
            </a:r>
            <a:endParaRPr lang="en-US" altLang="ja-JP" u="sng" dirty="0">
              <a:latin typeface="HG丸ｺﾞｼｯｸM-PRO" panose="020F0600000000000000" pitchFamily="50" charset="-128"/>
              <a:ea typeface="HG丸ｺﾞｼｯｸM-PRO" panose="020F0600000000000000" pitchFamily="50" charset="-128"/>
            </a:endParaRPr>
          </a:p>
        </p:txBody>
      </p:sp>
      <p:sp>
        <p:nvSpPr>
          <p:cNvPr id="29" name="Rectangle 65"/>
          <p:cNvSpPr>
            <a:spLocks noChangeArrowheads="1"/>
          </p:cNvSpPr>
          <p:nvPr/>
        </p:nvSpPr>
        <p:spPr bwMode="auto">
          <a:xfrm>
            <a:off x="3664603" y="7044356"/>
            <a:ext cx="2365970"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solidFill>
                  <a:srgbClr val="FF0000"/>
                </a:solidFill>
              </a:rPr>
              <a:t>多面的機能支払、中山間地域等直接支払、環境保全型農業直接支払の活動計画書などで使用する共通様式です。</a:t>
            </a:r>
            <a:endParaRPr lang="en-US" altLang="ja-JP" sz="1000" u="sng" dirty="0">
              <a:solidFill>
                <a:srgbClr val="FF0000"/>
              </a:solidFill>
            </a:endParaRPr>
          </a:p>
        </p:txBody>
      </p:sp>
      <p:sp>
        <p:nvSpPr>
          <p:cNvPr id="5" name="正方形/長方形 4"/>
          <p:cNvSpPr/>
          <p:nvPr/>
        </p:nvSpPr>
        <p:spPr>
          <a:xfrm>
            <a:off x="1864493" y="8421291"/>
            <a:ext cx="3096344" cy="21602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p:nvPr/>
        </p:nvCxnSpPr>
        <p:spPr>
          <a:xfrm flipH="1">
            <a:off x="2944523" y="7189682"/>
            <a:ext cx="720080" cy="123168"/>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AutoShape 10"/>
          <p:cNvSpPr>
            <a:spLocks noChangeArrowheads="1"/>
          </p:cNvSpPr>
          <p:nvPr/>
        </p:nvSpPr>
        <p:spPr bwMode="auto">
          <a:xfrm>
            <a:off x="592848" y="2881953"/>
            <a:ext cx="4996392"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u="sng" dirty="0">
                <a:latin typeface="HG丸ｺﾞｼｯｸM-PRO" pitchFamily="50" charset="-128"/>
                <a:ea typeface="HG丸ｺﾞｼｯｸM-PRO" pitchFamily="50" charset="-128"/>
              </a:rPr>
              <a:t>様式の経過措置等について（令和３年度改正の実施要領附則３）</a:t>
            </a:r>
          </a:p>
        </p:txBody>
      </p:sp>
      <p:sp>
        <p:nvSpPr>
          <p:cNvPr id="16" name="角丸四角形 15"/>
          <p:cNvSpPr/>
          <p:nvPr/>
        </p:nvSpPr>
        <p:spPr>
          <a:xfrm>
            <a:off x="548680" y="3232101"/>
            <a:ext cx="6012000" cy="592013"/>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91160" y="3310766"/>
            <a:ext cx="5724000" cy="369332"/>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令和２年度までに事業計画の認定を受けた対象組織は、従来の活動計画書の様式をそのまま使ってもかまいません。</a:t>
            </a:r>
            <a:endParaRPr lang="en-US" altLang="ja-JP" dirty="0">
              <a:latin typeface="HG丸ｺﾞｼｯｸM-PRO" pitchFamily="50" charset="-128"/>
              <a:ea typeface="HG丸ｺﾞｼｯｸM-PRO" pitchFamily="50" charset="-128"/>
            </a:endParaRPr>
          </a:p>
        </p:txBody>
      </p:sp>
      <p:sp>
        <p:nvSpPr>
          <p:cNvPr id="18" name="テキスト ボックス 1"/>
          <p:cNvSpPr txBox="1">
            <a:spLocks noChangeArrowheads="1"/>
          </p:cNvSpPr>
          <p:nvPr/>
        </p:nvSpPr>
        <p:spPr bwMode="auto">
          <a:xfrm>
            <a:off x="360000" y="407204"/>
            <a:ext cx="2680286"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５．活動計画（案）の作成</a:t>
            </a:r>
          </a:p>
        </p:txBody>
      </p:sp>
      <p:sp>
        <p:nvSpPr>
          <p:cNvPr id="19" name="正方形/長方形 18">
            <a:extLst>
              <a:ext uri="{FF2B5EF4-FFF2-40B4-BE49-F238E27FC236}">
                <a16:creationId xmlns:a16="http://schemas.microsoft.com/office/drawing/2014/main" id="{ACC4ADC6-993D-4E3C-9C04-15F98E335BDB}"/>
              </a:ext>
            </a:extLst>
          </p:cNvPr>
          <p:cNvSpPr/>
          <p:nvPr/>
        </p:nvSpPr>
        <p:spPr>
          <a:xfrm>
            <a:off x="3791318" y="6245798"/>
            <a:ext cx="421574" cy="231202"/>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Text Box 52">
            <a:extLst>
              <a:ext uri="{FF2B5EF4-FFF2-40B4-BE49-F238E27FC236}">
                <a16:creationId xmlns:a16="http://schemas.microsoft.com/office/drawing/2014/main" id="{CDD8440E-3ED3-B191-D07D-88DAD4381291}"/>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14</a:t>
            </a:r>
          </a:p>
        </p:txBody>
      </p:sp>
      <p:pic>
        <p:nvPicPr>
          <p:cNvPr id="8" name="図 7">
            <a:extLst>
              <a:ext uri="{FF2B5EF4-FFF2-40B4-BE49-F238E27FC236}">
                <a16:creationId xmlns:a16="http://schemas.microsoft.com/office/drawing/2014/main" id="{78B09250-2282-FF44-37DC-75224B674044}"/>
              </a:ext>
            </a:extLst>
          </p:cNvPr>
          <p:cNvPicPr>
            <a:picLocks/>
          </p:cNvPicPr>
          <p:nvPr/>
        </p:nvPicPr>
        <p:blipFill>
          <a:blip r:embed="rId3"/>
          <a:stretch>
            <a:fillRect/>
          </a:stretch>
        </p:blipFill>
        <p:spPr>
          <a:xfrm>
            <a:off x="1247400" y="4068805"/>
            <a:ext cx="4363200" cy="5403600"/>
          </a:xfrm>
          <a:prstGeom prst="rect">
            <a:avLst/>
          </a:prstGeom>
        </p:spPr>
      </p:pic>
    </p:spTree>
    <p:extLst>
      <p:ext uri="{BB962C8B-B14F-4D97-AF65-F5344CB8AC3E}">
        <p14:creationId xmlns:p14="http://schemas.microsoft.com/office/powerpoint/2010/main" val="33070060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21800" y="2212260"/>
            <a:ext cx="5832000" cy="2282101"/>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8569" y="6517743"/>
            <a:ext cx="5851488" cy="31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角丸四角形 59"/>
          <p:cNvSpPr/>
          <p:nvPr/>
        </p:nvSpPr>
        <p:spPr>
          <a:xfrm>
            <a:off x="468000" y="4638241"/>
            <a:ext cx="6120000" cy="183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4" name="テキスト ボックス 4"/>
          <p:cNvSpPr txBox="1">
            <a:spLocks noChangeArrowheads="1"/>
          </p:cNvSpPr>
          <p:nvPr/>
        </p:nvSpPr>
        <p:spPr bwMode="auto">
          <a:xfrm>
            <a:off x="576000" y="4962744"/>
            <a:ext cx="5832000" cy="1446550"/>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実施区域内の農用地、施設とは、事業計画に位置づけて活動を実施する農用地（認定農用地</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）及び水路等の施設のことです。</a:t>
            </a:r>
            <a:endParaRPr lang="en-US" altLang="ja-JP" dirty="0">
              <a:latin typeface="HG丸ｺﾞｼｯｸM-PRO" panose="020F0600000000000000" pitchFamily="50" charset="-128"/>
              <a:ea typeface="HG丸ｺﾞｼｯｸM-PRO" panose="020F0600000000000000" pitchFamily="50" charset="-128"/>
            </a:endParaRPr>
          </a:p>
          <a:p>
            <a:pPr indent="144000"/>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　認定農用地・・・活動組織が共同活動を実施する農用地</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　　対象農用地・・・交付金の算定の対象となる農用地</a:t>
            </a:r>
          </a:p>
          <a:p>
            <a:pPr indent="144000"/>
            <a:r>
              <a:rPr lang="ja-JP" altLang="en-US" dirty="0">
                <a:latin typeface="HG丸ｺﾞｼｯｸM-PRO" panose="020F0600000000000000" pitchFamily="50" charset="-128"/>
                <a:ea typeface="HG丸ｺﾞｼｯｸM-PRO" panose="020F0600000000000000" pitchFamily="50" charset="-128"/>
              </a:rPr>
              <a:t>公共用施設は、市町村等の施設管理者が管理を行っているため、原則として共同活動の対象にはなりません。保全管理対象施設に位置づけてよいかどうかは市町村に確認してください。</a:t>
            </a:r>
          </a:p>
        </p:txBody>
      </p:sp>
      <p:sp>
        <p:nvSpPr>
          <p:cNvPr id="35" name="角丸四角形 34"/>
          <p:cNvSpPr/>
          <p:nvPr/>
        </p:nvSpPr>
        <p:spPr>
          <a:xfrm>
            <a:off x="468000" y="4634488"/>
            <a:ext cx="320716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（２）実施区域内の農用地、施設</a:t>
            </a:r>
            <a:endParaRPr lang="en-US" altLang="ja-JP" dirty="0">
              <a:solidFill>
                <a:schemeClr val="tx1"/>
              </a:solidFill>
              <a:latin typeface="+mn-ea"/>
            </a:endParaRPr>
          </a:p>
        </p:txBody>
      </p:sp>
      <p:sp>
        <p:nvSpPr>
          <p:cNvPr id="33" name="フリーフォーム 32"/>
          <p:cNvSpPr/>
          <p:nvPr/>
        </p:nvSpPr>
        <p:spPr>
          <a:xfrm rot="16200000" flipH="1" flipV="1">
            <a:off x="4143530" y="7013575"/>
            <a:ext cx="112569" cy="23077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554412" y="783170"/>
            <a:ext cx="6120000" cy="129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3" name="角丸四角形 22"/>
          <p:cNvSpPr/>
          <p:nvPr/>
        </p:nvSpPr>
        <p:spPr>
          <a:xfrm>
            <a:off x="468000" y="337173"/>
            <a:ext cx="1866123"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a:defRPr/>
            </a:pPr>
            <a:r>
              <a:rPr lang="en-US" altLang="ja-JP" sz="1400" dirty="0">
                <a:solidFill>
                  <a:schemeClr val="tx1"/>
                </a:solidFill>
                <a:latin typeface="+mj-ea"/>
                <a:ea typeface="+mj-ea"/>
              </a:rPr>
              <a:t>Ⅰ</a:t>
            </a:r>
            <a:r>
              <a:rPr lang="ja-JP" altLang="en-US" sz="1400" dirty="0" err="1">
                <a:solidFill>
                  <a:schemeClr val="tx1"/>
                </a:solidFill>
                <a:latin typeface="+mj-ea"/>
                <a:ea typeface="+mj-ea"/>
              </a:rPr>
              <a:t>．</a:t>
            </a:r>
            <a:r>
              <a:rPr lang="ja-JP" altLang="en-US" sz="1400" dirty="0">
                <a:solidFill>
                  <a:schemeClr val="tx1"/>
                </a:solidFill>
                <a:latin typeface="+mj-ea"/>
                <a:ea typeface="+mj-ea"/>
              </a:rPr>
              <a:t>地区の概要</a:t>
            </a:r>
          </a:p>
        </p:txBody>
      </p:sp>
      <p:sp>
        <p:nvSpPr>
          <p:cNvPr id="24" name="テキスト ボックス 4"/>
          <p:cNvSpPr txBox="1">
            <a:spLocks noChangeArrowheads="1"/>
          </p:cNvSpPr>
          <p:nvPr/>
        </p:nvSpPr>
        <p:spPr bwMode="auto">
          <a:xfrm>
            <a:off x="612000" y="1132636"/>
            <a:ext cx="5832000" cy="89255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活動の実施期間を設定します。</a:t>
            </a: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活動期間は、原則として５年間とします。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資源向上支払交付金（長寿命化）については、対象施設の補修や更新等の目的が達成可能な年数に短縮することもできます。</a:t>
            </a:r>
          </a:p>
        </p:txBody>
      </p:sp>
      <p:sp>
        <p:nvSpPr>
          <p:cNvPr id="25" name="角丸四角形 24"/>
          <p:cNvSpPr/>
          <p:nvPr/>
        </p:nvSpPr>
        <p:spPr>
          <a:xfrm>
            <a:off x="588569" y="783170"/>
            <a:ext cx="130492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j-ea"/>
              </a:rPr>
              <a:t>（１）活動期間</a:t>
            </a:r>
            <a:endParaRPr lang="en-US" altLang="ja-JP" dirty="0">
              <a:solidFill>
                <a:schemeClr val="tx1"/>
              </a:solidFill>
              <a:latin typeface="HG丸ｺﾞｼｯｸM-PRO" pitchFamily="50" charset="-128"/>
              <a:ea typeface="HG丸ｺﾞｼｯｸM-PRO" pitchFamily="50" charset="-128"/>
            </a:endParaRPr>
          </a:p>
        </p:txBody>
      </p:sp>
      <p:sp>
        <p:nvSpPr>
          <p:cNvPr id="31" name="フリーフォーム 30"/>
          <p:cNvSpPr/>
          <p:nvPr/>
        </p:nvSpPr>
        <p:spPr>
          <a:xfrm flipH="1">
            <a:off x="3356992" y="3736281"/>
            <a:ext cx="514350" cy="457458"/>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rot="2319140" flipH="1" flipV="1">
            <a:off x="4265376" y="2269740"/>
            <a:ext cx="40109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800000" flipH="1">
            <a:off x="1124744" y="6969224"/>
            <a:ext cx="555319" cy="864096"/>
          </a:xfrm>
          <a:custGeom>
            <a:avLst/>
            <a:gdLst>
              <a:gd name="connsiteX0" fmla="*/ 457200 w 457200"/>
              <a:gd name="connsiteY0" fmla="*/ 0 h 558800"/>
              <a:gd name="connsiteX1" fmla="*/ 146050 w 457200"/>
              <a:gd name="connsiteY1" fmla="*/ 152400 h 558800"/>
              <a:gd name="connsiteX2" fmla="*/ 0 w 457200"/>
              <a:gd name="connsiteY2" fmla="*/ 558800 h 558800"/>
            </a:gdLst>
            <a:ahLst/>
            <a:cxnLst>
              <a:cxn ang="0">
                <a:pos x="connsiteX0" y="connsiteY0"/>
              </a:cxn>
              <a:cxn ang="0">
                <a:pos x="connsiteX1" y="connsiteY1"/>
              </a:cxn>
              <a:cxn ang="0">
                <a:pos x="connsiteX2" y="connsiteY2"/>
              </a:cxn>
            </a:cxnLst>
            <a:rect l="l" t="t" r="r" b="b"/>
            <a:pathLst>
              <a:path w="457200" h="558800">
                <a:moveTo>
                  <a:pt x="457200" y="0"/>
                </a:moveTo>
                <a:cubicBezTo>
                  <a:pt x="339725" y="29633"/>
                  <a:pt x="222250" y="59267"/>
                  <a:pt x="146050" y="152400"/>
                </a:cubicBezTo>
                <a:cubicBezTo>
                  <a:pt x="69850" y="245533"/>
                  <a:pt x="34925" y="402166"/>
                  <a:pt x="0" y="5588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48"/>
          <p:cNvSpPr/>
          <p:nvPr/>
        </p:nvSpPr>
        <p:spPr>
          <a:xfrm rot="16200000" flipV="1">
            <a:off x="3689408" y="8220985"/>
            <a:ext cx="139868" cy="80469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a:off x="668639" y="8293947"/>
            <a:ext cx="2688353" cy="6665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678209" y="6718007"/>
            <a:ext cx="3190459" cy="5694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9" name="図 8">
            <a:extLst>
              <a:ext uri="{FF2B5EF4-FFF2-40B4-BE49-F238E27FC236}">
                <a16:creationId xmlns:a16="http://schemas.microsoft.com/office/drawing/2014/main" id="{5EC218D8-7AA0-4547-9F82-13756BDF682B}"/>
              </a:ext>
            </a:extLst>
          </p:cNvPr>
          <p:cNvPicPr>
            <a:picLocks noChangeAspect="1"/>
          </p:cNvPicPr>
          <p:nvPr/>
        </p:nvPicPr>
        <p:blipFill>
          <a:blip r:embed="rId4"/>
          <a:stretch>
            <a:fillRect/>
          </a:stretch>
        </p:blipFill>
        <p:spPr>
          <a:xfrm>
            <a:off x="668639" y="6538498"/>
            <a:ext cx="4102628" cy="2557676"/>
          </a:xfrm>
          <a:prstGeom prst="rect">
            <a:avLst/>
          </a:prstGeom>
        </p:spPr>
      </p:pic>
      <p:sp>
        <p:nvSpPr>
          <p:cNvPr id="41" name="Rectangle 65"/>
          <p:cNvSpPr>
            <a:spLocks noChangeArrowheads="1"/>
          </p:cNvSpPr>
          <p:nvPr/>
        </p:nvSpPr>
        <p:spPr bwMode="auto">
          <a:xfrm>
            <a:off x="1680063" y="7329264"/>
            <a:ext cx="2247274" cy="864097"/>
          </a:xfrm>
          <a:prstGeom prst="rect">
            <a:avLst/>
          </a:prstGeom>
          <a:solidFill>
            <a:schemeClr val="bg1"/>
          </a:solidFill>
          <a:ln w="12700">
            <a:solidFill>
              <a:srgbClr val="FF0000"/>
            </a:solidFill>
            <a:miter lim="800000"/>
            <a:headEnd/>
            <a:tailEnd/>
          </a:ln>
        </p:spPr>
        <p:txBody>
          <a:bodyPr lIns="88686" tIns="44343" rIns="88686" bIns="44343" anchor="ctr"/>
          <a:lstStyle/>
          <a:p>
            <a:pPr defTabSz="936625"/>
            <a:r>
              <a:rPr lang="ja-JP" altLang="en-US" sz="1000" dirty="0"/>
              <a:t>農用地の面積については、国土調査等による地籍図等に基づく台帳の合計面積や</a:t>
            </a:r>
            <a:r>
              <a:rPr lang="en-US" altLang="ja-JP" sz="1000" dirty="0">
                <a:latin typeface="+mj-ea"/>
                <a:ea typeface="+mj-ea"/>
              </a:rPr>
              <a:t>1/2,500</a:t>
            </a:r>
            <a:r>
              <a:rPr lang="ja-JP" altLang="en-US" sz="1000" dirty="0"/>
              <a:t>程度以上の縮尺図面の図測による算定を基本とします。詳細については市町村に確認してください。</a:t>
            </a:r>
          </a:p>
        </p:txBody>
      </p:sp>
      <p:sp>
        <p:nvSpPr>
          <p:cNvPr id="44" name="テキスト ボックス 43"/>
          <p:cNvSpPr txBox="1"/>
          <p:nvPr/>
        </p:nvSpPr>
        <p:spPr>
          <a:xfrm>
            <a:off x="4161692" y="7977336"/>
            <a:ext cx="2512720" cy="1611586"/>
          </a:xfrm>
          <a:prstGeom prst="rect">
            <a:avLst/>
          </a:prstGeom>
          <a:solidFill>
            <a:schemeClr val="bg1"/>
          </a:solidFill>
          <a:ln w="12700">
            <a:solidFill>
              <a:srgbClr val="FF0000"/>
            </a:solidFill>
          </a:ln>
        </p:spPr>
        <p:txBody>
          <a:bodyPr wrap="square" lIns="36000" tIns="36000" rIns="36000" bIns="36000" rtlCol="0">
            <a:spAutoFit/>
          </a:bodyPr>
          <a:lstStyle/>
          <a:p>
            <a:pPr marL="90488" indent="-90488" defTabSz="936625"/>
            <a:r>
              <a:rPr kumimoji="1" lang="ja-JP" altLang="en-US" sz="1000" dirty="0"/>
              <a:t>・ 認定農用地の区域内において、共同活動による保全管理活動等を実施する施設量を</a:t>
            </a:r>
            <a:r>
              <a:rPr lang="ja-JP" altLang="en-US" sz="1000" dirty="0"/>
              <a:t>記入</a:t>
            </a:r>
            <a:r>
              <a:rPr kumimoji="1" lang="ja-JP" altLang="en-US" sz="1000" dirty="0"/>
              <a:t>します。</a:t>
            </a:r>
            <a:endParaRPr kumimoji="1" lang="en-US" altLang="ja-JP" sz="1000" dirty="0"/>
          </a:p>
          <a:p>
            <a:pPr marL="90488" indent="-90488" defTabSz="936625"/>
            <a:r>
              <a:rPr lang="ja-JP" altLang="en-US" sz="1000" dirty="0"/>
              <a:t>・ 下段欄には、上段の数量の内数として資源向上活動（長寿命化）を実施する対象施設の量を記入します。</a:t>
            </a:r>
            <a:endParaRPr lang="en-US" altLang="ja-JP" sz="1000" dirty="0"/>
          </a:p>
          <a:p>
            <a:pPr marL="90488" indent="-90488" defTabSz="936625"/>
            <a:r>
              <a:rPr lang="ja-JP" altLang="en-US" sz="1000" dirty="0"/>
              <a:t>・ </a:t>
            </a:r>
            <a:r>
              <a:rPr kumimoji="1" lang="ja-JP" altLang="en-US" sz="1000" dirty="0"/>
              <a:t>農地維持支払交付金又は資源向上支払交付金（共同）を活用して資源向上活動（長寿命化）を行う場合も</a:t>
            </a:r>
            <a:r>
              <a:rPr lang="ja-JP" altLang="en-US" sz="1000" dirty="0"/>
              <a:t>「うち、施設の長寿命化の対象施設」欄に記入</a:t>
            </a:r>
            <a:r>
              <a:rPr kumimoji="1" lang="ja-JP" altLang="en-US" sz="1000" dirty="0"/>
              <a:t>します。</a:t>
            </a:r>
          </a:p>
        </p:txBody>
      </p:sp>
      <p:sp>
        <p:nvSpPr>
          <p:cNvPr id="37" name="テキスト ボックス 36"/>
          <p:cNvSpPr txBox="1"/>
          <p:nvPr/>
        </p:nvSpPr>
        <p:spPr>
          <a:xfrm>
            <a:off x="4303296" y="6762468"/>
            <a:ext cx="1910499" cy="114992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 遊休農地の一部を解消した場合は、数値を変更の上、届出を行います。</a:t>
            </a:r>
            <a:endParaRPr lang="en-US" altLang="ja-JP" sz="1000" dirty="0"/>
          </a:p>
          <a:p>
            <a:pPr marL="82550" indent="-82550" defTabSz="936625"/>
            <a:r>
              <a:rPr kumimoji="1" lang="ja-JP" altLang="en-US" sz="1000" dirty="0"/>
              <a:t>・ 遊休農地については、</a:t>
            </a:r>
            <a:r>
              <a:rPr lang="ja-JP" altLang="en-US" sz="1000" dirty="0"/>
              <a:t>活動計画書</a:t>
            </a:r>
            <a:r>
              <a:rPr kumimoji="1" lang="ja-JP" altLang="en-US" sz="1000" dirty="0"/>
              <a:t>に位置付けた活動を行い、</a:t>
            </a:r>
            <a:r>
              <a:rPr lang="ja-JP" altLang="en-US" sz="1000" dirty="0"/>
              <a:t>活動</a:t>
            </a:r>
            <a:r>
              <a:rPr kumimoji="1" lang="ja-JP" altLang="en-US" sz="1000" dirty="0"/>
              <a:t>期間内に耕作可能な状態とする必要があります。</a:t>
            </a:r>
          </a:p>
        </p:txBody>
      </p:sp>
      <p:sp>
        <p:nvSpPr>
          <p:cNvPr id="52" name="Text Box 52">
            <a:extLst>
              <a:ext uri="{FF2B5EF4-FFF2-40B4-BE49-F238E27FC236}">
                <a16:creationId xmlns:a16="http://schemas.microsoft.com/office/drawing/2014/main" id="{75EF4278-CA21-4F00-44A5-0B78A92C1361}"/>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15</a:t>
            </a:r>
          </a:p>
        </p:txBody>
      </p:sp>
      <p:pic>
        <p:nvPicPr>
          <p:cNvPr id="20" name="図 19">
            <a:extLst>
              <a:ext uri="{FF2B5EF4-FFF2-40B4-BE49-F238E27FC236}">
                <a16:creationId xmlns:a16="http://schemas.microsoft.com/office/drawing/2014/main" id="{CAEEA1EF-EFAC-CBE5-85AC-5375A6CB442E}"/>
              </a:ext>
            </a:extLst>
          </p:cNvPr>
          <p:cNvPicPr>
            <a:picLocks/>
          </p:cNvPicPr>
          <p:nvPr/>
        </p:nvPicPr>
        <p:blipFill>
          <a:blip r:embed="rId5"/>
          <a:stretch>
            <a:fillRect/>
          </a:stretch>
        </p:blipFill>
        <p:spPr>
          <a:xfrm>
            <a:off x="652817" y="2239914"/>
            <a:ext cx="4726800" cy="2228400"/>
          </a:xfrm>
          <a:prstGeom prst="rect">
            <a:avLst/>
          </a:prstGeom>
        </p:spPr>
      </p:pic>
      <p:sp>
        <p:nvSpPr>
          <p:cNvPr id="28" name="Rectangle 65"/>
          <p:cNvSpPr>
            <a:spLocks noChangeArrowheads="1"/>
          </p:cNvSpPr>
          <p:nvPr/>
        </p:nvSpPr>
        <p:spPr bwMode="auto">
          <a:xfrm>
            <a:off x="3861048" y="4003499"/>
            <a:ext cx="236597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交付金の交付を受けずに活動を行う場合は、いずれの欄も記入しないでください。</a:t>
            </a:r>
            <a:endParaRPr lang="en-US" altLang="ja-JP" sz="1000" dirty="0"/>
          </a:p>
        </p:txBody>
      </p:sp>
      <p:sp>
        <p:nvSpPr>
          <p:cNvPr id="38" name="Rectangle 65"/>
          <p:cNvSpPr>
            <a:spLocks noChangeArrowheads="1"/>
          </p:cNvSpPr>
          <p:nvPr/>
        </p:nvSpPr>
        <p:spPr bwMode="auto">
          <a:xfrm>
            <a:off x="4771267" y="2458471"/>
            <a:ext cx="184458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計画変更を行った場合は</a:t>
            </a:r>
            <a:endParaRPr lang="en-US" altLang="ja-JP" sz="1000" dirty="0"/>
          </a:p>
          <a:p>
            <a:pPr defTabSz="936625"/>
            <a:r>
              <a:rPr lang="ja-JP" altLang="en-US" sz="1000" dirty="0"/>
              <a:t>変更した年度を記入してください。</a:t>
            </a:r>
            <a:endParaRPr lang="en-US" altLang="ja-JP" sz="1000" dirty="0"/>
          </a:p>
        </p:txBody>
      </p:sp>
    </p:spTree>
    <p:extLst>
      <p:ext uri="{BB962C8B-B14F-4D97-AF65-F5344CB8AC3E}">
        <p14:creationId xmlns:p14="http://schemas.microsoft.com/office/powerpoint/2010/main" val="198392964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5" name="正方形/長方形 74"/>
          <p:cNvSpPr/>
          <p:nvPr/>
        </p:nvSpPr>
        <p:spPr>
          <a:xfrm>
            <a:off x="188640" y="1807789"/>
            <a:ext cx="6552728"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2" name="図 1">
            <a:extLst>
              <a:ext uri="{FF2B5EF4-FFF2-40B4-BE49-F238E27FC236}">
                <a16:creationId xmlns:a16="http://schemas.microsoft.com/office/drawing/2014/main" id="{1ECC3C10-1DD5-48F8-A3B4-1576FD5840A4}"/>
              </a:ext>
            </a:extLst>
          </p:cNvPr>
          <p:cNvPicPr>
            <a:picLocks noChangeAspect="1"/>
          </p:cNvPicPr>
          <p:nvPr/>
        </p:nvPicPr>
        <p:blipFill rotWithShape="1">
          <a:blip r:embed="rId2"/>
          <a:srcRect r="11725"/>
          <a:stretch/>
        </p:blipFill>
        <p:spPr>
          <a:xfrm rot="16200000">
            <a:off x="-2930568" y="5442186"/>
            <a:ext cx="7263768" cy="510500"/>
          </a:xfrm>
          <a:prstGeom prst="rect">
            <a:avLst/>
          </a:prstGeom>
        </p:spPr>
      </p:pic>
      <p:sp>
        <p:nvSpPr>
          <p:cNvPr id="426" name="Rectangle 53"/>
          <p:cNvSpPr>
            <a:spLocks noChangeArrowheads="1"/>
          </p:cNvSpPr>
          <p:nvPr/>
        </p:nvSpPr>
        <p:spPr bwMode="auto">
          <a:xfrm rot="16200000">
            <a:off x="-387457" y="8407035"/>
            <a:ext cx="1465638" cy="313444"/>
          </a:xfrm>
          <a:prstGeom prst="rect">
            <a:avLst/>
          </a:prstGeom>
          <a:noFill/>
          <a:ln w="12700">
            <a:noFill/>
            <a:miter lim="800000"/>
            <a:headEnd/>
            <a:tailEnd/>
          </a:ln>
        </p:spPr>
        <p:txBody>
          <a:bodyPr lIns="36000" tIns="36000" rIns="36000" bIns="36000" anchor="ctr"/>
          <a:lstStyle/>
          <a:p>
            <a:pPr defTabSz="936625" fontAlgn="base">
              <a:spcBef>
                <a:spcPct val="0"/>
              </a:spcBef>
              <a:spcAft>
                <a:spcPct val="0"/>
              </a:spcAft>
              <a:defRPr/>
            </a:pPr>
            <a:r>
              <a:rPr lang="ja-JP" altLang="en-US" sz="1100" dirty="0">
                <a:solidFill>
                  <a:srgbClr val="000000"/>
                </a:solidFill>
              </a:rPr>
              <a:t>（別添１）</a:t>
            </a:r>
            <a:endParaRPr lang="en-US" altLang="ja-JP" sz="1100" dirty="0">
              <a:solidFill>
                <a:srgbClr val="000000"/>
              </a:solidFill>
            </a:endParaRPr>
          </a:p>
        </p:txBody>
      </p:sp>
      <p:sp>
        <p:nvSpPr>
          <p:cNvPr id="183" name="角丸四角形 182"/>
          <p:cNvSpPr/>
          <p:nvPr/>
        </p:nvSpPr>
        <p:spPr>
          <a:xfrm>
            <a:off x="467999" y="344488"/>
            <a:ext cx="6120000" cy="122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84" name="テキスト ボックス 4"/>
          <p:cNvSpPr txBox="1">
            <a:spLocks noChangeArrowheads="1"/>
          </p:cNvSpPr>
          <p:nvPr/>
        </p:nvSpPr>
        <p:spPr bwMode="auto">
          <a:xfrm>
            <a:off x="576000" y="659158"/>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活動範囲が判別可能な図面に、活動の対象となる全ての農用地及び農業</a:t>
            </a:r>
            <a:r>
              <a:rPr lang="ja-JP" altLang="en-US" dirty="0" err="1">
                <a:latin typeface="HG丸ｺﾞｼｯｸM-PRO" panose="020F0600000000000000" pitchFamily="50" charset="-128"/>
                <a:ea typeface="HG丸ｺﾞｼｯｸM-PRO" panose="020F0600000000000000" pitchFamily="50" charset="-128"/>
              </a:rPr>
              <a:t>用用</a:t>
            </a:r>
            <a:r>
              <a:rPr lang="ja-JP" altLang="en-US" dirty="0">
                <a:latin typeface="HG丸ｺﾞｼｯｸM-PRO" panose="020F0600000000000000" pitchFamily="50" charset="-128"/>
                <a:ea typeface="HG丸ｺﾞｼｯｸM-PRO" panose="020F0600000000000000" pitchFamily="50" charset="-128"/>
              </a:rPr>
              <a:t>排水路、農道等の施設を図示します。</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また、</a:t>
            </a:r>
            <a:r>
              <a:rPr lang="en-US" altLang="ja-JP" dirty="0">
                <a:latin typeface="HG丸ｺﾞｼｯｸM-PRO" panose="020F0600000000000000" pitchFamily="50" charset="-128"/>
                <a:ea typeface="HG丸ｺﾞｼｯｸM-PRO" panose="020F0600000000000000" pitchFamily="50" charset="-128"/>
              </a:rPr>
              <a:t>Ⅰ</a:t>
            </a:r>
            <a:r>
              <a:rPr lang="ja-JP" altLang="en-US" dirty="0">
                <a:latin typeface="HG丸ｺﾞｼｯｸM-PRO" panose="020F0600000000000000" pitchFamily="50" charset="-128"/>
                <a:ea typeface="HG丸ｺﾞｼｯｸM-PRO" panose="020F0600000000000000" pitchFamily="50" charset="-128"/>
              </a:rPr>
              <a:t>の（２）「実施区域内の農用地、施設」の欄に遊休農地が位置づけられている場合は、この範囲を図示し面積を記入します。</a:t>
            </a:r>
            <a:endParaRPr lang="en-US" altLang="ja-JP" dirty="0">
              <a:latin typeface="HG丸ｺﾞｼｯｸM-PRO" pitchFamily="50" charset="-128"/>
              <a:ea typeface="HG丸ｺﾞｼｯｸM-PRO" pitchFamily="50" charset="-128"/>
            </a:endParaRPr>
          </a:p>
        </p:txBody>
      </p:sp>
      <p:sp>
        <p:nvSpPr>
          <p:cNvPr id="185" name="角丸四角形 184"/>
          <p:cNvSpPr/>
          <p:nvPr/>
        </p:nvSpPr>
        <p:spPr>
          <a:xfrm>
            <a:off x="468000" y="344515"/>
            <a:ext cx="1603584"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（３）実施区域位置図</a:t>
            </a:r>
          </a:p>
        </p:txBody>
      </p:sp>
      <p:grpSp>
        <p:nvGrpSpPr>
          <p:cNvPr id="187" name="グループ化 186">
            <a:extLst>
              <a:ext uri="{FF2B5EF4-FFF2-40B4-BE49-F238E27FC236}">
                <a16:creationId xmlns:a16="http://schemas.microsoft.com/office/drawing/2014/main" id="{57EDB728-5D2F-4787-B755-BE799F26D707}"/>
              </a:ext>
            </a:extLst>
          </p:cNvPr>
          <p:cNvGrpSpPr/>
          <p:nvPr/>
        </p:nvGrpSpPr>
        <p:grpSpPr>
          <a:xfrm>
            <a:off x="1053367" y="2065552"/>
            <a:ext cx="5688001" cy="7423952"/>
            <a:chOff x="760426" y="2031575"/>
            <a:chExt cx="5688001" cy="7423952"/>
          </a:xfrm>
        </p:grpSpPr>
        <p:sp>
          <p:nvSpPr>
            <p:cNvPr id="188" name="正方形/長方形 187">
              <a:extLst>
                <a:ext uri="{FF2B5EF4-FFF2-40B4-BE49-F238E27FC236}">
                  <a16:creationId xmlns:a16="http://schemas.microsoft.com/office/drawing/2014/main" id="{46B28479-EBEF-477F-AF0F-7C3191CAE18F}"/>
                </a:ext>
              </a:extLst>
            </p:cNvPr>
            <p:cNvSpPr/>
            <p:nvPr/>
          </p:nvSpPr>
          <p:spPr>
            <a:xfrm>
              <a:off x="760426" y="2031575"/>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9" name="図 188">
              <a:extLst>
                <a:ext uri="{FF2B5EF4-FFF2-40B4-BE49-F238E27FC236}">
                  <a16:creationId xmlns:a16="http://schemas.microsoft.com/office/drawing/2014/main" id="{2695B1EE-4EDD-4824-9972-704878A1F589}"/>
                </a:ext>
              </a:extLst>
            </p:cNvPr>
            <p:cNvPicPr>
              <a:picLocks/>
            </p:cNvPicPr>
            <p:nvPr/>
          </p:nvPicPr>
          <p:blipFill>
            <a:blip r:embed="rId3" cstate="screen">
              <a:grayscl/>
              <a:extLst>
                <a:ext uri="{28A0092B-C50C-407E-A947-70E740481C1C}">
                  <a14:useLocalDpi xmlns:a14="http://schemas.microsoft.com/office/drawing/2010/main"/>
                </a:ext>
              </a:extLst>
            </a:blip>
            <a:srcRect/>
            <a:stretch>
              <a:fillRect/>
            </a:stretch>
          </p:blipFill>
          <p:spPr bwMode="auto">
            <a:xfrm rot="16200000">
              <a:off x="-45948" y="2918215"/>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 name="フリーフォーム 255">
              <a:extLst>
                <a:ext uri="{FF2B5EF4-FFF2-40B4-BE49-F238E27FC236}">
                  <a16:creationId xmlns:a16="http://schemas.microsoft.com/office/drawing/2014/main" id="{9975B1D1-5CB7-42FA-B8B1-B7F198F7C7E3}"/>
                </a:ext>
              </a:extLst>
            </p:cNvPr>
            <p:cNvSpPr/>
            <p:nvPr/>
          </p:nvSpPr>
          <p:spPr>
            <a:xfrm rot="16200000">
              <a:off x="4188185" y="3663015"/>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1" name="フリーフォーム 101">
              <a:extLst>
                <a:ext uri="{FF2B5EF4-FFF2-40B4-BE49-F238E27FC236}">
                  <a16:creationId xmlns:a16="http://schemas.microsoft.com/office/drawing/2014/main" id="{7E6CC935-2D4F-41E9-82B8-360445BE0A1D}"/>
                </a:ext>
              </a:extLst>
            </p:cNvPr>
            <p:cNvSpPr/>
            <p:nvPr/>
          </p:nvSpPr>
          <p:spPr>
            <a:xfrm rot="16200000">
              <a:off x="4180051" y="3671170"/>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2" name="円/楕円 230">
              <a:extLst>
                <a:ext uri="{FF2B5EF4-FFF2-40B4-BE49-F238E27FC236}">
                  <a16:creationId xmlns:a16="http://schemas.microsoft.com/office/drawing/2014/main" id="{E74024EA-F603-4D92-8F8B-FC8B649DDCBF}"/>
                </a:ext>
              </a:extLst>
            </p:cNvPr>
            <p:cNvSpPr/>
            <p:nvPr/>
          </p:nvSpPr>
          <p:spPr bwMode="auto">
            <a:xfrm rot="16200000">
              <a:off x="1237538" y="2171410"/>
              <a:ext cx="364540" cy="37973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3" name="二等辺三角形 192">
              <a:extLst>
                <a:ext uri="{FF2B5EF4-FFF2-40B4-BE49-F238E27FC236}">
                  <a16:creationId xmlns:a16="http://schemas.microsoft.com/office/drawing/2014/main" id="{CEDEA30E-E326-4954-BA2D-682116DAED5F}"/>
                </a:ext>
              </a:extLst>
            </p:cNvPr>
            <p:cNvSpPr/>
            <p:nvPr/>
          </p:nvSpPr>
          <p:spPr bwMode="auto">
            <a:xfrm rot="16200000">
              <a:off x="1328399" y="2179073"/>
              <a:ext cx="162565" cy="359478"/>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4" name="フリーフォーム 75">
              <a:extLst>
                <a:ext uri="{FF2B5EF4-FFF2-40B4-BE49-F238E27FC236}">
                  <a16:creationId xmlns:a16="http://schemas.microsoft.com/office/drawing/2014/main" id="{4AF28118-3A96-4E5D-892A-91E1DA2559EF}"/>
                </a:ext>
              </a:extLst>
            </p:cNvPr>
            <p:cNvSpPr/>
            <p:nvPr/>
          </p:nvSpPr>
          <p:spPr>
            <a:xfrm rot="16200000">
              <a:off x="1146470" y="4574705"/>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5" name="フリーフォーム 77">
              <a:extLst>
                <a:ext uri="{FF2B5EF4-FFF2-40B4-BE49-F238E27FC236}">
                  <a16:creationId xmlns:a16="http://schemas.microsoft.com/office/drawing/2014/main" id="{B9371044-4A41-44EE-A021-A57E2BDB02AB}"/>
                </a:ext>
              </a:extLst>
            </p:cNvPr>
            <p:cNvSpPr/>
            <p:nvPr/>
          </p:nvSpPr>
          <p:spPr>
            <a:xfrm rot="16200000">
              <a:off x="1224025" y="4037715"/>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6" name="フリーフォーム 78">
              <a:extLst>
                <a:ext uri="{FF2B5EF4-FFF2-40B4-BE49-F238E27FC236}">
                  <a16:creationId xmlns:a16="http://schemas.microsoft.com/office/drawing/2014/main" id="{9E1EDADA-8077-4F4A-8B14-DAE42DED8698}"/>
                </a:ext>
              </a:extLst>
            </p:cNvPr>
            <p:cNvSpPr/>
            <p:nvPr/>
          </p:nvSpPr>
          <p:spPr>
            <a:xfrm rot="16200000">
              <a:off x="1895519" y="4324440"/>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7" name="フリーフォーム 82">
              <a:extLst>
                <a:ext uri="{FF2B5EF4-FFF2-40B4-BE49-F238E27FC236}">
                  <a16:creationId xmlns:a16="http://schemas.microsoft.com/office/drawing/2014/main" id="{081E5294-7D7F-4A90-9367-4558E8780D6C}"/>
                </a:ext>
              </a:extLst>
            </p:cNvPr>
            <p:cNvSpPr/>
            <p:nvPr/>
          </p:nvSpPr>
          <p:spPr>
            <a:xfrm rot="16200000">
              <a:off x="2215360" y="4985967"/>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8" name="フリーフォーム 83">
              <a:extLst>
                <a:ext uri="{FF2B5EF4-FFF2-40B4-BE49-F238E27FC236}">
                  <a16:creationId xmlns:a16="http://schemas.microsoft.com/office/drawing/2014/main" id="{3060E638-30F9-4178-928A-2427A8BEE855}"/>
                </a:ext>
              </a:extLst>
            </p:cNvPr>
            <p:cNvSpPr/>
            <p:nvPr/>
          </p:nvSpPr>
          <p:spPr>
            <a:xfrm rot="16200000">
              <a:off x="1729594" y="3630513"/>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9" name="フリーフォーム 88">
              <a:extLst>
                <a:ext uri="{FF2B5EF4-FFF2-40B4-BE49-F238E27FC236}">
                  <a16:creationId xmlns:a16="http://schemas.microsoft.com/office/drawing/2014/main" id="{9D6E1347-431B-4242-A58F-7D68156BA423}"/>
                </a:ext>
              </a:extLst>
            </p:cNvPr>
            <p:cNvSpPr/>
            <p:nvPr/>
          </p:nvSpPr>
          <p:spPr>
            <a:xfrm rot="16200000">
              <a:off x="2484282" y="3377503"/>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0" name="フリーフォーム 89">
              <a:extLst>
                <a:ext uri="{FF2B5EF4-FFF2-40B4-BE49-F238E27FC236}">
                  <a16:creationId xmlns:a16="http://schemas.microsoft.com/office/drawing/2014/main" id="{261E4FD5-5E84-44F0-8A69-38CAEA06920E}"/>
                </a:ext>
              </a:extLst>
            </p:cNvPr>
            <p:cNvSpPr/>
            <p:nvPr/>
          </p:nvSpPr>
          <p:spPr>
            <a:xfrm rot="16200000">
              <a:off x="2799348" y="3948907"/>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1" name="フリーフォーム 92">
              <a:extLst>
                <a:ext uri="{FF2B5EF4-FFF2-40B4-BE49-F238E27FC236}">
                  <a16:creationId xmlns:a16="http://schemas.microsoft.com/office/drawing/2014/main" id="{852D3051-CE46-43FF-B6FC-16A68867AA40}"/>
                </a:ext>
              </a:extLst>
            </p:cNvPr>
            <p:cNvSpPr/>
            <p:nvPr/>
          </p:nvSpPr>
          <p:spPr>
            <a:xfrm rot="16200000">
              <a:off x="2691578" y="4690572"/>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2" name="フリーフォーム 93">
              <a:extLst>
                <a:ext uri="{FF2B5EF4-FFF2-40B4-BE49-F238E27FC236}">
                  <a16:creationId xmlns:a16="http://schemas.microsoft.com/office/drawing/2014/main" id="{9B8A90C3-333C-472B-BA7A-BC5244D69BE6}"/>
                </a:ext>
              </a:extLst>
            </p:cNvPr>
            <p:cNvSpPr/>
            <p:nvPr/>
          </p:nvSpPr>
          <p:spPr>
            <a:xfrm rot="16200000">
              <a:off x="3676173" y="3851268"/>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3" name="フリーフォーム 96">
              <a:extLst>
                <a:ext uri="{FF2B5EF4-FFF2-40B4-BE49-F238E27FC236}">
                  <a16:creationId xmlns:a16="http://schemas.microsoft.com/office/drawing/2014/main" id="{6308B4F0-42B8-40F7-B65B-E2983C3D7935}"/>
                </a:ext>
              </a:extLst>
            </p:cNvPr>
            <p:cNvSpPr/>
            <p:nvPr/>
          </p:nvSpPr>
          <p:spPr>
            <a:xfrm rot="16200000">
              <a:off x="3224059" y="3190070"/>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4" name="フリーフォーム 99">
              <a:extLst>
                <a:ext uri="{FF2B5EF4-FFF2-40B4-BE49-F238E27FC236}">
                  <a16:creationId xmlns:a16="http://schemas.microsoft.com/office/drawing/2014/main" id="{A49D3A0D-EB0D-4BF4-B0CD-3CBD0BDBB204}"/>
                </a:ext>
              </a:extLst>
            </p:cNvPr>
            <p:cNvSpPr/>
            <p:nvPr/>
          </p:nvSpPr>
          <p:spPr>
            <a:xfrm rot="16200000">
              <a:off x="3844399" y="3184469"/>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5" name="フリーフォーム 103">
              <a:extLst>
                <a:ext uri="{FF2B5EF4-FFF2-40B4-BE49-F238E27FC236}">
                  <a16:creationId xmlns:a16="http://schemas.microsoft.com/office/drawing/2014/main" id="{8F2A680A-1535-4168-BC40-405D3C221B27}"/>
                </a:ext>
              </a:extLst>
            </p:cNvPr>
            <p:cNvSpPr/>
            <p:nvPr/>
          </p:nvSpPr>
          <p:spPr>
            <a:xfrm rot="16200000">
              <a:off x="4635947" y="4189316"/>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6" name="フリーフォーム 105">
              <a:extLst>
                <a:ext uri="{FF2B5EF4-FFF2-40B4-BE49-F238E27FC236}">
                  <a16:creationId xmlns:a16="http://schemas.microsoft.com/office/drawing/2014/main" id="{7858C8A2-6CA6-4C25-9FAA-89E5C28287A1}"/>
                </a:ext>
              </a:extLst>
            </p:cNvPr>
            <p:cNvSpPr/>
            <p:nvPr/>
          </p:nvSpPr>
          <p:spPr>
            <a:xfrm rot="16200000">
              <a:off x="4898677" y="4915044"/>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7" name="フリーフォーム 106">
              <a:extLst>
                <a:ext uri="{FF2B5EF4-FFF2-40B4-BE49-F238E27FC236}">
                  <a16:creationId xmlns:a16="http://schemas.microsoft.com/office/drawing/2014/main" id="{64A0387E-D158-4CE4-9C6F-745DEC342934}"/>
                </a:ext>
              </a:extLst>
            </p:cNvPr>
            <p:cNvSpPr/>
            <p:nvPr/>
          </p:nvSpPr>
          <p:spPr>
            <a:xfrm rot="10231231">
              <a:off x="4779380" y="4476710"/>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8" name="フリーフォーム 109">
              <a:extLst>
                <a:ext uri="{FF2B5EF4-FFF2-40B4-BE49-F238E27FC236}">
                  <a16:creationId xmlns:a16="http://schemas.microsoft.com/office/drawing/2014/main" id="{BBAB420E-EF40-400C-A30C-724DA2ADB64F}"/>
                </a:ext>
              </a:extLst>
            </p:cNvPr>
            <p:cNvSpPr/>
            <p:nvPr/>
          </p:nvSpPr>
          <p:spPr>
            <a:xfrm rot="16200000">
              <a:off x="4732155" y="4980854"/>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9" name="フリーフォーム 110">
              <a:extLst>
                <a:ext uri="{FF2B5EF4-FFF2-40B4-BE49-F238E27FC236}">
                  <a16:creationId xmlns:a16="http://schemas.microsoft.com/office/drawing/2014/main" id="{B4150287-09B4-4035-A8FF-A7BF42C3B83D}"/>
                </a:ext>
              </a:extLst>
            </p:cNvPr>
            <p:cNvSpPr/>
            <p:nvPr/>
          </p:nvSpPr>
          <p:spPr>
            <a:xfrm rot="620941">
              <a:off x="4923722" y="5272507"/>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0" name="フリーフォーム 111">
              <a:extLst>
                <a:ext uri="{FF2B5EF4-FFF2-40B4-BE49-F238E27FC236}">
                  <a16:creationId xmlns:a16="http://schemas.microsoft.com/office/drawing/2014/main" id="{F5398142-C963-426D-9E70-3C6CB8894E97}"/>
                </a:ext>
              </a:extLst>
            </p:cNvPr>
            <p:cNvSpPr/>
            <p:nvPr/>
          </p:nvSpPr>
          <p:spPr>
            <a:xfrm rot="620941">
              <a:off x="4648455" y="5368884"/>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1" name="フリーフォーム 112">
              <a:extLst>
                <a:ext uri="{FF2B5EF4-FFF2-40B4-BE49-F238E27FC236}">
                  <a16:creationId xmlns:a16="http://schemas.microsoft.com/office/drawing/2014/main" id="{DA3557D0-A8A2-41C2-B66B-D6C9F9B7BDFC}"/>
                </a:ext>
              </a:extLst>
            </p:cNvPr>
            <p:cNvSpPr/>
            <p:nvPr/>
          </p:nvSpPr>
          <p:spPr>
            <a:xfrm rot="620941">
              <a:off x="4060444" y="6206880"/>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2" name="フリーフォーム 113">
              <a:extLst>
                <a:ext uri="{FF2B5EF4-FFF2-40B4-BE49-F238E27FC236}">
                  <a16:creationId xmlns:a16="http://schemas.microsoft.com/office/drawing/2014/main" id="{2CADC153-C709-46ED-92B9-A7E36EBEA4F1}"/>
                </a:ext>
              </a:extLst>
            </p:cNvPr>
            <p:cNvSpPr/>
            <p:nvPr/>
          </p:nvSpPr>
          <p:spPr>
            <a:xfrm rot="620941">
              <a:off x="4973026" y="6314488"/>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3" name="フリーフォーム 114">
              <a:extLst>
                <a:ext uri="{FF2B5EF4-FFF2-40B4-BE49-F238E27FC236}">
                  <a16:creationId xmlns:a16="http://schemas.microsoft.com/office/drawing/2014/main" id="{8682C6C1-3E71-4249-AF8C-C7B2C2DD25D1}"/>
                </a:ext>
              </a:extLst>
            </p:cNvPr>
            <p:cNvSpPr/>
            <p:nvPr/>
          </p:nvSpPr>
          <p:spPr>
            <a:xfrm rot="620941">
              <a:off x="4751474" y="7341151"/>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4" name="フリーフォーム 115">
              <a:extLst>
                <a:ext uri="{FF2B5EF4-FFF2-40B4-BE49-F238E27FC236}">
                  <a16:creationId xmlns:a16="http://schemas.microsoft.com/office/drawing/2014/main" id="{FA6C6930-5206-4A1E-89AF-CD2A12E08974}"/>
                </a:ext>
              </a:extLst>
            </p:cNvPr>
            <p:cNvSpPr/>
            <p:nvPr/>
          </p:nvSpPr>
          <p:spPr>
            <a:xfrm rot="620941">
              <a:off x="4081807" y="7073150"/>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5" name="フリーフォーム 116">
              <a:extLst>
                <a:ext uri="{FF2B5EF4-FFF2-40B4-BE49-F238E27FC236}">
                  <a16:creationId xmlns:a16="http://schemas.microsoft.com/office/drawing/2014/main" id="{E485E6C9-E214-44EE-BD1C-68311D00BB7D}"/>
                </a:ext>
              </a:extLst>
            </p:cNvPr>
            <p:cNvSpPr/>
            <p:nvPr/>
          </p:nvSpPr>
          <p:spPr>
            <a:xfrm rot="16200000">
              <a:off x="4303800" y="5901624"/>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6" name="フリーフォーム 117">
              <a:extLst>
                <a:ext uri="{FF2B5EF4-FFF2-40B4-BE49-F238E27FC236}">
                  <a16:creationId xmlns:a16="http://schemas.microsoft.com/office/drawing/2014/main" id="{8DC55946-0A9E-4765-919A-2DEA74481C76}"/>
                </a:ext>
              </a:extLst>
            </p:cNvPr>
            <p:cNvSpPr/>
            <p:nvPr/>
          </p:nvSpPr>
          <p:spPr>
            <a:xfrm rot="16200000">
              <a:off x="4125182" y="6017456"/>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7" name="フリーフォーム 118">
              <a:extLst>
                <a:ext uri="{FF2B5EF4-FFF2-40B4-BE49-F238E27FC236}">
                  <a16:creationId xmlns:a16="http://schemas.microsoft.com/office/drawing/2014/main" id="{ADC4B75E-4F13-40E9-951D-077F7F1EA928}"/>
                </a:ext>
              </a:extLst>
            </p:cNvPr>
            <p:cNvSpPr/>
            <p:nvPr/>
          </p:nvSpPr>
          <p:spPr>
            <a:xfrm rot="16200000">
              <a:off x="3673976" y="6412012"/>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8" name="フリーフォーム 121">
              <a:extLst>
                <a:ext uri="{FF2B5EF4-FFF2-40B4-BE49-F238E27FC236}">
                  <a16:creationId xmlns:a16="http://schemas.microsoft.com/office/drawing/2014/main" id="{3A745E2D-F041-45BF-AFBF-178565FA8FA4}"/>
                </a:ext>
              </a:extLst>
            </p:cNvPr>
            <p:cNvSpPr/>
            <p:nvPr/>
          </p:nvSpPr>
          <p:spPr>
            <a:xfrm rot="16200000">
              <a:off x="3413228" y="6460111"/>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9" name="フリーフォーム 122">
              <a:extLst>
                <a:ext uri="{FF2B5EF4-FFF2-40B4-BE49-F238E27FC236}">
                  <a16:creationId xmlns:a16="http://schemas.microsoft.com/office/drawing/2014/main" id="{6653AE56-0712-497A-86E3-7DB8B0413E18}"/>
                </a:ext>
              </a:extLst>
            </p:cNvPr>
            <p:cNvSpPr/>
            <p:nvPr/>
          </p:nvSpPr>
          <p:spPr bwMode="auto">
            <a:xfrm rot="16200000">
              <a:off x="4162829" y="3190584"/>
              <a:ext cx="733594" cy="414664"/>
            </a:xfrm>
            <a:custGeom>
              <a:avLst/>
              <a:gdLst>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88900 w 4533900"/>
                <a:gd name="connsiteY4" fmla="*/ 114935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0 w 4533900"/>
                <a:gd name="connsiteY5" fmla="*/ 1270000 h 1663700"/>
                <a:gd name="connsiteX6" fmla="*/ 19050 w 4533900"/>
                <a:gd name="connsiteY6" fmla="*/ 1365250 h 1663700"/>
                <a:gd name="connsiteX7" fmla="*/ 2933700 w 4533900"/>
                <a:gd name="connsiteY7" fmla="*/ 1511300 h 1663700"/>
                <a:gd name="connsiteX8" fmla="*/ 3308350 w 4533900"/>
                <a:gd name="connsiteY8" fmla="*/ 1428750 h 1663700"/>
                <a:gd name="connsiteX9" fmla="*/ 3308350 w 4533900"/>
                <a:gd name="connsiteY9" fmla="*/ 1403350 h 1663700"/>
                <a:gd name="connsiteX10" fmla="*/ 3384550 w 4533900"/>
                <a:gd name="connsiteY10" fmla="*/ 1384300 h 1663700"/>
                <a:gd name="connsiteX11" fmla="*/ 3378200 w 4533900"/>
                <a:gd name="connsiteY11" fmla="*/ 1365250 h 1663700"/>
                <a:gd name="connsiteX12" fmla="*/ 3752850 w 4533900"/>
                <a:gd name="connsiteY12" fmla="*/ 1276350 h 1663700"/>
                <a:gd name="connsiteX13" fmla="*/ 3810000 w 4533900"/>
                <a:gd name="connsiteY13" fmla="*/ 1587500 h 1663700"/>
                <a:gd name="connsiteX14" fmla="*/ 3968750 w 4533900"/>
                <a:gd name="connsiteY14" fmla="*/ 1549400 h 1663700"/>
                <a:gd name="connsiteX15" fmla="*/ 3987800 w 4533900"/>
                <a:gd name="connsiteY15" fmla="*/ 1663700 h 1663700"/>
                <a:gd name="connsiteX16" fmla="*/ 4229100 w 4533900"/>
                <a:gd name="connsiteY16" fmla="*/ 1600200 h 1663700"/>
                <a:gd name="connsiteX17" fmla="*/ 4533900 w 4533900"/>
                <a:gd name="connsiteY17" fmla="*/ 1511300 h 1663700"/>
                <a:gd name="connsiteX18" fmla="*/ 4425950 w 4533900"/>
                <a:gd name="connsiteY18" fmla="*/ 774700 h 1663700"/>
                <a:gd name="connsiteX19" fmla="*/ 4241800 w 4533900"/>
                <a:gd name="connsiteY19" fmla="*/ 0 h 1663700"/>
                <a:gd name="connsiteX0" fmla="*/ 4222750 w 4514850"/>
                <a:gd name="connsiteY0" fmla="*/ 0 h 1663700"/>
                <a:gd name="connsiteX1" fmla="*/ 2692400 w 4514850"/>
                <a:gd name="connsiteY1" fmla="*/ 450850 h 1663700"/>
                <a:gd name="connsiteX2" fmla="*/ 2711450 w 4514850"/>
                <a:gd name="connsiteY2" fmla="*/ 527050 h 1663700"/>
                <a:gd name="connsiteX3" fmla="*/ 2203450 w 4514850"/>
                <a:gd name="connsiteY3" fmla="*/ 660400 h 1663700"/>
                <a:gd name="connsiteX4" fmla="*/ 2834192 w 4514850"/>
                <a:gd name="connsiteY4" fmla="*/ 1196920 h 1663700"/>
                <a:gd name="connsiteX5" fmla="*/ 0 w 4514850"/>
                <a:gd name="connsiteY5" fmla="*/ 1365250 h 1663700"/>
                <a:gd name="connsiteX6" fmla="*/ 2914650 w 4514850"/>
                <a:gd name="connsiteY6" fmla="*/ 1511300 h 1663700"/>
                <a:gd name="connsiteX7" fmla="*/ 3289300 w 4514850"/>
                <a:gd name="connsiteY7" fmla="*/ 1428750 h 1663700"/>
                <a:gd name="connsiteX8" fmla="*/ 3289300 w 4514850"/>
                <a:gd name="connsiteY8" fmla="*/ 1403350 h 1663700"/>
                <a:gd name="connsiteX9" fmla="*/ 3365500 w 4514850"/>
                <a:gd name="connsiteY9" fmla="*/ 1384300 h 1663700"/>
                <a:gd name="connsiteX10" fmla="*/ 3359150 w 4514850"/>
                <a:gd name="connsiteY10" fmla="*/ 1365250 h 1663700"/>
                <a:gd name="connsiteX11" fmla="*/ 3733800 w 4514850"/>
                <a:gd name="connsiteY11" fmla="*/ 1276350 h 1663700"/>
                <a:gd name="connsiteX12" fmla="*/ 3790950 w 4514850"/>
                <a:gd name="connsiteY12" fmla="*/ 1587500 h 1663700"/>
                <a:gd name="connsiteX13" fmla="*/ 3949700 w 4514850"/>
                <a:gd name="connsiteY13" fmla="*/ 1549400 h 1663700"/>
                <a:gd name="connsiteX14" fmla="*/ 3968750 w 4514850"/>
                <a:gd name="connsiteY14" fmla="*/ 1663700 h 1663700"/>
                <a:gd name="connsiteX15" fmla="*/ 4210050 w 4514850"/>
                <a:gd name="connsiteY15" fmla="*/ 1600200 h 1663700"/>
                <a:gd name="connsiteX16" fmla="*/ 4514850 w 4514850"/>
                <a:gd name="connsiteY16" fmla="*/ 1511300 h 1663700"/>
                <a:gd name="connsiteX17" fmla="*/ 4406900 w 4514850"/>
                <a:gd name="connsiteY17" fmla="*/ 774700 h 1663700"/>
                <a:gd name="connsiteX18" fmla="*/ 4222750 w 4514850"/>
                <a:gd name="connsiteY18" fmla="*/ 0 h 1663700"/>
                <a:gd name="connsiteX0" fmla="*/ 2020139 w 2312239"/>
                <a:gd name="connsiteY0" fmla="*/ 0 h 1663700"/>
                <a:gd name="connsiteX1" fmla="*/ 489789 w 2312239"/>
                <a:gd name="connsiteY1" fmla="*/ 450850 h 1663700"/>
                <a:gd name="connsiteX2" fmla="*/ 508839 w 2312239"/>
                <a:gd name="connsiteY2" fmla="*/ 527050 h 1663700"/>
                <a:gd name="connsiteX3" fmla="*/ 839 w 2312239"/>
                <a:gd name="connsiteY3" fmla="*/ 660400 h 1663700"/>
                <a:gd name="connsiteX4" fmla="*/ 631581 w 2312239"/>
                <a:gd name="connsiteY4" fmla="*/ 1196920 h 1663700"/>
                <a:gd name="connsiteX5" fmla="*/ 712039 w 2312239"/>
                <a:gd name="connsiteY5" fmla="*/ 1511300 h 1663700"/>
                <a:gd name="connsiteX6" fmla="*/ 1086689 w 2312239"/>
                <a:gd name="connsiteY6" fmla="*/ 1428750 h 1663700"/>
                <a:gd name="connsiteX7" fmla="*/ 1086689 w 2312239"/>
                <a:gd name="connsiteY7" fmla="*/ 1403350 h 1663700"/>
                <a:gd name="connsiteX8" fmla="*/ 1162889 w 2312239"/>
                <a:gd name="connsiteY8" fmla="*/ 1384300 h 1663700"/>
                <a:gd name="connsiteX9" fmla="*/ 1156539 w 2312239"/>
                <a:gd name="connsiteY9" fmla="*/ 1365250 h 1663700"/>
                <a:gd name="connsiteX10" fmla="*/ 1531189 w 2312239"/>
                <a:gd name="connsiteY10" fmla="*/ 1276350 h 1663700"/>
                <a:gd name="connsiteX11" fmla="*/ 1588339 w 2312239"/>
                <a:gd name="connsiteY11" fmla="*/ 1587500 h 1663700"/>
                <a:gd name="connsiteX12" fmla="*/ 1747089 w 2312239"/>
                <a:gd name="connsiteY12" fmla="*/ 1549400 h 1663700"/>
                <a:gd name="connsiteX13" fmla="*/ 1766139 w 2312239"/>
                <a:gd name="connsiteY13" fmla="*/ 1663700 h 1663700"/>
                <a:gd name="connsiteX14" fmla="*/ 2007439 w 2312239"/>
                <a:gd name="connsiteY14" fmla="*/ 1600200 h 1663700"/>
                <a:gd name="connsiteX15" fmla="*/ 2312239 w 2312239"/>
                <a:gd name="connsiteY15" fmla="*/ 1511300 h 1663700"/>
                <a:gd name="connsiteX16" fmla="*/ 2204289 w 2312239"/>
                <a:gd name="connsiteY16" fmla="*/ 774700 h 1663700"/>
                <a:gd name="connsiteX17" fmla="*/ 2020139 w 2312239"/>
                <a:gd name="connsiteY17" fmla="*/ 0 h 1663700"/>
                <a:gd name="connsiteX0" fmla="*/ 1530350 w 1822450"/>
                <a:gd name="connsiteY0" fmla="*/ 0 h 1663700"/>
                <a:gd name="connsiteX1" fmla="*/ 0 w 1822450"/>
                <a:gd name="connsiteY1" fmla="*/ 450850 h 1663700"/>
                <a:gd name="connsiteX2" fmla="*/ 19050 w 1822450"/>
                <a:gd name="connsiteY2" fmla="*/ 527050 h 1663700"/>
                <a:gd name="connsiteX3" fmla="*/ 141792 w 1822450"/>
                <a:gd name="connsiteY3" fmla="*/ 1196920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9050 w 1822450"/>
                <a:gd name="connsiteY2" fmla="*/ 527050 h 1663700"/>
                <a:gd name="connsiteX3" fmla="*/ 156080 w 1822450"/>
                <a:gd name="connsiteY3" fmla="*/ 1163582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56080 w 1822450"/>
                <a:gd name="connsiteY2" fmla="*/ 1163582 h 1663700"/>
                <a:gd name="connsiteX3" fmla="*/ 222250 w 1822450"/>
                <a:gd name="connsiteY3" fmla="*/ 1511300 h 1663700"/>
                <a:gd name="connsiteX4" fmla="*/ 596900 w 1822450"/>
                <a:gd name="connsiteY4" fmla="*/ 1428750 h 1663700"/>
                <a:gd name="connsiteX5" fmla="*/ 596900 w 1822450"/>
                <a:gd name="connsiteY5" fmla="*/ 1403350 h 1663700"/>
                <a:gd name="connsiteX6" fmla="*/ 673100 w 1822450"/>
                <a:gd name="connsiteY6" fmla="*/ 1384300 h 1663700"/>
                <a:gd name="connsiteX7" fmla="*/ 666750 w 1822450"/>
                <a:gd name="connsiteY7" fmla="*/ 1365250 h 1663700"/>
                <a:gd name="connsiteX8" fmla="*/ 1041400 w 1822450"/>
                <a:gd name="connsiteY8" fmla="*/ 1276350 h 1663700"/>
                <a:gd name="connsiteX9" fmla="*/ 1098550 w 1822450"/>
                <a:gd name="connsiteY9" fmla="*/ 1587500 h 1663700"/>
                <a:gd name="connsiteX10" fmla="*/ 1257300 w 1822450"/>
                <a:gd name="connsiteY10" fmla="*/ 1549400 h 1663700"/>
                <a:gd name="connsiteX11" fmla="*/ 1276350 w 1822450"/>
                <a:gd name="connsiteY11" fmla="*/ 1663700 h 1663700"/>
                <a:gd name="connsiteX12" fmla="*/ 1517650 w 1822450"/>
                <a:gd name="connsiteY12" fmla="*/ 1600200 h 1663700"/>
                <a:gd name="connsiteX13" fmla="*/ 1822450 w 1822450"/>
                <a:gd name="connsiteY13" fmla="*/ 1511300 h 1663700"/>
                <a:gd name="connsiteX14" fmla="*/ 1714500 w 1822450"/>
                <a:gd name="connsiteY14" fmla="*/ 774700 h 1663700"/>
                <a:gd name="connsiteX15" fmla="*/ 1530350 w 1822450"/>
                <a:gd name="connsiteY15" fmla="*/ 0 h 1663700"/>
                <a:gd name="connsiteX0" fmla="*/ 1492250 w 1784350"/>
                <a:gd name="connsiteY0" fmla="*/ 0 h 1663700"/>
                <a:gd name="connsiteX1" fmla="*/ 0 w 1784350"/>
                <a:gd name="connsiteY1" fmla="*/ 441325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784350"/>
                <a:gd name="connsiteY0" fmla="*/ 0 h 1663700"/>
                <a:gd name="connsiteX1" fmla="*/ 0 w 1784350"/>
                <a:gd name="connsiteY1" fmla="*/ 446087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676400"/>
                <a:gd name="connsiteY0" fmla="*/ 0 h 1663700"/>
                <a:gd name="connsiteX1" fmla="*/ 0 w 1676400"/>
                <a:gd name="connsiteY1" fmla="*/ 446087 h 1663700"/>
                <a:gd name="connsiteX2" fmla="*/ 117980 w 1676400"/>
                <a:gd name="connsiteY2" fmla="*/ 1163582 h 1663700"/>
                <a:gd name="connsiteX3" fmla="*/ 184150 w 1676400"/>
                <a:gd name="connsiteY3" fmla="*/ 1511300 h 1663700"/>
                <a:gd name="connsiteX4" fmla="*/ 558800 w 1676400"/>
                <a:gd name="connsiteY4" fmla="*/ 1428750 h 1663700"/>
                <a:gd name="connsiteX5" fmla="*/ 558800 w 1676400"/>
                <a:gd name="connsiteY5" fmla="*/ 1403350 h 1663700"/>
                <a:gd name="connsiteX6" fmla="*/ 635000 w 1676400"/>
                <a:gd name="connsiteY6" fmla="*/ 1384300 h 1663700"/>
                <a:gd name="connsiteX7" fmla="*/ 628650 w 1676400"/>
                <a:gd name="connsiteY7" fmla="*/ 1365250 h 1663700"/>
                <a:gd name="connsiteX8" fmla="*/ 1003300 w 1676400"/>
                <a:gd name="connsiteY8" fmla="*/ 1276350 h 1663700"/>
                <a:gd name="connsiteX9" fmla="*/ 1060450 w 1676400"/>
                <a:gd name="connsiteY9" fmla="*/ 1587500 h 1663700"/>
                <a:gd name="connsiteX10" fmla="*/ 1219200 w 1676400"/>
                <a:gd name="connsiteY10" fmla="*/ 1549400 h 1663700"/>
                <a:gd name="connsiteX11" fmla="*/ 1238250 w 1676400"/>
                <a:gd name="connsiteY11" fmla="*/ 1663700 h 1663700"/>
                <a:gd name="connsiteX12" fmla="*/ 1479550 w 1676400"/>
                <a:gd name="connsiteY12" fmla="*/ 1600200 h 1663700"/>
                <a:gd name="connsiteX13" fmla="*/ 1676400 w 1676400"/>
                <a:gd name="connsiteY13" fmla="*/ 774700 h 1663700"/>
                <a:gd name="connsiteX14" fmla="*/ 1492250 w 1676400"/>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79550 w 1538288"/>
                <a:gd name="connsiteY12" fmla="*/ 1600200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55732 w 1538288"/>
                <a:gd name="connsiteY12" fmla="*/ 214313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38250 w 1538288"/>
                <a:gd name="connsiteY10" fmla="*/ 1663700 h 1663700"/>
                <a:gd name="connsiteX11" fmla="*/ 1455732 w 1538288"/>
                <a:gd name="connsiteY11" fmla="*/ 214313 h 1663700"/>
                <a:gd name="connsiteX12" fmla="*/ 1538288 w 1538288"/>
                <a:gd name="connsiteY12" fmla="*/ 179388 h 1663700"/>
                <a:gd name="connsiteX13" fmla="*/ 1492250 w 1538288"/>
                <a:gd name="connsiteY13" fmla="*/ 0 h 1663700"/>
                <a:gd name="connsiteX0" fmla="*/ 1492250 w 1538288"/>
                <a:gd name="connsiteY0" fmla="*/ 0 h 1587500"/>
                <a:gd name="connsiteX1" fmla="*/ 0 w 1538288"/>
                <a:gd name="connsiteY1" fmla="*/ 446087 h 1587500"/>
                <a:gd name="connsiteX2" fmla="*/ 117980 w 1538288"/>
                <a:gd name="connsiteY2" fmla="*/ 1163582 h 1587500"/>
                <a:gd name="connsiteX3" fmla="*/ 184150 w 1538288"/>
                <a:gd name="connsiteY3" fmla="*/ 1511300 h 1587500"/>
                <a:gd name="connsiteX4" fmla="*/ 558800 w 1538288"/>
                <a:gd name="connsiteY4" fmla="*/ 1428750 h 1587500"/>
                <a:gd name="connsiteX5" fmla="*/ 558800 w 1538288"/>
                <a:gd name="connsiteY5" fmla="*/ 1403350 h 1587500"/>
                <a:gd name="connsiteX6" fmla="*/ 635000 w 1538288"/>
                <a:gd name="connsiteY6" fmla="*/ 1384300 h 1587500"/>
                <a:gd name="connsiteX7" fmla="*/ 628650 w 1538288"/>
                <a:gd name="connsiteY7" fmla="*/ 1365250 h 1587500"/>
                <a:gd name="connsiteX8" fmla="*/ 1003300 w 1538288"/>
                <a:gd name="connsiteY8" fmla="*/ 1276350 h 1587500"/>
                <a:gd name="connsiteX9" fmla="*/ 1060450 w 1538288"/>
                <a:gd name="connsiteY9" fmla="*/ 1587500 h 1587500"/>
                <a:gd name="connsiteX10" fmla="*/ 1455732 w 1538288"/>
                <a:gd name="connsiteY10" fmla="*/ 214313 h 1587500"/>
                <a:gd name="connsiteX11" fmla="*/ 1538288 w 1538288"/>
                <a:gd name="connsiteY11" fmla="*/ 179388 h 1587500"/>
                <a:gd name="connsiteX12" fmla="*/ 1492250 w 1538288"/>
                <a:gd name="connsiteY12" fmla="*/ 0 h 15875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003300 w 1538288"/>
                <a:gd name="connsiteY8" fmla="*/ 1276350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417723 w 1538288"/>
                <a:gd name="connsiteY8" fmla="*/ 185738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35000 w 1538288"/>
                <a:gd name="connsiteY5" fmla="*/ 1384300 h 1511300"/>
                <a:gd name="connsiteX6" fmla="*/ 628650 w 1538288"/>
                <a:gd name="connsiteY6" fmla="*/ 1365250 h 1511300"/>
                <a:gd name="connsiteX7" fmla="*/ 1417723 w 1538288"/>
                <a:gd name="connsiteY7" fmla="*/ 185738 h 1511300"/>
                <a:gd name="connsiteX8" fmla="*/ 1455732 w 1538288"/>
                <a:gd name="connsiteY8" fmla="*/ 214313 h 1511300"/>
                <a:gd name="connsiteX9" fmla="*/ 1538288 w 1538288"/>
                <a:gd name="connsiteY9" fmla="*/ 179388 h 1511300"/>
                <a:gd name="connsiteX10" fmla="*/ 1492250 w 1538288"/>
                <a:gd name="connsiteY10"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28650 w 1538288"/>
                <a:gd name="connsiteY5" fmla="*/ 1365250 h 1511300"/>
                <a:gd name="connsiteX6" fmla="*/ 1417723 w 1538288"/>
                <a:gd name="connsiteY6" fmla="*/ 185738 h 1511300"/>
                <a:gd name="connsiteX7" fmla="*/ 1455732 w 1538288"/>
                <a:gd name="connsiteY7" fmla="*/ 214313 h 1511300"/>
                <a:gd name="connsiteX8" fmla="*/ 1538288 w 1538288"/>
                <a:gd name="connsiteY8" fmla="*/ 179388 h 1511300"/>
                <a:gd name="connsiteX9" fmla="*/ 1492250 w 1538288"/>
                <a:gd name="connsiteY9"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1417723 w 1538288"/>
                <a:gd name="connsiteY5" fmla="*/ 185738 h 1511300"/>
                <a:gd name="connsiteX6" fmla="*/ 1455732 w 1538288"/>
                <a:gd name="connsiteY6" fmla="*/ 214313 h 1511300"/>
                <a:gd name="connsiteX7" fmla="*/ 1538288 w 1538288"/>
                <a:gd name="connsiteY7" fmla="*/ 179388 h 1511300"/>
                <a:gd name="connsiteX8" fmla="*/ 1492250 w 1538288"/>
                <a:gd name="connsiteY8"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1417723 w 1538288"/>
                <a:gd name="connsiteY4" fmla="*/ 185738 h 1511300"/>
                <a:gd name="connsiteX5" fmla="*/ 1455732 w 1538288"/>
                <a:gd name="connsiteY5" fmla="*/ 214313 h 1511300"/>
                <a:gd name="connsiteX6" fmla="*/ 1538288 w 1538288"/>
                <a:gd name="connsiteY6" fmla="*/ 179388 h 1511300"/>
                <a:gd name="connsiteX7" fmla="*/ 1492250 w 1538288"/>
                <a:gd name="connsiteY7" fmla="*/ 0 h 1511300"/>
                <a:gd name="connsiteX0" fmla="*/ 1492250 w 1538288"/>
                <a:gd name="connsiteY0" fmla="*/ 0 h 1163582"/>
                <a:gd name="connsiteX1" fmla="*/ 0 w 1538288"/>
                <a:gd name="connsiteY1" fmla="*/ 446087 h 1163582"/>
                <a:gd name="connsiteX2" fmla="*/ 117980 w 1538288"/>
                <a:gd name="connsiteY2" fmla="*/ 1163582 h 1163582"/>
                <a:gd name="connsiteX3" fmla="*/ 1417723 w 1538288"/>
                <a:gd name="connsiteY3" fmla="*/ 185738 h 1163582"/>
                <a:gd name="connsiteX4" fmla="*/ 1455732 w 1538288"/>
                <a:gd name="connsiteY4" fmla="*/ 214313 h 1163582"/>
                <a:gd name="connsiteX5" fmla="*/ 1538288 w 1538288"/>
                <a:gd name="connsiteY5" fmla="*/ 179388 h 1163582"/>
                <a:gd name="connsiteX6" fmla="*/ 1492250 w 1538288"/>
                <a:gd name="connsiteY6" fmla="*/ 0 h 1163582"/>
                <a:gd name="connsiteX0" fmla="*/ 1492250 w 1538288"/>
                <a:gd name="connsiteY0" fmla="*/ 0 h 446087"/>
                <a:gd name="connsiteX1" fmla="*/ 0 w 1538288"/>
                <a:gd name="connsiteY1" fmla="*/ 446087 h 446087"/>
                <a:gd name="connsiteX2" fmla="*/ 1417723 w 1538288"/>
                <a:gd name="connsiteY2" fmla="*/ 185738 h 446087"/>
                <a:gd name="connsiteX3" fmla="*/ 1455732 w 1538288"/>
                <a:gd name="connsiteY3" fmla="*/ 214313 h 446087"/>
                <a:gd name="connsiteX4" fmla="*/ 1538288 w 1538288"/>
                <a:gd name="connsiteY4" fmla="*/ 179388 h 446087"/>
                <a:gd name="connsiteX5" fmla="*/ 1492250 w 1538288"/>
                <a:gd name="connsiteY5" fmla="*/ 0 h 446087"/>
                <a:gd name="connsiteX0" fmla="*/ 74527 w 120565"/>
                <a:gd name="connsiteY0" fmla="*/ 0 h 214313"/>
                <a:gd name="connsiteX1" fmla="*/ 0 w 120565"/>
                <a:gd name="connsiteY1" fmla="*/ 185738 h 214313"/>
                <a:gd name="connsiteX2" fmla="*/ 38009 w 120565"/>
                <a:gd name="connsiteY2" fmla="*/ 214313 h 214313"/>
                <a:gd name="connsiteX3" fmla="*/ 120565 w 120565"/>
                <a:gd name="connsiteY3" fmla="*/ 179388 h 214313"/>
                <a:gd name="connsiteX4" fmla="*/ 74527 w 120565"/>
                <a:gd name="connsiteY4"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38157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03305 w 149343"/>
                <a:gd name="connsiteY0" fmla="*/ 0 h 214313"/>
                <a:gd name="connsiteX1" fmla="*/ 0 w 149343"/>
                <a:gd name="connsiteY1" fmla="*/ 26710 h 214313"/>
                <a:gd name="connsiteX2" fmla="*/ 28778 w 149343"/>
                <a:gd name="connsiteY2" fmla="*/ 185738 h 214313"/>
                <a:gd name="connsiteX3" fmla="*/ 66787 w 149343"/>
                <a:gd name="connsiteY3" fmla="*/ 214313 h 214313"/>
                <a:gd name="connsiteX4" fmla="*/ 149343 w 149343"/>
                <a:gd name="connsiteY4" fmla="*/ 179388 h 214313"/>
                <a:gd name="connsiteX5" fmla="*/ 103305 w 149343"/>
                <a:gd name="connsiteY5" fmla="*/ 0 h 214313"/>
                <a:gd name="connsiteX0" fmla="*/ 339994 w 339994"/>
                <a:gd name="connsiteY0" fmla="*/ 0 h 424174"/>
                <a:gd name="connsiteX1" fmla="*/ 0 w 339994"/>
                <a:gd name="connsiteY1" fmla="*/ 236571 h 424174"/>
                <a:gd name="connsiteX2" fmla="*/ 28778 w 339994"/>
                <a:gd name="connsiteY2" fmla="*/ 395599 h 424174"/>
                <a:gd name="connsiteX3" fmla="*/ 66787 w 339994"/>
                <a:gd name="connsiteY3" fmla="*/ 424174 h 424174"/>
                <a:gd name="connsiteX4" fmla="*/ 149343 w 339994"/>
                <a:gd name="connsiteY4" fmla="*/ 389249 h 424174"/>
                <a:gd name="connsiteX5" fmla="*/ 339994 w 339994"/>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371769 w 371769"/>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33456 w 403544"/>
                <a:gd name="connsiteY4" fmla="*/ 203502 h 424174"/>
                <a:gd name="connsiteX5" fmla="*/ 403544 w 403544"/>
                <a:gd name="connsiteY5" fmla="*/ 133548 h 424174"/>
                <a:gd name="connsiteX6" fmla="*/ 371769 w 403544"/>
                <a:gd name="connsiteY6" fmla="*/ 0 h 424174"/>
                <a:gd name="connsiteX0" fmla="*/ 371769 w 403544"/>
                <a:gd name="connsiteY0" fmla="*/ 0 h 395599"/>
                <a:gd name="connsiteX1" fmla="*/ 0 w 403544"/>
                <a:gd name="connsiteY1" fmla="*/ 99843 h 395599"/>
                <a:gd name="connsiteX2" fmla="*/ 60553 w 403544"/>
                <a:gd name="connsiteY2" fmla="*/ 395599 h 395599"/>
                <a:gd name="connsiteX3" fmla="*/ 133456 w 403544"/>
                <a:gd name="connsiteY3" fmla="*/ 203502 h 395599"/>
                <a:gd name="connsiteX4" fmla="*/ 403544 w 403544"/>
                <a:gd name="connsiteY4" fmla="*/ 133548 h 395599"/>
                <a:gd name="connsiteX5" fmla="*/ 371769 w 403544"/>
                <a:gd name="connsiteY5" fmla="*/ 0 h 395599"/>
                <a:gd name="connsiteX0" fmla="*/ 371769 w 403544"/>
                <a:gd name="connsiteY0" fmla="*/ 0 h 203502"/>
                <a:gd name="connsiteX1" fmla="*/ 0 w 403544"/>
                <a:gd name="connsiteY1" fmla="*/ 99843 h 203502"/>
                <a:gd name="connsiteX2" fmla="*/ 133456 w 403544"/>
                <a:gd name="connsiteY2" fmla="*/ 203502 h 203502"/>
                <a:gd name="connsiteX3" fmla="*/ 403544 w 403544"/>
                <a:gd name="connsiteY3" fmla="*/ 133548 h 203502"/>
                <a:gd name="connsiteX4" fmla="*/ 371769 w 403544"/>
                <a:gd name="connsiteY4" fmla="*/ 0 h 203502"/>
                <a:gd name="connsiteX0" fmla="*/ 371769 w 403544"/>
                <a:gd name="connsiteY0" fmla="*/ 0 h 314792"/>
                <a:gd name="connsiteX1" fmla="*/ 0 w 403544"/>
                <a:gd name="connsiteY1" fmla="*/ 99843 h 314792"/>
                <a:gd name="connsiteX2" fmla="*/ 47663 w 403544"/>
                <a:gd name="connsiteY2" fmla="*/ 314792 h 314792"/>
                <a:gd name="connsiteX3" fmla="*/ 403544 w 403544"/>
                <a:gd name="connsiteY3" fmla="*/ 133548 h 314792"/>
                <a:gd name="connsiteX4" fmla="*/ 371769 w 403544"/>
                <a:gd name="connsiteY4" fmla="*/ 0 h 314792"/>
                <a:gd name="connsiteX0" fmla="*/ 371769 w 419432"/>
                <a:gd name="connsiteY0" fmla="*/ 0 h 314792"/>
                <a:gd name="connsiteX1" fmla="*/ 0 w 419432"/>
                <a:gd name="connsiteY1" fmla="*/ 99843 h 314792"/>
                <a:gd name="connsiteX2" fmla="*/ 47663 w 419432"/>
                <a:gd name="connsiteY2" fmla="*/ 314792 h 314792"/>
                <a:gd name="connsiteX3" fmla="*/ 419432 w 419432"/>
                <a:gd name="connsiteY3" fmla="*/ 219400 h 314792"/>
                <a:gd name="connsiteX4" fmla="*/ 371769 w 419432"/>
                <a:gd name="connsiteY4" fmla="*/ 0 h 314792"/>
                <a:gd name="connsiteX0" fmla="*/ 390834 w 419432"/>
                <a:gd name="connsiteY0" fmla="*/ 5088 h 214949"/>
                <a:gd name="connsiteX1" fmla="*/ 0 w 419432"/>
                <a:gd name="connsiteY1" fmla="*/ 0 h 214949"/>
                <a:gd name="connsiteX2" fmla="*/ 47663 w 419432"/>
                <a:gd name="connsiteY2" fmla="*/ 214949 h 214949"/>
                <a:gd name="connsiteX3" fmla="*/ 419432 w 419432"/>
                <a:gd name="connsiteY3" fmla="*/ 119557 h 214949"/>
                <a:gd name="connsiteX4" fmla="*/ 390834 w 419432"/>
                <a:gd name="connsiteY4" fmla="*/ 5088 h 214949"/>
                <a:gd name="connsiteX0" fmla="*/ 359059 w 387657"/>
                <a:gd name="connsiteY0" fmla="*/ 0 h 209861"/>
                <a:gd name="connsiteX1" fmla="*/ 0 w 387657"/>
                <a:gd name="connsiteY1" fmla="*/ 99843 h 209861"/>
                <a:gd name="connsiteX2" fmla="*/ 15888 w 387657"/>
                <a:gd name="connsiteY2" fmla="*/ 209861 h 209861"/>
                <a:gd name="connsiteX3" fmla="*/ 387657 w 387657"/>
                <a:gd name="connsiteY3" fmla="*/ 114469 h 209861"/>
                <a:gd name="connsiteX4" fmla="*/ 359059 w 387657"/>
                <a:gd name="connsiteY4" fmla="*/ 0 h 209861"/>
                <a:gd name="connsiteX0" fmla="*/ 463917 w 492515"/>
                <a:gd name="connsiteY0" fmla="*/ 12719 h 222580"/>
                <a:gd name="connsiteX1" fmla="*/ 0 w 492515"/>
                <a:gd name="connsiteY1" fmla="*/ 0 h 222580"/>
                <a:gd name="connsiteX2" fmla="*/ 120746 w 492515"/>
                <a:gd name="connsiteY2" fmla="*/ 222580 h 222580"/>
                <a:gd name="connsiteX3" fmla="*/ 492515 w 492515"/>
                <a:gd name="connsiteY3" fmla="*/ 127188 h 222580"/>
                <a:gd name="connsiteX4" fmla="*/ 463917 w 492515"/>
                <a:gd name="connsiteY4" fmla="*/ 12719 h 222580"/>
                <a:gd name="connsiteX0" fmla="*/ 330462 w 492515"/>
                <a:gd name="connsiteY0" fmla="*/ 0 h 314792"/>
                <a:gd name="connsiteX1" fmla="*/ 0 w 492515"/>
                <a:gd name="connsiteY1" fmla="*/ 92212 h 314792"/>
                <a:gd name="connsiteX2" fmla="*/ 120746 w 492515"/>
                <a:gd name="connsiteY2" fmla="*/ 314792 h 314792"/>
                <a:gd name="connsiteX3" fmla="*/ 492515 w 492515"/>
                <a:gd name="connsiteY3" fmla="*/ 219400 h 314792"/>
                <a:gd name="connsiteX4" fmla="*/ 330462 w 492515"/>
                <a:gd name="connsiteY4" fmla="*/ 0 h 314792"/>
                <a:gd name="connsiteX0" fmla="*/ 330462 w 492515"/>
                <a:gd name="connsiteY0" fmla="*/ 0 h 872514"/>
                <a:gd name="connsiteX1" fmla="*/ 0 w 492515"/>
                <a:gd name="connsiteY1" fmla="*/ 92212 h 872514"/>
                <a:gd name="connsiteX2" fmla="*/ 184296 w 492515"/>
                <a:gd name="connsiteY2" fmla="*/ 872514 h 872514"/>
                <a:gd name="connsiteX3" fmla="*/ 492515 w 492515"/>
                <a:gd name="connsiteY3" fmla="*/ 219400 h 872514"/>
                <a:gd name="connsiteX4" fmla="*/ 330462 w 492515"/>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476627 w 476627"/>
                <a:gd name="connsiteY3" fmla="*/ 648662 h 872514"/>
                <a:gd name="connsiteX4" fmla="*/ 330462 w 476627"/>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76444 w 476627"/>
                <a:gd name="connsiteY4" fmla="*/ 716708 h 872514"/>
                <a:gd name="connsiteX5" fmla="*/ 476627 w 476627"/>
                <a:gd name="connsiteY5" fmla="*/ 648662 h 872514"/>
                <a:gd name="connsiteX6" fmla="*/ 330462 w 476627"/>
                <a:gd name="connsiteY6" fmla="*/ 0 h 872514"/>
                <a:gd name="connsiteX0" fmla="*/ 866860 w 866860"/>
                <a:gd name="connsiteY0" fmla="*/ 0 h 850058"/>
                <a:gd name="connsiteX1" fmla="*/ 0 w 866860"/>
                <a:gd name="connsiteY1" fmla="*/ 69756 h 850058"/>
                <a:gd name="connsiteX2" fmla="*/ 184296 w 866860"/>
                <a:gd name="connsiteY2" fmla="*/ 850058 h 850058"/>
                <a:gd name="connsiteX3" fmla="*/ 301864 w 866860"/>
                <a:gd name="connsiteY3" fmla="*/ 813809 h 850058"/>
                <a:gd name="connsiteX4" fmla="*/ 276444 w 866860"/>
                <a:gd name="connsiteY4" fmla="*/ 694252 h 850058"/>
                <a:gd name="connsiteX5" fmla="*/ 476627 w 866860"/>
                <a:gd name="connsiteY5" fmla="*/ 626206 h 850058"/>
                <a:gd name="connsiteX6" fmla="*/ 866860 w 866860"/>
                <a:gd name="connsiteY6" fmla="*/ 0 h 850058"/>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292331 w 682564"/>
                <a:gd name="connsiteY5" fmla="*/ 62620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682564 w 682564"/>
                <a:gd name="connsiteY5" fmla="*/ 26441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267163 w 682564"/>
                <a:gd name="connsiteY4" fmla="*/ 264417 h 850059"/>
                <a:gd name="connsiteX5" fmla="*/ 682564 w 682564"/>
                <a:gd name="connsiteY5" fmla="*/ 264417 h 850059"/>
                <a:gd name="connsiteX6" fmla="*/ 682564 w 682564"/>
                <a:gd name="connsiteY6" fmla="*/ 1 h 850059"/>
                <a:gd name="connsiteX0" fmla="*/ 564996 w 564996"/>
                <a:gd name="connsiteY0" fmla="*/ 1 h 813810"/>
                <a:gd name="connsiteX1" fmla="*/ 149595 w 564996"/>
                <a:gd name="connsiteY1" fmla="*/ 0 h 813810"/>
                <a:gd name="connsiteX2" fmla="*/ 0 w 564996"/>
                <a:gd name="connsiteY2" fmla="*/ 813810 h 813810"/>
                <a:gd name="connsiteX3" fmla="*/ 149595 w 564996"/>
                <a:gd name="connsiteY3" fmla="*/ 264417 h 813810"/>
                <a:gd name="connsiteX4" fmla="*/ 564996 w 564996"/>
                <a:gd name="connsiteY4" fmla="*/ 264417 h 813810"/>
                <a:gd name="connsiteX5" fmla="*/ 564996 w 564996"/>
                <a:gd name="connsiteY5" fmla="*/ 1 h 813810"/>
                <a:gd name="connsiteX0" fmla="*/ 415401 w 415401"/>
                <a:gd name="connsiteY0" fmla="*/ 1 h 264417"/>
                <a:gd name="connsiteX1" fmla="*/ 0 w 415401"/>
                <a:gd name="connsiteY1" fmla="*/ 0 h 264417"/>
                <a:gd name="connsiteX2" fmla="*/ 0 w 415401"/>
                <a:gd name="connsiteY2" fmla="*/ 264417 h 264417"/>
                <a:gd name="connsiteX3" fmla="*/ 415401 w 415401"/>
                <a:gd name="connsiteY3" fmla="*/ 264417 h 264417"/>
                <a:gd name="connsiteX4" fmla="*/ 415401 w 415401"/>
                <a:gd name="connsiteY4" fmla="*/ 1 h 264417"/>
                <a:gd name="connsiteX0" fmla="*/ 657964 w 657964"/>
                <a:gd name="connsiteY0" fmla="*/ 0 h 264416"/>
                <a:gd name="connsiteX1" fmla="*/ 0 w 657964"/>
                <a:gd name="connsiteY1" fmla="*/ 33052 h 264416"/>
                <a:gd name="connsiteX2" fmla="*/ 242563 w 657964"/>
                <a:gd name="connsiteY2" fmla="*/ 264416 h 264416"/>
                <a:gd name="connsiteX3" fmla="*/ 657964 w 657964"/>
                <a:gd name="connsiteY3" fmla="*/ 264416 h 264416"/>
                <a:gd name="connsiteX4" fmla="*/ 657964 w 657964"/>
                <a:gd name="connsiteY4" fmla="*/ 0 h 264416"/>
                <a:gd name="connsiteX0" fmla="*/ 775157 w 775157"/>
                <a:gd name="connsiteY0" fmla="*/ 0 h 740367"/>
                <a:gd name="connsiteX1" fmla="*/ 0 w 775157"/>
                <a:gd name="connsiteY1" fmla="*/ 509003 h 740367"/>
                <a:gd name="connsiteX2" fmla="*/ 242563 w 775157"/>
                <a:gd name="connsiteY2" fmla="*/ 740367 h 740367"/>
                <a:gd name="connsiteX3" fmla="*/ 657964 w 775157"/>
                <a:gd name="connsiteY3" fmla="*/ 740367 h 740367"/>
                <a:gd name="connsiteX4" fmla="*/ 775157 w 775157"/>
                <a:gd name="connsiteY4" fmla="*/ 0 h 740367"/>
                <a:gd name="connsiteX0" fmla="*/ 775157 w 775157"/>
                <a:gd name="connsiteY0" fmla="*/ 0 h 1077498"/>
                <a:gd name="connsiteX1" fmla="*/ 0 w 775157"/>
                <a:gd name="connsiteY1" fmla="*/ 509003 h 1077498"/>
                <a:gd name="connsiteX2" fmla="*/ 62685 w 775157"/>
                <a:gd name="connsiteY2" fmla="*/ 1077498 h 1077498"/>
                <a:gd name="connsiteX3" fmla="*/ 657964 w 775157"/>
                <a:gd name="connsiteY3" fmla="*/ 740367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07476 w 797415"/>
                <a:gd name="connsiteY5" fmla="*/ 427472 h 1077498"/>
                <a:gd name="connsiteX6" fmla="*/ 797415 w 797415"/>
                <a:gd name="connsiteY6" fmla="*/ 235769 h 1077498"/>
                <a:gd name="connsiteX7" fmla="*/ 775157 w 797415"/>
                <a:gd name="connsiteY7" fmla="*/ 0 h 1077498"/>
                <a:gd name="connsiteX0" fmla="*/ 775157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707476 w 803929"/>
                <a:gd name="connsiteY5" fmla="*/ 427472 h 1077498"/>
                <a:gd name="connsiteX6" fmla="*/ 803929 w 803929"/>
                <a:gd name="connsiteY6" fmla="*/ 214615 h 1077498"/>
                <a:gd name="connsiteX7" fmla="*/ 775157 w 803929"/>
                <a:gd name="connsiteY7" fmla="*/ 0 h 1077498"/>
                <a:gd name="connsiteX0" fmla="*/ 775157 w 804473"/>
                <a:gd name="connsiteY0" fmla="*/ 0 h 1077498"/>
                <a:gd name="connsiteX1" fmla="*/ 0 w 804473"/>
                <a:gd name="connsiteY1" fmla="*/ 509003 h 1077498"/>
                <a:gd name="connsiteX2" fmla="*/ 62685 w 804473"/>
                <a:gd name="connsiteY2" fmla="*/ 1077498 h 1077498"/>
                <a:gd name="connsiteX3" fmla="*/ 265502 w 804473"/>
                <a:gd name="connsiteY3" fmla="*/ 951901 h 1077498"/>
                <a:gd name="connsiteX4" fmla="*/ 533048 w 804473"/>
                <a:gd name="connsiteY4" fmla="*/ 678668 h 1077498"/>
                <a:gd name="connsiteX5" fmla="*/ 707476 w 804473"/>
                <a:gd name="connsiteY5" fmla="*/ 427472 h 1077498"/>
                <a:gd name="connsiteX6" fmla="*/ 804473 w 804473"/>
                <a:gd name="connsiteY6" fmla="*/ 267499 h 1077498"/>
                <a:gd name="connsiteX7" fmla="*/ 803929 w 804473"/>
                <a:gd name="connsiteY7" fmla="*/ 214615 h 1077498"/>
                <a:gd name="connsiteX8" fmla="*/ 775157 w 804473"/>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677076 w 803931"/>
                <a:gd name="connsiteY5" fmla="*/ 453913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0"/>
                <a:gd name="connsiteY0" fmla="*/ 0 h 1077498"/>
                <a:gd name="connsiteX1" fmla="*/ 0 w 803930"/>
                <a:gd name="connsiteY1" fmla="*/ 509003 h 1077498"/>
                <a:gd name="connsiteX2" fmla="*/ 62685 w 803930"/>
                <a:gd name="connsiteY2" fmla="*/ 1077498 h 1077498"/>
                <a:gd name="connsiteX3" fmla="*/ 265502 w 803930"/>
                <a:gd name="connsiteY3" fmla="*/ 951901 h 1077498"/>
                <a:gd name="connsiteX4" fmla="*/ 533048 w 803930"/>
                <a:gd name="connsiteY4" fmla="*/ 678668 h 1077498"/>
                <a:gd name="connsiteX5" fmla="*/ 677076 w 803930"/>
                <a:gd name="connsiteY5" fmla="*/ 453913 h 1077498"/>
                <a:gd name="connsiteX6" fmla="*/ 784930 w 803930"/>
                <a:gd name="connsiteY6" fmla="*/ 283364 h 1077498"/>
                <a:gd name="connsiteX7" fmla="*/ 803929 w 803930"/>
                <a:gd name="connsiteY7" fmla="*/ 214615 h 1077498"/>
                <a:gd name="connsiteX8" fmla="*/ 775157 w 803930"/>
                <a:gd name="connsiteY8" fmla="*/ 0 h 1077498"/>
                <a:gd name="connsiteX0" fmla="*/ 775157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75157 w 801758"/>
                <a:gd name="connsiteY8" fmla="*/ 0 h 1077498"/>
                <a:gd name="connsiteX0" fmla="*/ 766471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66471 w 801758"/>
                <a:gd name="connsiteY8" fmla="*/ 0 h 1077498"/>
                <a:gd name="connsiteX0" fmla="*/ 766471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677076 w 803929"/>
                <a:gd name="connsiteY5" fmla="*/ 453913 h 1077498"/>
                <a:gd name="connsiteX6" fmla="*/ 784930 w 803929"/>
                <a:gd name="connsiteY6" fmla="*/ 283364 h 1077498"/>
                <a:gd name="connsiteX7" fmla="*/ 803928 w 803929"/>
                <a:gd name="connsiteY7" fmla="*/ 230480 h 1077498"/>
                <a:gd name="connsiteX8" fmla="*/ 766471 w 803929"/>
                <a:gd name="connsiteY8" fmla="*/ 0 h 1077498"/>
                <a:gd name="connsiteX0" fmla="*/ 772985 w 803929"/>
                <a:gd name="connsiteY0" fmla="*/ 0 h 1082786"/>
                <a:gd name="connsiteX1" fmla="*/ 0 w 803929"/>
                <a:gd name="connsiteY1" fmla="*/ 514291 h 1082786"/>
                <a:gd name="connsiteX2" fmla="*/ 62685 w 803929"/>
                <a:gd name="connsiteY2" fmla="*/ 1082786 h 1082786"/>
                <a:gd name="connsiteX3" fmla="*/ 265502 w 803929"/>
                <a:gd name="connsiteY3" fmla="*/ 957189 h 1082786"/>
                <a:gd name="connsiteX4" fmla="*/ 533048 w 803929"/>
                <a:gd name="connsiteY4" fmla="*/ 683956 h 1082786"/>
                <a:gd name="connsiteX5" fmla="*/ 677076 w 803929"/>
                <a:gd name="connsiteY5" fmla="*/ 459201 h 1082786"/>
                <a:gd name="connsiteX6" fmla="*/ 784930 w 803929"/>
                <a:gd name="connsiteY6" fmla="*/ 288652 h 1082786"/>
                <a:gd name="connsiteX7" fmla="*/ 803928 w 803929"/>
                <a:gd name="connsiteY7" fmla="*/ 235768 h 1082786"/>
                <a:gd name="connsiteX8" fmla="*/ 772985 w 803929"/>
                <a:gd name="connsiteY8" fmla="*/ 0 h 1082786"/>
                <a:gd name="connsiteX0" fmla="*/ 775156 w 806100"/>
                <a:gd name="connsiteY0" fmla="*/ 0 h 1082786"/>
                <a:gd name="connsiteX1" fmla="*/ 0 w 806100"/>
                <a:gd name="connsiteY1" fmla="*/ 524867 h 1082786"/>
                <a:gd name="connsiteX2" fmla="*/ 64856 w 806100"/>
                <a:gd name="connsiteY2" fmla="*/ 1082786 h 1082786"/>
                <a:gd name="connsiteX3" fmla="*/ 267673 w 806100"/>
                <a:gd name="connsiteY3" fmla="*/ 957189 h 1082786"/>
                <a:gd name="connsiteX4" fmla="*/ 535219 w 806100"/>
                <a:gd name="connsiteY4" fmla="*/ 683956 h 1082786"/>
                <a:gd name="connsiteX5" fmla="*/ 679247 w 806100"/>
                <a:gd name="connsiteY5" fmla="*/ 459201 h 1082786"/>
                <a:gd name="connsiteX6" fmla="*/ 787101 w 806100"/>
                <a:gd name="connsiteY6" fmla="*/ 288652 h 1082786"/>
                <a:gd name="connsiteX7" fmla="*/ 806099 w 806100"/>
                <a:gd name="connsiteY7" fmla="*/ 235768 h 1082786"/>
                <a:gd name="connsiteX8" fmla="*/ 775156 w 806100"/>
                <a:gd name="connsiteY8" fmla="*/ 0 h 108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100" h="1082786">
                  <a:moveTo>
                    <a:pt x="775156" y="0"/>
                  </a:moveTo>
                  <a:lnTo>
                    <a:pt x="0" y="524867"/>
                  </a:lnTo>
                  <a:lnTo>
                    <a:pt x="64856" y="1082786"/>
                  </a:lnTo>
                  <a:lnTo>
                    <a:pt x="267673" y="957189"/>
                  </a:lnTo>
                  <a:lnTo>
                    <a:pt x="535219" y="683956"/>
                  </a:lnTo>
                  <a:cubicBezTo>
                    <a:pt x="577918" y="609038"/>
                    <a:pt x="636548" y="534119"/>
                    <a:pt x="679247" y="459201"/>
                  </a:cubicBezTo>
                  <a:cubicBezTo>
                    <a:pt x="689141" y="437607"/>
                    <a:pt x="777207" y="310246"/>
                    <a:pt x="787101" y="288652"/>
                  </a:cubicBezTo>
                  <a:cubicBezTo>
                    <a:pt x="786920" y="271024"/>
                    <a:pt x="806280" y="253396"/>
                    <a:pt x="806099" y="235768"/>
                  </a:cubicBezTo>
                  <a:lnTo>
                    <a:pt x="775156" y="0"/>
                  </a:lnTo>
                  <a:close/>
                </a:path>
              </a:pathLst>
            </a:custGeom>
            <a:solidFill>
              <a:srgbClr val="0066FF">
                <a:alpha val="49804"/>
              </a:srgbClr>
            </a:solidFill>
            <a:ln w="6350" cap="flat" cmpd="sng" algn="ctr">
              <a:solidFill>
                <a:srgbClr val="000000">
                  <a:alpha val="49804"/>
                </a:srgbClr>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0" name="フリーフォーム 123">
              <a:extLst>
                <a:ext uri="{FF2B5EF4-FFF2-40B4-BE49-F238E27FC236}">
                  <a16:creationId xmlns:a16="http://schemas.microsoft.com/office/drawing/2014/main" id="{C03809F6-162A-4D5F-B9B6-869E22A47ED9}"/>
                </a:ext>
              </a:extLst>
            </p:cNvPr>
            <p:cNvSpPr/>
            <p:nvPr/>
          </p:nvSpPr>
          <p:spPr>
            <a:xfrm rot="620941">
              <a:off x="4699333" y="6411564"/>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1" name="フリーフォーム 124">
              <a:extLst>
                <a:ext uri="{FF2B5EF4-FFF2-40B4-BE49-F238E27FC236}">
                  <a16:creationId xmlns:a16="http://schemas.microsoft.com/office/drawing/2014/main" id="{CDF464A8-662D-495D-AF33-6D0654B7D475}"/>
                </a:ext>
              </a:extLst>
            </p:cNvPr>
            <p:cNvSpPr/>
            <p:nvPr/>
          </p:nvSpPr>
          <p:spPr>
            <a:xfrm rot="16200000">
              <a:off x="3336015" y="4156525"/>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2" name="フリーフォーム 125">
              <a:extLst>
                <a:ext uri="{FF2B5EF4-FFF2-40B4-BE49-F238E27FC236}">
                  <a16:creationId xmlns:a16="http://schemas.microsoft.com/office/drawing/2014/main" id="{03B7A44E-E88F-43B7-8890-0D029DF7A228}"/>
                </a:ext>
              </a:extLst>
            </p:cNvPr>
            <p:cNvSpPr/>
            <p:nvPr/>
          </p:nvSpPr>
          <p:spPr>
            <a:xfrm rot="16200000">
              <a:off x="4523259" y="2947530"/>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3" name="フリーフォーム 126">
              <a:extLst>
                <a:ext uri="{FF2B5EF4-FFF2-40B4-BE49-F238E27FC236}">
                  <a16:creationId xmlns:a16="http://schemas.microsoft.com/office/drawing/2014/main" id="{4B971F31-13D0-4118-B6FE-41AB54A950E5}"/>
                </a:ext>
              </a:extLst>
            </p:cNvPr>
            <p:cNvSpPr/>
            <p:nvPr/>
          </p:nvSpPr>
          <p:spPr>
            <a:xfrm rot="16200000">
              <a:off x="3177114" y="3366714"/>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4" name="フリーフォーム 127">
              <a:extLst>
                <a:ext uri="{FF2B5EF4-FFF2-40B4-BE49-F238E27FC236}">
                  <a16:creationId xmlns:a16="http://schemas.microsoft.com/office/drawing/2014/main" id="{EBE8F35A-0F3A-485F-A596-4A6B4F320835}"/>
                </a:ext>
              </a:extLst>
            </p:cNvPr>
            <p:cNvSpPr/>
            <p:nvPr/>
          </p:nvSpPr>
          <p:spPr>
            <a:xfrm rot="16200000">
              <a:off x="2960667" y="2656620"/>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5" name="フリーフォーム 128">
              <a:extLst>
                <a:ext uri="{FF2B5EF4-FFF2-40B4-BE49-F238E27FC236}">
                  <a16:creationId xmlns:a16="http://schemas.microsoft.com/office/drawing/2014/main" id="{83BA42BA-DF57-483A-966D-9C5348644846}"/>
                </a:ext>
              </a:extLst>
            </p:cNvPr>
            <p:cNvSpPr/>
            <p:nvPr/>
          </p:nvSpPr>
          <p:spPr>
            <a:xfrm rot="16200000">
              <a:off x="4217149" y="6090219"/>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6" name="フリーフォーム 129">
              <a:extLst>
                <a:ext uri="{FF2B5EF4-FFF2-40B4-BE49-F238E27FC236}">
                  <a16:creationId xmlns:a16="http://schemas.microsoft.com/office/drawing/2014/main" id="{64B329E8-05F2-4C7E-B14E-605A7CDCC6DF}"/>
                </a:ext>
              </a:extLst>
            </p:cNvPr>
            <p:cNvSpPr/>
            <p:nvPr/>
          </p:nvSpPr>
          <p:spPr>
            <a:xfrm rot="16200000">
              <a:off x="4584643" y="2878128"/>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7" name="フリーフォーム 130">
              <a:extLst>
                <a:ext uri="{FF2B5EF4-FFF2-40B4-BE49-F238E27FC236}">
                  <a16:creationId xmlns:a16="http://schemas.microsoft.com/office/drawing/2014/main" id="{7B6FBE06-C66D-495E-9818-6D6C912C2125}"/>
                </a:ext>
              </a:extLst>
            </p:cNvPr>
            <p:cNvSpPr/>
            <p:nvPr/>
          </p:nvSpPr>
          <p:spPr>
            <a:xfrm rot="16200000">
              <a:off x="1059027" y="4505725"/>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8" name="フリーフォーム 131">
              <a:extLst>
                <a:ext uri="{FF2B5EF4-FFF2-40B4-BE49-F238E27FC236}">
                  <a16:creationId xmlns:a16="http://schemas.microsoft.com/office/drawing/2014/main" id="{1B7B6120-B15E-4273-A1B7-0CA7495E08BE}"/>
                </a:ext>
              </a:extLst>
            </p:cNvPr>
            <p:cNvSpPr/>
            <p:nvPr/>
          </p:nvSpPr>
          <p:spPr>
            <a:xfrm rot="16200000">
              <a:off x="1367618" y="3357140"/>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9" name="フリーフォーム 132">
              <a:extLst>
                <a:ext uri="{FF2B5EF4-FFF2-40B4-BE49-F238E27FC236}">
                  <a16:creationId xmlns:a16="http://schemas.microsoft.com/office/drawing/2014/main" id="{71535C96-E06E-4C50-91DF-422C3553FB89}"/>
                </a:ext>
              </a:extLst>
            </p:cNvPr>
            <p:cNvSpPr/>
            <p:nvPr/>
          </p:nvSpPr>
          <p:spPr>
            <a:xfrm rot="16200000">
              <a:off x="2027134" y="4946211"/>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FF0000"/>
              </a:solidFill>
              <a:prstDash val="sysDash"/>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0" name="フリーフォーム 133">
              <a:extLst>
                <a:ext uri="{FF2B5EF4-FFF2-40B4-BE49-F238E27FC236}">
                  <a16:creationId xmlns:a16="http://schemas.microsoft.com/office/drawing/2014/main" id="{992083F8-6465-4D49-8B7B-DDE48FE89D83}"/>
                </a:ext>
              </a:extLst>
            </p:cNvPr>
            <p:cNvSpPr/>
            <p:nvPr/>
          </p:nvSpPr>
          <p:spPr>
            <a:xfrm rot="16200000">
              <a:off x="1086874" y="4441423"/>
              <a:ext cx="1016712" cy="965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2676036 w 2676036"/>
                <a:gd name="connsiteY0" fmla="*/ 0 h 305733"/>
                <a:gd name="connsiteX1" fmla="*/ 0 w 2676036"/>
                <a:gd name="connsiteY1"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146662 w 2146662"/>
                <a:gd name="connsiteY0" fmla="*/ 0 h 396355"/>
                <a:gd name="connsiteX1" fmla="*/ 0 w 2146662"/>
                <a:gd name="connsiteY1" fmla="*/ 123462 h 396355"/>
                <a:gd name="connsiteX2" fmla="*/ 384056 w 2146662"/>
                <a:gd name="connsiteY2" fmla="*/ 396355 h 396355"/>
              </a:gdLst>
              <a:ahLst/>
              <a:cxnLst>
                <a:cxn ang="0">
                  <a:pos x="connsiteX0" y="connsiteY0"/>
                </a:cxn>
                <a:cxn ang="0">
                  <a:pos x="connsiteX1" y="connsiteY1"/>
                </a:cxn>
                <a:cxn ang="0">
                  <a:pos x="connsiteX2" y="connsiteY2"/>
                </a:cxn>
              </a:cxnLst>
              <a:rect l="l" t="t" r="r" b="b"/>
              <a:pathLst>
                <a:path w="2146662" h="396355">
                  <a:moveTo>
                    <a:pt x="2146662" y="0"/>
                  </a:moveTo>
                  <a:lnTo>
                    <a:pt x="0" y="123462"/>
                  </a:lnTo>
                  <a:lnTo>
                    <a:pt x="384056" y="396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1" name="フリーフォーム 135">
              <a:extLst>
                <a:ext uri="{FF2B5EF4-FFF2-40B4-BE49-F238E27FC236}">
                  <a16:creationId xmlns:a16="http://schemas.microsoft.com/office/drawing/2014/main" id="{3037404C-0FF2-4767-BC0B-E6A7621EA9D7}"/>
                </a:ext>
              </a:extLst>
            </p:cNvPr>
            <p:cNvSpPr/>
            <p:nvPr/>
          </p:nvSpPr>
          <p:spPr>
            <a:xfrm rot="16200000">
              <a:off x="1430972" y="4247241"/>
              <a:ext cx="188297" cy="68351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Lst>
              <a:ahLst/>
              <a:cxnLst>
                <a:cxn ang="0">
                  <a:pos x="connsiteX0" y="connsiteY0"/>
                </a:cxn>
                <a:cxn ang="0">
                  <a:pos x="connsiteX1" y="connsiteY1"/>
                </a:cxn>
              </a:cxnLst>
              <a:rect l="l" t="t" r="r" b="b"/>
              <a:pathLst>
                <a:path w="398488" h="280595">
                  <a:moveTo>
                    <a:pt x="0" y="0"/>
                  </a:moveTo>
                  <a:lnTo>
                    <a:pt x="398488" y="280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2" name="フリーフォーム 137">
              <a:extLst>
                <a:ext uri="{FF2B5EF4-FFF2-40B4-BE49-F238E27FC236}">
                  <a16:creationId xmlns:a16="http://schemas.microsoft.com/office/drawing/2014/main" id="{36714DC6-3962-4D1D-83B1-2A6A6B848B29}"/>
                </a:ext>
              </a:extLst>
            </p:cNvPr>
            <p:cNvSpPr/>
            <p:nvPr/>
          </p:nvSpPr>
          <p:spPr>
            <a:xfrm rot="16200000">
              <a:off x="1131239" y="3872574"/>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3" name="フリーフォーム 138">
              <a:extLst>
                <a:ext uri="{FF2B5EF4-FFF2-40B4-BE49-F238E27FC236}">
                  <a16:creationId xmlns:a16="http://schemas.microsoft.com/office/drawing/2014/main" id="{7374B6C6-E34B-44A7-AC6F-AAE6FA5FBE65}"/>
                </a:ext>
              </a:extLst>
            </p:cNvPr>
            <p:cNvSpPr/>
            <p:nvPr/>
          </p:nvSpPr>
          <p:spPr>
            <a:xfrm rot="16200000">
              <a:off x="2371688" y="4793040"/>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4" name="フリーフォーム 139">
              <a:extLst>
                <a:ext uri="{FF2B5EF4-FFF2-40B4-BE49-F238E27FC236}">
                  <a16:creationId xmlns:a16="http://schemas.microsoft.com/office/drawing/2014/main" id="{39B1EF77-E3EF-47F3-B2E2-E0DDBF52BF15}"/>
                </a:ext>
              </a:extLst>
            </p:cNvPr>
            <p:cNvSpPr/>
            <p:nvPr/>
          </p:nvSpPr>
          <p:spPr>
            <a:xfrm rot="16200000">
              <a:off x="2516485" y="5244656"/>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 name="フリーフォーム 141">
              <a:extLst>
                <a:ext uri="{FF2B5EF4-FFF2-40B4-BE49-F238E27FC236}">
                  <a16:creationId xmlns:a16="http://schemas.microsoft.com/office/drawing/2014/main" id="{96B534FC-73C3-4723-B82B-A3FA6A70ACA4}"/>
                </a:ext>
              </a:extLst>
            </p:cNvPr>
            <p:cNvSpPr/>
            <p:nvPr/>
          </p:nvSpPr>
          <p:spPr>
            <a:xfrm rot="16200000">
              <a:off x="2150939" y="4039656"/>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 name="フリーフォーム 143">
              <a:extLst>
                <a:ext uri="{FF2B5EF4-FFF2-40B4-BE49-F238E27FC236}">
                  <a16:creationId xmlns:a16="http://schemas.microsoft.com/office/drawing/2014/main" id="{98717EE8-2A87-4287-9B7B-8EE8905054BB}"/>
                </a:ext>
              </a:extLst>
            </p:cNvPr>
            <p:cNvSpPr/>
            <p:nvPr/>
          </p:nvSpPr>
          <p:spPr>
            <a:xfrm rot="16200000">
              <a:off x="1815658" y="4271988"/>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 name="フリーフォーム 144">
              <a:extLst>
                <a:ext uri="{FF2B5EF4-FFF2-40B4-BE49-F238E27FC236}">
                  <a16:creationId xmlns:a16="http://schemas.microsoft.com/office/drawing/2014/main" id="{B9547629-1BDD-4212-977C-C8849184D170}"/>
                </a:ext>
              </a:extLst>
            </p:cNvPr>
            <p:cNvSpPr/>
            <p:nvPr/>
          </p:nvSpPr>
          <p:spPr>
            <a:xfrm rot="16200000">
              <a:off x="2953888" y="5470473"/>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8" name="フリーフォーム 145">
              <a:extLst>
                <a:ext uri="{FF2B5EF4-FFF2-40B4-BE49-F238E27FC236}">
                  <a16:creationId xmlns:a16="http://schemas.microsoft.com/office/drawing/2014/main" id="{281EFEC2-0A27-4B69-888D-C5814809ECB7}"/>
                </a:ext>
              </a:extLst>
            </p:cNvPr>
            <p:cNvSpPr/>
            <p:nvPr/>
          </p:nvSpPr>
          <p:spPr>
            <a:xfrm rot="16200000">
              <a:off x="3856483" y="4375170"/>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 name="フリーフォーム 146">
              <a:extLst>
                <a:ext uri="{FF2B5EF4-FFF2-40B4-BE49-F238E27FC236}">
                  <a16:creationId xmlns:a16="http://schemas.microsoft.com/office/drawing/2014/main" id="{0B79C9A1-0E95-40D0-8B74-5BC860471939}"/>
                </a:ext>
              </a:extLst>
            </p:cNvPr>
            <p:cNvSpPr/>
            <p:nvPr/>
          </p:nvSpPr>
          <p:spPr>
            <a:xfrm rot="16200000">
              <a:off x="3614400" y="5141116"/>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0" name="フリーフォーム 147">
              <a:extLst>
                <a:ext uri="{FF2B5EF4-FFF2-40B4-BE49-F238E27FC236}">
                  <a16:creationId xmlns:a16="http://schemas.microsoft.com/office/drawing/2014/main" id="{7741EB4B-A949-4875-86D7-6E19295D02FC}"/>
                </a:ext>
              </a:extLst>
            </p:cNvPr>
            <p:cNvSpPr/>
            <p:nvPr/>
          </p:nvSpPr>
          <p:spPr>
            <a:xfrm rot="16200000">
              <a:off x="4199446" y="4803156"/>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 name="フリーフォーム 148">
              <a:extLst>
                <a:ext uri="{FF2B5EF4-FFF2-40B4-BE49-F238E27FC236}">
                  <a16:creationId xmlns:a16="http://schemas.microsoft.com/office/drawing/2014/main" id="{71AD2374-BE9B-411F-A8D3-53942165B08B}"/>
                </a:ext>
              </a:extLst>
            </p:cNvPr>
            <p:cNvSpPr/>
            <p:nvPr/>
          </p:nvSpPr>
          <p:spPr>
            <a:xfrm rot="16200000">
              <a:off x="4309812" y="5903886"/>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 name="フリーフォーム 149">
              <a:extLst>
                <a:ext uri="{FF2B5EF4-FFF2-40B4-BE49-F238E27FC236}">
                  <a16:creationId xmlns:a16="http://schemas.microsoft.com/office/drawing/2014/main" id="{FEC32E4D-1B54-4C44-A0B6-4560813D97AB}"/>
                </a:ext>
              </a:extLst>
            </p:cNvPr>
            <p:cNvSpPr/>
            <p:nvPr/>
          </p:nvSpPr>
          <p:spPr>
            <a:xfrm rot="16200000">
              <a:off x="4206549" y="6127661"/>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 name="フリーフォーム 150">
              <a:extLst>
                <a:ext uri="{FF2B5EF4-FFF2-40B4-BE49-F238E27FC236}">
                  <a16:creationId xmlns:a16="http://schemas.microsoft.com/office/drawing/2014/main" id="{F6690AD3-2BCA-461A-ABB3-BC2DE07B373B}"/>
                </a:ext>
              </a:extLst>
            </p:cNvPr>
            <p:cNvSpPr/>
            <p:nvPr/>
          </p:nvSpPr>
          <p:spPr>
            <a:xfrm rot="16200000">
              <a:off x="4183248" y="5584888"/>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 name="フリーフォーム 151">
              <a:extLst>
                <a:ext uri="{FF2B5EF4-FFF2-40B4-BE49-F238E27FC236}">
                  <a16:creationId xmlns:a16="http://schemas.microsoft.com/office/drawing/2014/main" id="{F3870826-BD6B-44A8-B301-DA94B5FAC8BF}"/>
                </a:ext>
              </a:extLst>
            </p:cNvPr>
            <p:cNvSpPr/>
            <p:nvPr/>
          </p:nvSpPr>
          <p:spPr>
            <a:xfrm rot="16200000">
              <a:off x="3592900" y="7060277"/>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 name="フリーフォーム 152">
              <a:extLst>
                <a:ext uri="{FF2B5EF4-FFF2-40B4-BE49-F238E27FC236}">
                  <a16:creationId xmlns:a16="http://schemas.microsoft.com/office/drawing/2014/main" id="{2030A21A-0943-4839-BC71-BEB7C4090685}"/>
                </a:ext>
              </a:extLst>
            </p:cNvPr>
            <p:cNvSpPr/>
            <p:nvPr/>
          </p:nvSpPr>
          <p:spPr>
            <a:xfrm rot="16200000">
              <a:off x="3547297" y="6838537"/>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 name="フリーフォーム 153">
              <a:extLst>
                <a:ext uri="{FF2B5EF4-FFF2-40B4-BE49-F238E27FC236}">
                  <a16:creationId xmlns:a16="http://schemas.microsoft.com/office/drawing/2014/main" id="{7816204A-D47E-4D56-862F-D2AB2F94008B}"/>
                </a:ext>
              </a:extLst>
            </p:cNvPr>
            <p:cNvSpPr/>
            <p:nvPr/>
          </p:nvSpPr>
          <p:spPr>
            <a:xfrm rot="16200000">
              <a:off x="4178184" y="6523588"/>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 name="フリーフォーム 154">
              <a:extLst>
                <a:ext uri="{FF2B5EF4-FFF2-40B4-BE49-F238E27FC236}">
                  <a16:creationId xmlns:a16="http://schemas.microsoft.com/office/drawing/2014/main" id="{7E6B1895-43A2-407B-B8F3-AD7D59FBD15C}"/>
                </a:ext>
              </a:extLst>
            </p:cNvPr>
            <p:cNvSpPr/>
            <p:nvPr/>
          </p:nvSpPr>
          <p:spPr>
            <a:xfrm rot="16200000">
              <a:off x="3740712" y="6139839"/>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 name="フリーフォーム 155">
              <a:extLst>
                <a:ext uri="{FF2B5EF4-FFF2-40B4-BE49-F238E27FC236}">
                  <a16:creationId xmlns:a16="http://schemas.microsoft.com/office/drawing/2014/main" id="{2633EBF0-093C-40ED-B4DE-61CA90721541}"/>
                </a:ext>
              </a:extLst>
            </p:cNvPr>
            <p:cNvSpPr/>
            <p:nvPr/>
          </p:nvSpPr>
          <p:spPr>
            <a:xfrm rot="16200000">
              <a:off x="3859226" y="6225888"/>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 name="フリーフォーム 156">
              <a:extLst>
                <a:ext uri="{FF2B5EF4-FFF2-40B4-BE49-F238E27FC236}">
                  <a16:creationId xmlns:a16="http://schemas.microsoft.com/office/drawing/2014/main" id="{CCEB17CF-708B-4F34-8E79-51E279969693}"/>
                </a:ext>
              </a:extLst>
            </p:cNvPr>
            <p:cNvSpPr/>
            <p:nvPr/>
          </p:nvSpPr>
          <p:spPr>
            <a:xfrm rot="16200000">
              <a:off x="3251582" y="5995000"/>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 name="フリーフォーム 157">
              <a:extLst>
                <a:ext uri="{FF2B5EF4-FFF2-40B4-BE49-F238E27FC236}">
                  <a16:creationId xmlns:a16="http://schemas.microsoft.com/office/drawing/2014/main" id="{A65064DC-345A-433B-9C2B-519330A9510C}"/>
                </a:ext>
              </a:extLst>
            </p:cNvPr>
            <p:cNvSpPr/>
            <p:nvPr/>
          </p:nvSpPr>
          <p:spPr>
            <a:xfrm rot="16200000">
              <a:off x="2954342" y="2631549"/>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 name="フリーフォーム 158">
              <a:extLst>
                <a:ext uri="{FF2B5EF4-FFF2-40B4-BE49-F238E27FC236}">
                  <a16:creationId xmlns:a16="http://schemas.microsoft.com/office/drawing/2014/main" id="{5F8E8D58-A5E0-4673-B405-AF2AA11F23B3}"/>
                </a:ext>
              </a:extLst>
            </p:cNvPr>
            <p:cNvSpPr/>
            <p:nvPr/>
          </p:nvSpPr>
          <p:spPr>
            <a:xfrm rot="16200000">
              <a:off x="4148372" y="2788799"/>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 name="フリーフォーム 159">
              <a:extLst>
                <a:ext uri="{FF2B5EF4-FFF2-40B4-BE49-F238E27FC236}">
                  <a16:creationId xmlns:a16="http://schemas.microsoft.com/office/drawing/2014/main" id="{83028673-3877-4B55-A8D1-6DA3C58154C1}"/>
                </a:ext>
              </a:extLst>
            </p:cNvPr>
            <p:cNvSpPr/>
            <p:nvPr/>
          </p:nvSpPr>
          <p:spPr>
            <a:xfrm rot="16200000">
              <a:off x="4370788" y="3142736"/>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 name="フリーフォーム 160">
              <a:extLst>
                <a:ext uri="{FF2B5EF4-FFF2-40B4-BE49-F238E27FC236}">
                  <a16:creationId xmlns:a16="http://schemas.microsoft.com/office/drawing/2014/main" id="{DA3B95D7-EE34-4D9A-B14A-8EAFF0E38129}"/>
                </a:ext>
              </a:extLst>
            </p:cNvPr>
            <p:cNvSpPr/>
            <p:nvPr/>
          </p:nvSpPr>
          <p:spPr>
            <a:xfrm rot="16200000">
              <a:off x="3942279" y="3071447"/>
              <a:ext cx="817964" cy="7646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29392"/>
                <a:gd name="connsiteY0" fmla="*/ 0 h 149235"/>
                <a:gd name="connsiteX1" fmla="*/ 229392 w 229392"/>
                <a:gd name="connsiteY1" fmla="*/ 149235 h 149235"/>
                <a:gd name="connsiteX0" fmla="*/ 0 w 208529"/>
                <a:gd name="connsiteY0" fmla="*/ 0 h 144039"/>
                <a:gd name="connsiteX1" fmla="*/ 208529 w 208529"/>
                <a:gd name="connsiteY1" fmla="*/ 144039 h 144039"/>
                <a:gd name="connsiteX0" fmla="*/ 0 w 281550"/>
                <a:gd name="connsiteY0" fmla="*/ 0 h 180412"/>
                <a:gd name="connsiteX1" fmla="*/ 281550 w 281550"/>
                <a:gd name="connsiteY1" fmla="*/ 180412 h 180412"/>
                <a:gd name="connsiteX0" fmla="*/ 1455304 w 1455304"/>
                <a:gd name="connsiteY0" fmla="*/ 0 h 70252"/>
                <a:gd name="connsiteX1" fmla="*/ 0 w 1455304"/>
                <a:gd name="connsiteY1" fmla="*/ 70252 h 70252"/>
                <a:gd name="connsiteX0" fmla="*/ 1455304 w 1455304"/>
                <a:gd name="connsiteY0" fmla="*/ 0 h 310318"/>
                <a:gd name="connsiteX1" fmla="*/ 333811 w 1455304"/>
                <a:gd name="connsiteY1" fmla="*/ 310318 h 310318"/>
                <a:gd name="connsiteX2" fmla="*/ 0 w 1455304"/>
                <a:gd name="connsiteY2" fmla="*/ 70252 h 310318"/>
                <a:gd name="connsiteX0" fmla="*/ 1455304 w 1775656"/>
                <a:gd name="connsiteY0" fmla="*/ 0 h 311182"/>
                <a:gd name="connsiteX1" fmla="*/ 1736854 w 1775656"/>
                <a:gd name="connsiteY1" fmla="*/ 180412 h 311182"/>
                <a:gd name="connsiteX2" fmla="*/ 333811 w 1775656"/>
                <a:gd name="connsiteY2" fmla="*/ 310318 h 311182"/>
                <a:gd name="connsiteX3" fmla="*/ 0 w 1775656"/>
                <a:gd name="connsiteY3" fmla="*/ 70252 h 311182"/>
                <a:gd name="connsiteX0" fmla="*/ 1455304 w 1775656"/>
                <a:gd name="connsiteY0" fmla="*/ 0 h 310318"/>
                <a:gd name="connsiteX1" fmla="*/ 1736854 w 1775656"/>
                <a:gd name="connsiteY1" fmla="*/ 180412 h 310318"/>
                <a:gd name="connsiteX2" fmla="*/ 333811 w 1775656"/>
                <a:gd name="connsiteY2" fmla="*/ 310318 h 310318"/>
                <a:gd name="connsiteX3" fmla="*/ 0 w 1775656"/>
                <a:gd name="connsiteY3" fmla="*/ 70252 h 310318"/>
                <a:gd name="connsiteX0" fmla="*/ 1455304 w 1775656"/>
                <a:gd name="connsiteY0" fmla="*/ 0 h 310318"/>
                <a:gd name="connsiteX1" fmla="*/ 1736854 w 1775656"/>
                <a:gd name="connsiteY1" fmla="*/ 180412 h 310318"/>
                <a:gd name="connsiteX2" fmla="*/ 709347 w 1775656"/>
                <a:gd name="connsiteY2" fmla="*/ 290572 h 310318"/>
                <a:gd name="connsiteX3" fmla="*/ 333811 w 1775656"/>
                <a:gd name="connsiteY3" fmla="*/ 310318 h 310318"/>
                <a:gd name="connsiteX4" fmla="*/ 0 w 1775656"/>
                <a:gd name="connsiteY4"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36854"/>
                <a:gd name="connsiteY0" fmla="*/ 0 h 310318"/>
                <a:gd name="connsiteX1" fmla="*/ 1736854 w 1736854"/>
                <a:gd name="connsiteY1" fmla="*/ 180412 h 310318"/>
                <a:gd name="connsiteX2" fmla="*/ 1230924 w 1736854"/>
                <a:gd name="connsiteY2" fmla="*/ 246924 h 310318"/>
                <a:gd name="connsiteX3" fmla="*/ 709347 w 1736854"/>
                <a:gd name="connsiteY3" fmla="*/ 290572 h 310318"/>
                <a:gd name="connsiteX4" fmla="*/ 333811 w 1736854"/>
                <a:gd name="connsiteY4" fmla="*/ 310318 h 310318"/>
                <a:gd name="connsiteX5" fmla="*/ 0 w 1736854"/>
                <a:gd name="connsiteY5" fmla="*/ 70252 h 310318"/>
                <a:gd name="connsiteX0" fmla="*/ 1455304 w 1726422"/>
                <a:gd name="connsiteY0" fmla="*/ 0 h 310318"/>
                <a:gd name="connsiteX1" fmla="*/ 1726422 w 1726422"/>
                <a:gd name="connsiteY1" fmla="*/ 183530 h 310318"/>
                <a:gd name="connsiteX2" fmla="*/ 1230924 w 1726422"/>
                <a:gd name="connsiteY2" fmla="*/ 246924 h 310318"/>
                <a:gd name="connsiteX3" fmla="*/ 709347 w 1726422"/>
                <a:gd name="connsiteY3" fmla="*/ 290572 h 310318"/>
                <a:gd name="connsiteX4" fmla="*/ 333811 w 1726422"/>
                <a:gd name="connsiteY4" fmla="*/ 310318 h 310318"/>
                <a:gd name="connsiteX5" fmla="*/ 0 w 1726422"/>
                <a:gd name="connsiteY5" fmla="*/ 70252 h 310318"/>
                <a:gd name="connsiteX0" fmla="*/ 1451721 w 1722839"/>
                <a:gd name="connsiteY0" fmla="*/ 0 h 310318"/>
                <a:gd name="connsiteX1" fmla="*/ 1722839 w 1722839"/>
                <a:gd name="connsiteY1" fmla="*/ 183530 h 310318"/>
                <a:gd name="connsiteX2" fmla="*/ 1227341 w 1722839"/>
                <a:gd name="connsiteY2" fmla="*/ 246924 h 310318"/>
                <a:gd name="connsiteX3" fmla="*/ 705764 w 1722839"/>
                <a:gd name="connsiteY3" fmla="*/ 290572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27341 w 1722839"/>
                <a:gd name="connsiteY2" fmla="*/ 246924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4271 w 1722839"/>
                <a:gd name="connsiteY3" fmla="*/ 288417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7853 w 1722839"/>
                <a:gd name="connsiteY3" fmla="*/ 289854 h 310318"/>
                <a:gd name="connsiteX4" fmla="*/ 330228 w 1722839"/>
                <a:gd name="connsiteY4" fmla="*/ 310318 h 310318"/>
                <a:gd name="connsiteX5" fmla="*/ 0 w 1722839"/>
                <a:gd name="connsiteY5" fmla="*/ 68815 h 310318"/>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30228 w 1722839"/>
                <a:gd name="connsiteY4" fmla="*/ 313910 h 313910"/>
                <a:gd name="connsiteX5" fmla="*/ 0 w 1722839"/>
                <a:gd name="connsiteY5" fmla="*/ 72407 h 313910"/>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59296 w 1722839"/>
                <a:gd name="connsiteY4" fmla="*/ 313910 h 313910"/>
                <a:gd name="connsiteX5" fmla="*/ 0 w 1722839"/>
                <a:gd name="connsiteY5" fmla="*/ 72407 h 313910"/>
                <a:gd name="connsiteX0" fmla="*/ 1436822 w 1718686"/>
                <a:gd name="connsiteY0" fmla="*/ 0 h 313910"/>
                <a:gd name="connsiteX1" fmla="*/ 1718686 w 1718686"/>
                <a:gd name="connsiteY1" fmla="*/ 187122 h 313910"/>
                <a:gd name="connsiteX2" fmla="*/ 1198114 w 1718686"/>
                <a:gd name="connsiteY2" fmla="*/ 249798 h 313910"/>
                <a:gd name="connsiteX3" fmla="*/ 683700 w 1718686"/>
                <a:gd name="connsiteY3" fmla="*/ 293446 h 313910"/>
                <a:gd name="connsiteX4" fmla="*/ 355143 w 1718686"/>
                <a:gd name="connsiteY4" fmla="*/ 313910 h 313910"/>
                <a:gd name="connsiteX5" fmla="*/ 0 w 1718686"/>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0 w 1726991"/>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25364 h 313910"/>
                <a:gd name="connsiteX6" fmla="*/ 0 w 1726991"/>
                <a:gd name="connsiteY6"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19544 h 313910"/>
                <a:gd name="connsiteX6" fmla="*/ 0 w 1726991"/>
                <a:gd name="connsiteY6" fmla="*/ 71576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991" h="313910">
                  <a:moveTo>
                    <a:pt x="1445127" y="0"/>
                  </a:moveTo>
                  <a:lnTo>
                    <a:pt x="1726991" y="187122"/>
                  </a:lnTo>
                  <a:lnTo>
                    <a:pt x="1206419" y="249798"/>
                  </a:lnTo>
                  <a:lnTo>
                    <a:pt x="692005" y="293446"/>
                  </a:lnTo>
                  <a:lnTo>
                    <a:pt x="363448" y="313910"/>
                  </a:lnTo>
                  <a:lnTo>
                    <a:pt x="215466" y="219544"/>
                  </a:lnTo>
                  <a:lnTo>
                    <a:pt x="0" y="7157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 name="フリーフォーム 162">
              <a:extLst>
                <a:ext uri="{FF2B5EF4-FFF2-40B4-BE49-F238E27FC236}">
                  <a16:creationId xmlns:a16="http://schemas.microsoft.com/office/drawing/2014/main" id="{AF7627FE-B50C-4B91-84DA-3B2C20C38328}"/>
                </a:ext>
              </a:extLst>
            </p:cNvPr>
            <p:cNvSpPr/>
            <p:nvPr/>
          </p:nvSpPr>
          <p:spPr>
            <a:xfrm rot="16200000">
              <a:off x="4240180" y="4184220"/>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 name="フリーフォーム 163">
              <a:extLst>
                <a:ext uri="{FF2B5EF4-FFF2-40B4-BE49-F238E27FC236}">
                  <a16:creationId xmlns:a16="http://schemas.microsoft.com/office/drawing/2014/main" id="{1A53D5F9-86C4-4845-970C-2847762CD495}"/>
                </a:ext>
              </a:extLst>
            </p:cNvPr>
            <p:cNvSpPr/>
            <p:nvPr/>
          </p:nvSpPr>
          <p:spPr>
            <a:xfrm rot="16200000">
              <a:off x="4689003" y="4229521"/>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 name="フリーフォーム 164">
              <a:extLst>
                <a:ext uri="{FF2B5EF4-FFF2-40B4-BE49-F238E27FC236}">
                  <a16:creationId xmlns:a16="http://schemas.microsoft.com/office/drawing/2014/main" id="{B1027ADB-6890-43A0-8E7D-3853A6A5CADF}"/>
                </a:ext>
              </a:extLst>
            </p:cNvPr>
            <p:cNvSpPr/>
            <p:nvPr/>
          </p:nvSpPr>
          <p:spPr>
            <a:xfrm rot="16200000">
              <a:off x="4770955" y="4923019"/>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 name="フリーフォーム 165">
              <a:extLst>
                <a:ext uri="{FF2B5EF4-FFF2-40B4-BE49-F238E27FC236}">
                  <a16:creationId xmlns:a16="http://schemas.microsoft.com/office/drawing/2014/main" id="{02C94CD1-BD3D-4901-8DB6-B3D4281BF1BF}"/>
                </a:ext>
              </a:extLst>
            </p:cNvPr>
            <p:cNvSpPr/>
            <p:nvPr/>
          </p:nvSpPr>
          <p:spPr>
            <a:xfrm rot="16200000">
              <a:off x="4503658" y="3771732"/>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 name="フリーフォーム 166">
              <a:extLst>
                <a:ext uri="{FF2B5EF4-FFF2-40B4-BE49-F238E27FC236}">
                  <a16:creationId xmlns:a16="http://schemas.microsoft.com/office/drawing/2014/main" id="{FF312240-7BC9-407D-A1FD-B182C1AC23C7}"/>
                </a:ext>
              </a:extLst>
            </p:cNvPr>
            <p:cNvSpPr/>
            <p:nvPr/>
          </p:nvSpPr>
          <p:spPr>
            <a:xfrm rot="16200000">
              <a:off x="4192203" y="4238341"/>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 name="フリーフォーム 168">
              <a:extLst>
                <a:ext uri="{FF2B5EF4-FFF2-40B4-BE49-F238E27FC236}">
                  <a16:creationId xmlns:a16="http://schemas.microsoft.com/office/drawing/2014/main" id="{EC26C4C7-D781-45BB-A159-4E1358E54565}"/>
                </a:ext>
              </a:extLst>
            </p:cNvPr>
            <p:cNvSpPr/>
            <p:nvPr/>
          </p:nvSpPr>
          <p:spPr>
            <a:xfrm rot="16200000">
              <a:off x="3664121" y="3625833"/>
              <a:ext cx="192347" cy="6926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Lst>
              <a:ahLst/>
              <a:cxnLst>
                <a:cxn ang="0">
                  <a:pos x="connsiteX0" y="connsiteY0"/>
                </a:cxn>
                <a:cxn ang="0">
                  <a:pos x="connsiteX1" y="connsiteY1"/>
                </a:cxn>
              </a:cxnLst>
              <a:rect l="l" t="t" r="r" b="b"/>
              <a:pathLst>
                <a:path w="396295" h="284337">
                  <a:moveTo>
                    <a:pt x="0" y="0"/>
                  </a:moveTo>
                  <a:lnTo>
                    <a:pt x="396295" y="28433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 name="フリーフォーム 170">
              <a:extLst>
                <a:ext uri="{FF2B5EF4-FFF2-40B4-BE49-F238E27FC236}">
                  <a16:creationId xmlns:a16="http://schemas.microsoft.com/office/drawing/2014/main" id="{700F9702-B491-429B-BEB7-979C7E7FF04F}"/>
                </a:ext>
              </a:extLst>
            </p:cNvPr>
            <p:cNvSpPr/>
            <p:nvPr/>
          </p:nvSpPr>
          <p:spPr>
            <a:xfrm rot="16200000">
              <a:off x="3535807" y="3583641"/>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 name="フリーフォーム 171">
              <a:extLst>
                <a:ext uri="{FF2B5EF4-FFF2-40B4-BE49-F238E27FC236}">
                  <a16:creationId xmlns:a16="http://schemas.microsoft.com/office/drawing/2014/main" id="{4ADED70A-F9BF-4A3F-9150-A5A5603381A7}"/>
                </a:ext>
              </a:extLst>
            </p:cNvPr>
            <p:cNvSpPr/>
            <p:nvPr/>
          </p:nvSpPr>
          <p:spPr>
            <a:xfrm rot="16200000">
              <a:off x="2834149" y="3785742"/>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 name="フリーフォーム 173">
              <a:extLst>
                <a:ext uri="{FF2B5EF4-FFF2-40B4-BE49-F238E27FC236}">
                  <a16:creationId xmlns:a16="http://schemas.microsoft.com/office/drawing/2014/main" id="{D396B500-89A6-43F8-8B31-5645E250F0EA}"/>
                </a:ext>
              </a:extLst>
            </p:cNvPr>
            <p:cNvSpPr/>
            <p:nvPr/>
          </p:nvSpPr>
          <p:spPr>
            <a:xfrm rot="16200000">
              <a:off x="2913945" y="3798822"/>
              <a:ext cx="207536" cy="7533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38021"/>
                <a:gd name="connsiteY0" fmla="*/ 0 h 309278"/>
                <a:gd name="connsiteX1" fmla="*/ 438021 w 438021"/>
                <a:gd name="connsiteY1" fmla="*/ 309278 h 309278"/>
              </a:gdLst>
              <a:ahLst/>
              <a:cxnLst>
                <a:cxn ang="0">
                  <a:pos x="connsiteX0" y="connsiteY0"/>
                </a:cxn>
                <a:cxn ang="0">
                  <a:pos x="connsiteX1" y="connsiteY1"/>
                </a:cxn>
              </a:cxnLst>
              <a:rect l="l" t="t" r="r" b="b"/>
              <a:pathLst>
                <a:path w="438021" h="309278">
                  <a:moveTo>
                    <a:pt x="0" y="0"/>
                  </a:moveTo>
                  <a:lnTo>
                    <a:pt x="438021" y="30927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3" name="フリーフォーム 175">
              <a:extLst>
                <a:ext uri="{FF2B5EF4-FFF2-40B4-BE49-F238E27FC236}">
                  <a16:creationId xmlns:a16="http://schemas.microsoft.com/office/drawing/2014/main" id="{B9405EB2-C32C-4742-B9A3-69A7A6E3AAB9}"/>
                </a:ext>
              </a:extLst>
            </p:cNvPr>
            <p:cNvSpPr/>
            <p:nvPr/>
          </p:nvSpPr>
          <p:spPr>
            <a:xfrm rot="16200000">
              <a:off x="2716516" y="3148975"/>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 name="フリーフォーム 176">
              <a:extLst>
                <a:ext uri="{FF2B5EF4-FFF2-40B4-BE49-F238E27FC236}">
                  <a16:creationId xmlns:a16="http://schemas.microsoft.com/office/drawing/2014/main" id="{859FF623-AD3D-4FF5-B3BC-079C6734F9E1}"/>
                </a:ext>
              </a:extLst>
            </p:cNvPr>
            <p:cNvSpPr/>
            <p:nvPr/>
          </p:nvSpPr>
          <p:spPr>
            <a:xfrm rot="16200000">
              <a:off x="3473414" y="2952446"/>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 name="フリーフォーム 177">
              <a:extLst>
                <a:ext uri="{FF2B5EF4-FFF2-40B4-BE49-F238E27FC236}">
                  <a16:creationId xmlns:a16="http://schemas.microsoft.com/office/drawing/2014/main" id="{87B2AFFE-CD96-4200-940D-255D1C05ACB4}"/>
                </a:ext>
              </a:extLst>
            </p:cNvPr>
            <p:cNvSpPr/>
            <p:nvPr/>
          </p:nvSpPr>
          <p:spPr>
            <a:xfrm rot="16200000">
              <a:off x="1951964" y="3422467"/>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 name="フリーフォーム 178">
              <a:extLst>
                <a:ext uri="{FF2B5EF4-FFF2-40B4-BE49-F238E27FC236}">
                  <a16:creationId xmlns:a16="http://schemas.microsoft.com/office/drawing/2014/main" id="{060E1C13-B2DE-4985-9848-96A8DC2CB3D4}"/>
                </a:ext>
              </a:extLst>
            </p:cNvPr>
            <p:cNvSpPr/>
            <p:nvPr/>
          </p:nvSpPr>
          <p:spPr>
            <a:xfrm rot="16200000">
              <a:off x="4625680" y="6529753"/>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 name="フリーフォーム 179">
              <a:extLst>
                <a:ext uri="{FF2B5EF4-FFF2-40B4-BE49-F238E27FC236}">
                  <a16:creationId xmlns:a16="http://schemas.microsoft.com/office/drawing/2014/main" id="{2D6635B1-7D61-4C71-AC0B-2F271CB9D7DC}"/>
                </a:ext>
              </a:extLst>
            </p:cNvPr>
            <p:cNvSpPr/>
            <p:nvPr/>
          </p:nvSpPr>
          <p:spPr>
            <a:xfrm rot="16200000">
              <a:off x="5667698" y="6390936"/>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 name="フリーフォーム 180">
              <a:extLst>
                <a:ext uri="{FF2B5EF4-FFF2-40B4-BE49-F238E27FC236}">
                  <a16:creationId xmlns:a16="http://schemas.microsoft.com/office/drawing/2014/main" id="{D37F3A4E-0FF1-4E6C-883F-322561E912CF}"/>
                </a:ext>
              </a:extLst>
            </p:cNvPr>
            <p:cNvSpPr/>
            <p:nvPr/>
          </p:nvSpPr>
          <p:spPr>
            <a:xfrm rot="16200000">
              <a:off x="5626197" y="6936771"/>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 name="フリーフォーム 181">
              <a:extLst>
                <a:ext uri="{FF2B5EF4-FFF2-40B4-BE49-F238E27FC236}">
                  <a16:creationId xmlns:a16="http://schemas.microsoft.com/office/drawing/2014/main" id="{21A4A224-D925-4A8C-9A79-B912EE3E7A3B}"/>
                </a:ext>
              </a:extLst>
            </p:cNvPr>
            <p:cNvSpPr/>
            <p:nvPr/>
          </p:nvSpPr>
          <p:spPr>
            <a:xfrm rot="16200000">
              <a:off x="3792377" y="6599531"/>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 name="フリーフォーム 182">
              <a:extLst>
                <a:ext uri="{FF2B5EF4-FFF2-40B4-BE49-F238E27FC236}">
                  <a16:creationId xmlns:a16="http://schemas.microsoft.com/office/drawing/2014/main" id="{80F76A7F-AFF5-4343-BB95-693D9E2AAD61}"/>
                </a:ext>
              </a:extLst>
            </p:cNvPr>
            <p:cNvSpPr/>
            <p:nvPr/>
          </p:nvSpPr>
          <p:spPr>
            <a:xfrm rot="16200000">
              <a:off x="5338134" y="4999176"/>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 name="フリーフォーム 183">
              <a:extLst>
                <a:ext uri="{FF2B5EF4-FFF2-40B4-BE49-F238E27FC236}">
                  <a16:creationId xmlns:a16="http://schemas.microsoft.com/office/drawing/2014/main" id="{07447C95-4537-4449-B728-1B2B37BF3729}"/>
                </a:ext>
              </a:extLst>
            </p:cNvPr>
            <p:cNvSpPr/>
            <p:nvPr/>
          </p:nvSpPr>
          <p:spPr>
            <a:xfrm rot="16200000">
              <a:off x="4910402" y="5319503"/>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 name="フリーフォーム 184">
              <a:extLst>
                <a:ext uri="{FF2B5EF4-FFF2-40B4-BE49-F238E27FC236}">
                  <a16:creationId xmlns:a16="http://schemas.microsoft.com/office/drawing/2014/main" id="{3E318F8C-87C2-4E29-8CD7-079D4E19D1F0}"/>
                </a:ext>
              </a:extLst>
            </p:cNvPr>
            <p:cNvSpPr/>
            <p:nvPr/>
          </p:nvSpPr>
          <p:spPr>
            <a:xfrm rot="16200000">
              <a:off x="4298170" y="6820783"/>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 name="フリーフォーム 185">
              <a:extLst>
                <a:ext uri="{FF2B5EF4-FFF2-40B4-BE49-F238E27FC236}">
                  <a16:creationId xmlns:a16="http://schemas.microsoft.com/office/drawing/2014/main" id="{3D45D7A2-4550-4DDE-942B-412E48591CA3}"/>
                </a:ext>
              </a:extLst>
            </p:cNvPr>
            <p:cNvSpPr/>
            <p:nvPr/>
          </p:nvSpPr>
          <p:spPr>
            <a:xfrm rot="16200000">
              <a:off x="5673813" y="6287651"/>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 name="フリーフォーム 186">
              <a:extLst>
                <a:ext uri="{FF2B5EF4-FFF2-40B4-BE49-F238E27FC236}">
                  <a16:creationId xmlns:a16="http://schemas.microsoft.com/office/drawing/2014/main" id="{E6466A5C-1A77-4007-9D44-2C9E7E9B87A4}"/>
                </a:ext>
              </a:extLst>
            </p:cNvPr>
            <p:cNvSpPr/>
            <p:nvPr/>
          </p:nvSpPr>
          <p:spPr>
            <a:xfrm rot="16200000">
              <a:off x="5830767" y="6343345"/>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 name="フリーフォーム 187">
              <a:extLst>
                <a:ext uri="{FF2B5EF4-FFF2-40B4-BE49-F238E27FC236}">
                  <a16:creationId xmlns:a16="http://schemas.microsoft.com/office/drawing/2014/main" id="{4CF4029C-ABB5-4F63-A4F6-6E53B45A6E44}"/>
                </a:ext>
              </a:extLst>
            </p:cNvPr>
            <p:cNvSpPr/>
            <p:nvPr/>
          </p:nvSpPr>
          <p:spPr>
            <a:xfrm rot="16200000">
              <a:off x="3681514" y="6947378"/>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6" name="フリーフォーム 188">
              <a:extLst>
                <a:ext uri="{FF2B5EF4-FFF2-40B4-BE49-F238E27FC236}">
                  <a16:creationId xmlns:a16="http://schemas.microsoft.com/office/drawing/2014/main" id="{D7C44759-C1EB-42E6-8503-CDE978F58E88}"/>
                </a:ext>
              </a:extLst>
            </p:cNvPr>
            <p:cNvSpPr/>
            <p:nvPr/>
          </p:nvSpPr>
          <p:spPr>
            <a:xfrm rot="16200000">
              <a:off x="3168559" y="6582325"/>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5" name="フリーフォーム 189">
              <a:extLst>
                <a:ext uri="{FF2B5EF4-FFF2-40B4-BE49-F238E27FC236}">
                  <a16:creationId xmlns:a16="http://schemas.microsoft.com/office/drawing/2014/main" id="{2C3CCE64-40A6-4C11-801D-6ADC24385944}"/>
                </a:ext>
              </a:extLst>
            </p:cNvPr>
            <p:cNvSpPr/>
            <p:nvPr/>
          </p:nvSpPr>
          <p:spPr>
            <a:xfrm rot="16200000">
              <a:off x="3570568" y="6589424"/>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34" name="フリーフォーム 190">
              <a:extLst>
                <a:ext uri="{FF2B5EF4-FFF2-40B4-BE49-F238E27FC236}">
                  <a16:creationId xmlns:a16="http://schemas.microsoft.com/office/drawing/2014/main" id="{D666D6AD-DF79-4614-ACC8-4B3BED228C0D}"/>
                </a:ext>
              </a:extLst>
            </p:cNvPr>
            <p:cNvSpPr/>
            <p:nvPr/>
          </p:nvSpPr>
          <p:spPr>
            <a:xfrm rot="16200000">
              <a:off x="3810548" y="6529670"/>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3" name="フリーフォーム 191">
              <a:extLst>
                <a:ext uri="{FF2B5EF4-FFF2-40B4-BE49-F238E27FC236}">
                  <a16:creationId xmlns:a16="http://schemas.microsoft.com/office/drawing/2014/main" id="{75F0CBA1-3EE2-4326-AC19-F4FAF34635DB}"/>
                </a:ext>
              </a:extLst>
            </p:cNvPr>
            <p:cNvSpPr/>
            <p:nvPr/>
          </p:nvSpPr>
          <p:spPr>
            <a:xfrm rot="1646507">
              <a:off x="4306955" y="5177205"/>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4" name="フリーフォーム 192">
              <a:extLst>
                <a:ext uri="{FF2B5EF4-FFF2-40B4-BE49-F238E27FC236}">
                  <a16:creationId xmlns:a16="http://schemas.microsoft.com/office/drawing/2014/main" id="{960E1F46-F0A6-4F29-92BB-5D51EE9B213A}"/>
                </a:ext>
              </a:extLst>
            </p:cNvPr>
            <p:cNvSpPr/>
            <p:nvPr/>
          </p:nvSpPr>
          <p:spPr>
            <a:xfrm rot="1646507">
              <a:off x="4012422" y="5963321"/>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5" name="フリーフォーム 193">
              <a:extLst>
                <a:ext uri="{FF2B5EF4-FFF2-40B4-BE49-F238E27FC236}">
                  <a16:creationId xmlns:a16="http://schemas.microsoft.com/office/drawing/2014/main" id="{0407E268-CE43-4A0A-8047-EF9F257DA7C0}"/>
                </a:ext>
              </a:extLst>
            </p:cNvPr>
            <p:cNvSpPr/>
            <p:nvPr/>
          </p:nvSpPr>
          <p:spPr>
            <a:xfrm rot="1646507">
              <a:off x="4175546" y="5747259"/>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6" name="フリーフォーム 194">
              <a:extLst>
                <a:ext uri="{FF2B5EF4-FFF2-40B4-BE49-F238E27FC236}">
                  <a16:creationId xmlns:a16="http://schemas.microsoft.com/office/drawing/2014/main" id="{3406CDF3-9551-46ED-BBEB-76E90EFFE7EE}"/>
                </a:ext>
              </a:extLst>
            </p:cNvPr>
            <p:cNvSpPr/>
            <p:nvPr/>
          </p:nvSpPr>
          <p:spPr>
            <a:xfrm rot="1646507">
              <a:off x="4224428" y="5612248"/>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7" name="フリーフォーム 195">
              <a:extLst>
                <a:ext uri="{FF2B5EF4-FFF2-40B4-BE49-F238E27FC236}">
                  <a16:creationId xmlns:a16="http://schemas.microsoft.com/office/drawing/2014/main" id="{8D389182-4E74-41A5-8380-A5BE174206C9}"/>
                </a:ext>
              </a:extLst>
            </p:cNvPr>
            <p:cNvSpPr/>
            <p:nvPr/>
          </p:nvSpPr>
          <p:spPr>
            <a:xfrm rot="1646507">
              <a:off x="4196808" y="5474103"/>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8" name="フリーフォーム 196">
              <a:extLst>
                <a:ext uri="{FF2B5EF4-FFF2-40B4-BE49-F238E27FC236}">
                  <a16:creationId xmlns:a16="http://schemas.microsoft.com/office/drawing/2014/main" id="{2A381739-6089-45F0-97FC-ED29E34840A9}"/>
                </a:ext>
              </a:extLst>
            </p:cNvPr>
            <p:cNvSpPr/>
            <p:nvPr/>
          </p:nvSpPr>
          <p:spPr>
            <a:xfrm rot="1646507">
              <a:off x="4257796" y="5371584"/>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9" name="フリーフォーム 197">
              <a:extLst>
                <a:ext uri="{FF2B5EF4-FFF2-40B4-BE49-F238E27FC236}">
                  <a16:creationId xmlns:a16="http://schemas.microsoft.com/office/drawing/2014/main" id="{C1614214-0570-4FED-8295-CBDF804645BA}"/>
                </a:ext>
              </a:extLst>
            </p:cNvPr>
            <p:cNvSpPr/>
            <p:nvPr/>
          </p:nvSpPr>
          <p:spPr>
            <a:xfrm rot="1646507">
              <a:off x="4154825" y="5373216"/>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0" name="フリーフォーム 198">
              <a:extLst>
                <a:ext uri="{FF2B5EF4-FFF2-40B4-BE49-F238E27FC236}">
                  <a16:creationId xmlns:a16="http://schemas.microsoft.com/office/drawing/2014/main" id="{740C3E9B-0081-4A12-81CB-1543EC2E27E2}"/>
                </a:ext>
              </a:extLst>
            </p:cNvPr>
            <p:cNvSpPr/>
            <p:nvPr/>
          </p:nvSpPr>
          <p:spPr>
            <a:xfrm rot="1646507">
              <a:off x="4030513" y="5227704"/>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1" name="フリーフォーム 199">
              <a:extLst>
                <a:ext uri="{FF2B5EF4-FFF2-40B4-BE49-F238E27FC236}">
                  <a16:creationId xmlns:a16="http://schemas.microsoft.com/office/drawing/2014/main" id="{C6771436-0A0A-4700-99BD-2829325A3D81}"/>
                </a:ext>
              </a:extLst>
            </p:cNvPr>
            <p:cNvSpPr/>
            <p:nvPr/>
          </p:nvSpPr>
          <p:spPr>
            <a:xfrm rot="1646507">
              <a:off x="3958143" y="5113405"/>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2" name="フリーフォーム 200">
              <a:extLst>
                <a:ext uri="{FF2B5EF4-FFF2-40B4-BE49-F238E27FC236}">
                  <a16:creationId xmlns:a16="http://schemas.microsoft.com/office/drawing/2014/main" id="{9F6916D7-72D0-4CA7-9F3A-E57F85812AC7}"/>
                </a:ext>
              </a:extLst>
            </p:cNvPr>
            <p:cNvSpPr/>
            <p:nvPr/>
          </p:nvSpPr>
          <p:spPr>
            <a:xfrm rot="1646507">
              <a:off x="3931941" y="5039761"/>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3" name="フリーフォーム 201">
              <a:extLst>
                <a:ext uri="{FF2B5EF4-FFF2-40B4-BE49-F238E27FC236}">
                  <a16:creationId xmlns:a16="http://schemas.microsoft.com/office/drawing/2014/main" id="{66865D5B-CD0D-47A5-94FC-2FDF42F76245}"/>
                </a:ext>
              </a:extLst>
            </p:cNvPr>
            <p:cNvSpPr/>
            <p:nvPr/>
          </p:nvSpPr>
          <p:spPr>
            <a:xfrm rot="1646507">
              <a:off x="3557271" y="4861149"/>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4" name="フリーフォーム 202">
              <a:extLst>
                <a:ext uri="{FF2B5EF4-FFF2-40B4-BE49-F238E27FC236}">
                  <a16:creationId xmlns:a16="http://schemas.microsoft.com/office/drawing/2014/main" id="{924E7764-37EB-4CC2-93FC-2F6D4C772416}"/>
                </a:ext>
              </a:extLst>
            </p:cNvPr>
            <p:cNvSpPr/>
            <p:nvPr/>
          </p:nvSpPr>
          <p:spPr>
            <a:xfrm rot="1646507">
              <a:off x="3677401" y="4916879"/>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5" name="フリーフォーム 203">
              <a:extLst>
                <a:ext uri="{FF2B5EF4-FFF2-40B4-BE49-F238E27FC236}">
                  <a16:creationId xmlns:a16="http://schemas.microsoft.com/office/drawing/2014/main" id="{1321165A-58D3-4D35-8FFD-2BA9F5AD24AF}"/>
                </a:ext>
              </a:extLst>
            </p:cNvPr>
            <p:cNvSpPr/>
            <p:nvPr/>
          </p:nvSpPr>
          <p:spPr>
            <a:xfrm rot="16200000">
              <a:off x="3322968" y="5405205"/>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6" name="フリーフォーム 204">
              <a:extLst>
                <a:ext uri="{FF2B5EF4-FFF2-40B4-BE49-F238E27FC236}">
                  <a16:creationId xmlns:a16="http://schemas.microsoft.com/office/drawing/2014/main" id="{66D3981E-FABA-4F6C-8C8B-39C68EBD7E32}"/>
                </a:ext>
              </a:extLst>
            </p:cNvPr>
            <p:cNvSpPr/>
            <p:nvPr/>
          </p:nvSpPr>
          <p:spPr>
            <a:xfrm rot="16200000">
              <a:off x="3371745" y="4598036"/>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7" name="フリーフォーム 205">
              <a:extLst>
                <a:ext uri="{FF2B5EF4-FFF2-40B4-BE49-F238E27FC236}">
                  <a16:creationId xmlns:a16="http://schemas.microsoft.com/office/drawing/2014/main" id="{B610FA4F-783B-48F5-9C89-44DB8750B4D5}"/>
                </a:ext>
              </a:extLst>
            </p:cNvPr>
            <p:cNvSpPr/>
            <p:nvPr/>
          </p:nvSpPr>
          <p:spPr>
            <a:xfrm rot="16200000">
              <a:off x="3332316" y="5014817"/>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8" name="フリーフォーム 206">
              <a:extLst>
                <a:ext uri="{FF2B5EF4-FFF2-40B4-BE49-F238E27FC236}">
                  <a16:creationId xmlns:a16="http://schemas.microsoft.com/office/drawing/2014/main" id="{14F07FA0-20BF-4183-85CC-9B846FEC23AB}"/>
                </a:ext>
              </a:extLst>
            </p:cNvPr>
            <p:cNvSpPr/>
            <p:nvPr/>
          </p:nvSpPr>
          <p:spPr>
            <a:xfrm rot="16200000">
              <a:off x="1369176" y="3376418"/>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9" name="フリーフォーム 207">
              <a:extLst>
                <a:ext uri="{FF2B5EF4-FFF2-40B4-BE49-F238E27FC236}">
                  <a16:creationId xmlns:a16="http://schemas.microsoft.com/office/drawing/2014/main" id="{52D888FB-0BB7-4A2B-B496-BC0AC994B39B}"/>
                </a:ext>
              </a:extLst>
            </p:cNvPr>
            <p:cNvSpPr/>
            <p:nvPr/>
          </p:nvSpPr>
          <p:spPr>
            <a:xfrm rot="16200000">
              <a:off x="1702750" y="3798593"/>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0" name="フリーフォーム 208">
              <a:extLst>
                <a:ext uri="{FF2B5EF4-FFF2-40B4-BE49-F238E27FC236}">
                  <a16:creationId xmlns:a16="http://schemas.microsoft.com/office/drawing/2014/main" id="{80BAE2B5-3397-4CA5-B889-21C557426E8B}"/>
                </a:ext>
              </a:extLst>
            </p:cNvPr>
            <p:cNvSpPr/>
            <p:nvPr/>
          </p:nvSpPr>
          <p:spPr>
            <a:xfrm rot="16200000">
              <a:off x="1529178" y="5162240"/>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71" name="フリーフォーム 209">
              <a:extLst>
                <a:ext uri="{FF2B5EF4-FFF2-40B4-BE49-F238E27FC236}">
                  <a16:creationId xmlns:a16="http://schemas.microsoft.com/office/drawing/2014/main" id="{CCB4E72A-F8E4-4902-974A-C4D56B3281FC}"/>
                </a:ext>
              </a:extLst>
            </p:cNvPr>
            <p:cNvSpPr/>
            <p:nvPr/>
          </p:nvSpPr>
          <p:spPr>
            <a:xfrm rot="16200000">
              <a:off x="1743423" y="5039884"/>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2" name="フリーフォーム 210">
              <a:extLst>
                <a:ext uri="{FF2B5EF4-FFF2-40B4-BE49-F238E27FC236}">
                  <a16:creationId xmlns:a16="http://schemas.microsoft.com/office/drawing/2014/main" id="{4AE8790E-70A6-4697-BD12-53D0CD8F6202}"/>
                </a:ext>
              </a:extLst>
            </p:cNvPr>
            <p:cNvSpPr/>
            <p:nvPr/>
          </p:nvSpPr>
          <p:spPr>
            <a:xfrm rot="16200000">
              <a:off x="1065276" y="4495471"/>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3" name="フリーフォーム 211">
              <a:extLst>
                <a:ext uri="{FF2B5EF4-FFF2-40B4-BE49-F238E27FC236}">
                  <a16:creationId xmlns:a16="http://schemas.microsoft.com/office/drawing/2014/main" id="{E7BD5BDC-4244-4032-BA17-91D94EB7CDE5}"/>
                </a:ext>
              </a:extLst>
            </p:cNvPr>
            <p:cNvSpPr/>
            <p:nvPr/>
          </p:nvSpPr>
          <p:spPr>
            <a:xfrm rot="16200000">
              <a:off x="1931600" y="4556534"/>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4" name="フリーフォーム 212">
              <a:extLst>
                <a:ext uri="{FF2B5EF4-FFF2-40B4-BE49-F238E27FC236}">
                  <a16:creationId xmlns:a16="http://schemas.microsoft.com/office/drawing/2014/main" id="{4BDEF75A-B302-4573-A275-17CC98F096C0}"/>
                </a:ext>
              </a:extLst>
            </p:cNvPr>
            <p:cNvSpPr/>
            <p:nvPr/>
          </p:nvSpPr>
          <p:spPr>
            <a:xfrm rot="16200000">
              <a:off x="2849002" y="3771060"/>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5" name="フリーフォーム 213">
              <a:extLst>
                <a:ext uri="{FF2B5EF4-FFF2-40B4-BE49-F238E27FC236}">
                  <a16:creationId xmlns:a16="http://schemas.microsoft.com/office/drawing/2014/main" id="{78991AD7-CED2-45FE-9405-029F569038A6}"/>
                </a:ext>
              </a:extLst>
            </p:cNvPr>
            <p:cNvSpPr/>
            <p:nvPr/>
          </p:nvSpPr>
          <p:spPr>
            <a:xfrm rot="16200000">
              <a:off x="4634125" y="4171872"/>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6" name="フリーフォーム 214">
              <a:extLst>
                <a:ext uri="{FF2B5EF4-FFF2-40B4-BE49-F238E27FC236}">
                  <a16:creationId xmlns:a16="http://schemas.microsoft.com/office/drawing/2014/main" id="{CA306142-FAED-4BE5-9327-0586D40ABE3D}"/>
                </a:ext>
              </a:extLst>
            </p:cNvPr>
            <p:cNvSpPr/>
            <p:nvPr/>
          </p:nvSpPr>
          <p:spPr>
            <a:xfrm rot="16200000">
              <a:off x="4329919" y="4099287"/>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7" name="フリーフォーム 215">
              <a:extLst>
                <a:ext uri="{FF2B5EF4-FFF2-40B4-BE49-F238E27FC236}">
                  <a16:creationId xmlns:a16="http://schemas.microsoft.com/office/drawing/2014/main" id="{5599FC3E-2921-411C-B6E1-61EAD592804B}"/>
                </a:ext>
              </a:extLst>
            </p:cNvPr>
            <p:cNvSpPr/>
            <p:nvPr/>
          </p:nvSpPr>
          <p:spPr>
            <a:xfrm rot="16200000">
              <a:off x="4005093" y="6129627"/>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8" name="フリーフォーム 216">
              <a:extLst>
                <a:ext uri="{FF2B5EF4-FFF2-40B4-BE49-F238E27FC236}">
                  <a16:creationId xmlns:a16="http://schemas.microsoft.com/office/drawing/2014/main" id="{66040542-2019-421C-91AC-8451E37C7767}"/>
                </a:ext>
              </a:extLst>
            </p:cNvPr>
            <p:cNvSpPr/>
            <p:nvPr/>
          </p:nvSpPr>
          <p:spPr>
            <a:xfrm rot="16200000">
              <a:off x="5244020" y="5811604"/>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9" name="フリーフォーム 217">
              <a:extLst>
                <a:ext uri="{FF2B5EF4-FFF2-40B4-BE49-F238E27FC236}">
                  <a16:creationId xmlns:a16="http://schemas.microsoft.com/office/drawing/2014/main" id="{E4D9269A-414E-41B9-ABD8-36CA660F0B41}"/>
                </a:ext>
              </a:extLst>
            </p:cNvPr>
            <p:cNvSpPr/>
            <p:nvPr/>
          </p:nvSpPr>
          <p:spPr>
            <a:xfrm rot="16200000">
              <a:off x="3474735" y="6324977"/>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0" name="フリーフォーム 218">
              <a:extLst>
                <a:ext uri="{FF2B5EF4-FFF2-40B4-BE49-F238E27FC236}">
                  <a16:creationId xmlns:a16="http://schemas.microsoft.com/office/drawing/2014/main" id="{80969D2F-0D04-473B-947A-3FB650C9F4C1}"/>
                </a:ext>
              </a:extLst>
            </p:cNvPr>
            <p:cNvSpPr/>
            <p:nvPr/>
          </p:nvSpPr>
          <p:spPr>
            <a:xfrm rot="16200000">
              <a:off x="4422686" y="6759460"/>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1" name="フリーフォーム 219">
              <a:extLst>
                <a:ext uri="{FF2B5EF4-FFF2-40B4-BE49-F238E27FC236}">
                  <a16:creationId xmlns:a16="http://schemas.microsoft.com/office/drawing/2014/main" id="{DB32BBF0-500E-4E07-9648-039F833299ED}"/>
                </a:ext>
              </a:extLst>
            </p:cNvPr>
            <p:cNvSpPr/>
            <p:nvPr/>
          </p:nvSpPr>
          <p:spPr>
            <a:xfrm rot="16200000">
              <a:off x="3713368" y="6502849"/>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2" name="フリーフォーム 220">
              <a:extLst>
                <a:ext uri="{FF2B5EF4-FFF2-40B4-BE49-F238E27FC236}">
                  <a16:creationId xmlns:a16="http://schemas.microsoft.com/office/drawing/2014/main" id="{BA4528BA-8FD2-454B-8A3B-2F9828736195}"/>
                </a:ext>
              </a:extLst>
            </p:cNvPr>
            <p:cNvSpPr/>
            <p:nvPr/>
          </p:nvSpPr>
          <p:spPr>
            <a:xfrm rot="16200000">
              <a:off x="3582438" y="6579508"/>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3" name="フリーフォーム 221">
              <a:extLst>
                <a:ext uri="{FF2B5EF4-FFF2-40B4-BE49-F238E27FC236}">
                  <a16:creationId xmlns:a16="http://schemas.microsoft.com/office/drawing/2014/main" id="{3E6AD773-9735-41AF-BF66-26CEB910BA76}"/>
                </a:ext>
              </a:extLst>
            </p:cNvPr>
            <p:cNvSpPr/>
            <p:nvPr/>
          </p:nvSpPr>
          <p:spPr>
            <a:xfrm rot="16200000">
              <a:off x="3499039" y="3476837"/>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4" name="フリーフォーム 222">
              <a:extLst>
                <a:ext uri="{FF2B5EF4-FFF2-40B4-BE49-F238E27FC236}">
                  <a16:creationId xmlns:a16="http://schemas.microsoft.com/office/drawing/2014/main" id="{233BDB33-31BA-424B-A25A-C6C19EE97284}"/>
                </a:ext>
              </a:extLst>
            </p:cNvPr>
            <p:cNvSpPr/>
            <p:nvPr/>
          </p:nvSpPr>
          <p:spPr>
            <a:xfrm rot="16200000">
              <a:off x="3960428" y="6197543"/>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5" name="円/楕円 124">
              <a:extLst>
                <a:ext uri="{FF2B5EF4-FFF2-40B4-BE49-F238E27FC236}">
                  <a16:creationId xmlns:a16="http://schemas.microsoft.com/office/drawing/2014/main" id="{76199497-69D4-46DA-9153-9B52F83239EF}"/>
                </a:ext>
              </a:extLst>
            </p:cNvPr>
            <p:cNvSpPr/>
            <p:nvPr/>
          </p:nvSpPr>
          <p:spPr>
            <a:xfrm rot="16200000">
              <a:off x="894021" y="3070410"/>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86" name="Rectangle 108">
              <a:extLst>
                <a:ext uri="{FF2B5EF4-FFF2-40B4-BE49-F238E27FC236}">
                  <a16:creationId xmlns:a16="http://schemas.microsoft.com/office/drawing/2014/main" id="{1B42B4BC-9685-4D6B-8C04-A1C6A319E86E}"/>
                </a:ext>
              </a:extLst>
            </p:cNvPr>
            <p:cNvSpPr>
              <a:spLocks noChangeArrowheads="1"/>
            </p:cNvSpPr>
            <p:nvPr/>
          </p:nvSpPr>
          <p:spPr bwMode="auto">
            <a:xfrm rot="16200000">
              <a:off x="1757131" y="7049619"/>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487" name="Rectangle 109">
              <a:extLst>
                <a:ext uri="{FF2B5EF4-FFF2-40B4-BE49-F238E27FC236}">
                  <a16:creationId xmlns:a16="http://schemas.microsoft.com/office/drawing/2014/main" id="{3BA5C621-C340-4408-B5F1-5917689504A7}"/>
                </a:ext>
              </a:extLst>
            </p:cNvPr>
            <p:cNvSpPr>
              <a:spLocks noChangeArrowheads="1"/>
            </p:cNvSpPr>
            <p:nvPr/>
          </p:nvSpPr>
          <p:spPr bwMode="auto">
            <a:xfrm rot="16200000">
              <a:off x="968420"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8" name="Rectangle 110">
              <a:extLst>
                <a:ext uri="{FF2B5EF4-FFF2-40B4-BE49-F238E27FC236}">
                  <a16:creationId xmlns:a16="http://schemas.microsoft.com/office/drawing/2014/main" id="{CC410A9B-AB18-405B-B6AD-941B398D07D1}"/>
                </a:ext>
              </a:extLst>
            </p:cNvPr>
            <p:cNvSpPr>
              <a:spLocks noChangeArrowheads="1"/>
            </p:cNvSpPr>
            <p:nvPr/>
          </p:nvSpPr>
          <p:spPr bwMode="auto">
            <a:xfrm rot="16200000">
              <a:off x="149324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9" name="Rectangle 111">
              <a:extLst>
                <a:ext uri="{FF2B5EF4-FFF2-40B4-BE49-F238E27FC236}">
                  <a16:creationId xmlns:a16="http://schemas.microsoft.com/office/drawing/2014/main" id="{1379F935-EF6D-4074-8723-AA7C14FE408F}"/>
                </a:ext>
              </a:extLst>
            </p:cNvPr>
            <p:cNvSpPr>
              <a:spLocks noChangeArrowheads="1"/>
            </p:cNvSpPr>
            <p:nvPr/>
          </p:nvSpPr>
          <p:spPr bwMode="auto">
            <a:xfrm rot="16200000">
              <a:off x="2018072"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0" name="Rectangle 112">
              <a:extLst>
                <a:ext uri="{FF2B5EF4-FFF2-40B4-BE49-F238E27FC236}">
                  <a16:creationId xmlns:a16="http://schemas.microsoft.com/office/drawing/2014/main" id="{039BE560-A6F1-4F33-B76B-26B670073885}"/>
                </a:ext>
              </a:extLst>
            </p:cNvPr>
            <p:cNvSpPr>
              <a:spLocks noChangeArrowheads="1"/>
            </p:cNvSpPr>
            <p:nvPr/>
          </p:nvSpPr>
          <p:spPr bwMode="auto">
            <a:xfrm rot="16200000">
              <a:off x="254289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1" name="Line 113">
              <a:extLst>
                <a:ext uri="{FF2B5EF4-FFF2-40B4-BE49-F238E27FC236}">
                  <a16:creationId xmlns:a16="http://schemas.microsoft.com/office/drawing/2014/main" id="{4EC84E65-7D01-40D1-AF99-93837249125D}"/>
                </a:ext>
              </a:extLst>
            </p:cNvPr>
            <p:cNvSpPr>
              <a:spLocks noChangeShapeType="1"/>
            </p:cNvSpPr>
            <p:nvPr/>
          </p:nvSpPr>
          <p:spPr bwMode="auto">
            <a:xfrm rot="16200000">
              <a:off x="2781339" y="7329658"/>
              <a:ext cx="0" cy="2102248"/>
            </a:xfrm>
            <a:prstGeom prst="line">
              <a:avLst/>
            </a:prstGeom>
            <a:noFill/>
            <a:ln w="12700">
              <a:solidFill>
                <a:srgbClr val="000000"/>
              </a:solidFill>
              <a:round/>
              <a:headEnd/>
              <a:tailEnd/>
            </a:ln>
          </p:spPr>
          <p:txBody>
            <a:bodyPr/>
            <a:lstStyle/>
            <a:p>
              <a:endParaRPr lang="ja-JP" altLang="en-US"/>
            </a:p>
          </p:txBody>
        </p:sp>
        <p:sp>
          <p:nvSpPr>
            <p:cNvPr id="492" name="AutoShape 114">
              <a:extLst>
                <a:ext uri="{FF2B5EF4-FFF2-40B4-BE49-F238E27FC236}">
                  <a16:creationId xmlns:a16="http://schemas.microsoft.com/office/drawing/2014/main" id="{D12680AB-49A0-437E-BDC2-C7B4B66DFBD5}"/>
                </a:ext>
              </a:extLst>
            </p:cNvPr>
            <p:cNvSpPr>
              <a:spLocks noChangeArrowheads="1"/>
            </p:cNvSpPr>
            <p:nvPr/>
          </p:nvSpPr>
          <p:spPr bwMode="auto">
            <a:xfrm rot="16200000">
              <a:off x="1563754" y="8690805"/>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493" name="AutoShape 115">
              <a:extLst>
                <a:ext uri="{FF2B5EF4-FFF2-40B4-BE49-F238E27FC236}">
                  <a16:creationId xmlns:a16="http://schemas.microsoft.com/office/drawing/2014/main" id="{A3723F83-15FB-43C5-83D4-375B1D54B400}"/>
                </a:ext>
              </a:extLst>
            </p:cNvPr>
            <p:cNvSpPr>
              <a:spLocks noChangeArrowheads="1"/>
            </p:cNvSpPr>
            <p:nvPr/>
          </p:nvSpPr>
          <p:spPr bwMode="auto">
            <a:xfrm rot="16200000">
              <a:off x="2613404" y="8690805"/>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494" name="AutoShape 116" descr="ひし形 (枠のみ)">
              <a:extLst>
                <a:ext uri="{FF2B5EF4-FFF2-40B4-BE49-F238E27FC236}">
                  <a16:creationId xmlns:a16="http://schemas.microsoft.com/office/drawing/2014/main" id="{E891C244-A641-411B-BAE2-8DD7D4B97720}"/>
                </a:ext>
              </a:extLst>
            </p:cNvPr>
            <p:cNvSpPr>
              <a:spLocks noChangeArrowheads="1"/>
            </p:cNvSpPr>
            <p:nvPr/>
          </p:nvSpPr>
          <p:spPr bwMode="auto">
            <a:xfrm rot="16200000">
              <a:off x="2875818" y="8690805"/>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495" name="AutoShape 117" descr="ひし形 (枠のみ)">
              <a:extLst>
                <a:ext uri="{FF2B5EF4-FFF2-40B4-BE49-F238E27FC236}">
                  <a16:creationId xmlns:a16="http://schemas.microsoft.com/office/drawing/2014/main" id="{81454D58-0360-464B-ACF8-B173C7F5854C}"/>
                </a:ext>
              </a:extLst>
            </p:cNvPr>
            <p:cNvSpPr>
              <a:spLocks noChangeArrowheads="1"/>
            </p:cNvSpPr>
            <p:nvPr/>
          </p:nvSpPr>
          <p:spPr bwMode="auto">
            <a:xfrm rot="16200000">
              <a:off x="3138230" y="8690805"/>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496" name="Line 119">
              <a:extLst>
                <a:ext uri="{FF2B5EF4-FFF2-40B4-BE49-F238E27FC236}">
                  <a16:creationId xmlns:a16="http://schemas.microsoft.com/office/drawing/2014/main" id="{F6FFBFD0-6374-4A41-9EB5-52855C42BAA4}"/>
                </a:ext>
              </a:extLst>
            </p:cNvPr>
            <p:cNvSpPr>
              <a:spLocks noChangeShapeType="1"/>
            </p:cNvSpPr>
            <p:nvPr/>
          </p:nvSpPr>
          <p:spPr bwMode="auto">
            <a:xfrm rot="16200000">
              <a:off x="1826167" y="8749322"/>
              <a:ext cx="595333" cy="0"/>
            </a:xfrm>
            <a:prstGeom prst="line">
              <a:avLst/>
            </a:prstGeom>
            <a:noFill/>
            <a:ln w="31750">
              <a:solidFill>
                <a:srgbClr val="0000FF"/>
              </a:solidFill>
              <a:round/>
              <a:headEnd/>
              <a:tailEnd/>
            </a:ln>
          </p:spPr>
          <p:txBody>
            <a:bodyPr/>
            <a:lstStyle/>
            <a:p>
              <a:endParaRPr lang="ja-JP" altLang="en-US"/>
            </a:p>
          </p:txBody>
        </p:sp>
        <p:sp>
          <p:nvSpPr>
            <p:cNvPr id="497" name="Line 120">
              <a:extLst>
                <a:ext uri="{FF2B5EF4-FFF2-40B4-BE49-F238E27FC236}">
                  <a16:creationId xmlns:a16="http://schemas.microsoft.com/office/drawing/2014/main" id="{CE60E1C2-BA20-4931-A89E-0EAB8A348454}"/>
                </a:ext>
              </a:extLst>
            </p:cNvPr>
            <p:cNvSpPr>
              <a:spLocks noChangeShapeType="1"/>
            </p:cNvSpPr>
            <p:nvPr/>
          </p:nvSpPr>
          <p:spPr bwMode="auto">
            <a:xfrm rot="16200000">
              <a:off x="2088579" y="8749322"/>
              <a:ext cx="595333" cy="0"/>
            </a:xfrm>
            <a:prstGeom prst="line">
              <a:avLst/>
            </a:prstGeom>
            <a:noFill/>
            <a:ln w="25400">
              <a:solidFill>
                <a:srgbClr val="FF0000"/>
              </a:solidFill>
              <a:prstDash val="sysDot"/>
              <a:round/>
              <a:headEnd/>
              <a:tailEnd/>
            </a:ln>
          </p:spPr>
          <p:txBody>
            <a:bodyPr/>
            <a:lstStyle/>
            <a:p>
              <a:endParaRPr lang="ja-JP" altLang="en-US"/>
            </a:p>
          </p:txBody>
        </p:sp>
        <p:sp>
          <p:nvSpPr>
            <p:cNvPr id="498" name="Line 121">
              <a:extLst>
                <a:ext uri="{FF2B5EF4-FFF2-40B4-BE49-F238E27FC236}">
                  <a16:creationId xmlns:a16="http://schemas.microsoft.com/office/drawing/2014/main" id="{0B4C8212-9CE4-4E62-888A-58F9986A6D4D}"/>
                </a:ext>
              </a:extLst>
            </p:cNvPr>
            <p:cNvSpPr>
              <a:spLocks noChangeShapeType="1"/>
            </p:cNvSpPr>
            <p:nvPr/>
          </p:nvSpPr>
          <p:spPr bwMode="auto">
            <a:xfrm rot="16200000">
              <a:off x="2350993" y="8749322"/>
              <a:ext cx="595333" cy="0"/>
            </a:xfrm>
            <a:prstGeom prst="line">
              <a:avLst/>
            </a:prstGeom>
            <a:noFill/>
            <a:ln w="25400">
              <a:solidFill>
                <a:srgbClr val="993300"/>
              </a:solidFill>
              <a:round/>
              <a:headEnd/>
              <a:tailEnd/>
            </a:ln>
          </p:spPr>
          <p:txBody>
            <a:bodyPr/>
            <a:lstStyle/>
            <a:p>
              <a:endParaRPr lang="ja-JP" altLang="en-US"/>
            </a:p>
          </p:txBody>
        </p:sp>
        <p:sp>
          <p:nvSpPr>
            <p:cNvPr id="499" name="AutoShape 122">
              <a:extLst>
                <a:ext uri="{FF2B5EF4-FFF2-40B4-BE49-F238E27FC236}">
                  <a16:creationId xmlns:a16="http://schemas.microsoft.com/office/drawing/2014/main" id="{B432023B-2694-475A-8D9F-088A97E0CD08}"/>
                </a:ext>
              </a:extLst>
            </p:cNvPr>
            <p:cNvSpPr>
              <a:spLocks noChangeArrowheads="1"/>
            </p:cNvSpPr>
            <p:nvPr/>
          </p:nvSpPr>
          <p:spPr bwMode="auto">
            <a:xfrm rot="16200000">
              <a:off x="713358" y="8114126"/>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500" name="AutoShape 123">
              <a:extLst>
                <a:ext uri="{FF2B5EF4-FFF2-40B4-BE49-F238E27FC236}">
                  <a16:creationId xmlns:a16="http://schemas.microsoft.com/office/drawing/2014/main" id="{7E2C3DB1-DA0D-4379-BF08-5AF7DC55AC07}"/>
                </a:ext>
              </a:extLst>
            </p:cNvPr>
            <p:cNvSpPr>
              <a:spLocks noChangeArrowheads="1"/>
            </p:cNvSpPr>
            <p:nvPr/>
          </p:nvSpPr>
          <p:spPr bwMode="auto">
            <a:xfrm rot="16200000">
              <a:off x="1360975"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501" name="AutoShape 124">
              <a:extLst>
                <a:ext uri="{FF2B5EF4-FFF2-40B4-BE49-F238E27FC236}">
                  <a16:creationId xmlns:a16="http://schemas.microsoft.com/office/drawing/2014/main" id="{2A3D145A-88B1-4739-8759-FD9B839D8325}"/>
                </a:ext>
              </a:extLst>
            </p:cNvPr>
            <p:cNvSpPr>
              <a:spLocks noChangeArrowheads="1"/>
            </p:cNvSpPr>
            <p:nvPr/>
          </p:nvSpPr>
          <p:spPr bwMode="auto">
            <a:xfrm rot="16200000">
              <a:off x="1623388"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502" name="AutoShape 125">
              <a:extLst>
                <a:ext uri="{FF2B5EF4-FFF2-40B4-BE49-F238E27FC236}">
                  <a16:creationId xmlns:a16="http://schemas.microsoft.com/office/drawing/2014/main" id="{970E0B9F-70A3-4A6A-8C83-99D01DFB0AE9}"/>
                </a:ext>
              </a:extLst>
            </p:cNvPr>
            <p:cNvSpPr>
              <a:spLocks noChangeArrowheads="1"/>
            </p:cNvSpPr>
            <p:nvPr/>
          </p:nvSpPr>
          <p:spPr bwMode="auto">
            <a:xfrm rot="16200000">
              <a:off x="1875960"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503" name="AutoShape 126">
              <a:extLst>
                <a:ext uri="{FF2B5EF4-FFF2-40B4-BE49-F238E27FC236}">
                  <a16:creationId xmlns:a16="http://schemas.microsoft.com/office/drawing/2014/main" id="{97A8F18F-98D7-41FA-87E7-D3E3330DA2AC}"/>
                </a:ext>
              </a:extLst>
            </p:cNvPr>
            <p:cNvSpPr>
              <a:spLocks noChangeArrowheads="1"/>
            </p:cNvSpPr>
            <p:nvPr/>
          </p:nvSpPr>
          <p:spPr bwMode="auto">
            <a:xfrm rot="16200000">
              <a:off x="2138373"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504" name="AutoShape 127">
              <a:extLst>
                <a:ext uri="{FF2B5EF4-FFF2-40B4-BE49-F238E27FC236}">
                  <a16:creationId xmlns:a16="http://schemas.microsoft.com/office/drawing/2014/main" id="{CF55978E-B4A9-41AD-99DF-62C13253F0E2}"/>
                </a:ext>
              </a:extLst>
            </p:cNvPr>
            <p:cNvSpPr>
              <a:spLocks noChangeArrowheads="1"/>
            </p:cNvSpPr>
            <p:nvPr/>
          </p:nvSpPr>
          <p:spPr bwMode="auto">
            <a:xfrm rot="16200000">
              <a:off x="2400786"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505" name="AutoShape 128">
              <a:extLst>
                <a:ext uri="{FF2B5EF4-FFF2-40B4-BE49-F238E27FC236}">
                  <a16:creationId xmlns:a16="http://schemas.microsoft.com/office/drawing/2014/main" id="{539CB66F-B82B-4B32-B0D6-B50E58C1284A}"/>
                </a:ext>
              </a:extLst>
            </p:cNvPr>
            <p:cNvSpPr>
              <a:spLocks noChangeArrowheads="1"/>
            </p:cNvSpPr>
            <p:nvPr/>
          </p:nvSpPr>
          <p:spPr bwMode="auto">
            <a:xfrm rot="16200000">
              <a:off x="2663199"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506" name="AutoShape 129">
              <a:extLst>
                <a:ext uri="{FF2B5EF4-FFF2-40B4-BE49-F238E27FC236}">
                  <a16:creationId xmlns:a16="http://schemas.microsoft.com/office/drawing/2014/main" id="{12FFC7DE-F122-4D5B-B1DF-6F63F40B5E7E}"/>
                </a:ext>
              </a:extLst>
            </p:cNvPr>
            <p:cNvSpPr>
              <a:spLocks noChangeArrowheads="1"/>
            </p:cNvSpPr>
            <p:nvPr/>
          </p:nvSpPr>
          <p:spPr bwMode="auto">
            <a:xfrm rot="16200000">
              <a:off x="2925611"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507" name="Rectangle 112">
              <a:extLst>
                <a:ext uri="{FF2B5EF4-FFF2-40B4-BE49-F238E27FC236}">
                  <a16:creationId xmlns:a16="http://schemas.microsoft.com/office/drawing/2014/main" id="{59C949C1-0D96-4ACB-96F2-1E9CD0738061}"/>
                </a:ext>
              </a:extLst>
            </p:cNvPr>
            <p:cNvSpPr>
              <a:spLocks noChangeArrowheads="1"/>
            </p:cNvSpPr>
            <p:nvPr/>
          </p:nvSpPr>
          <p:spPr bwMode="auto">
            <a:xfrm rot="16200000">
              <a:off x="2808255" y="8100740"/>
              <a:ext cx="1786000" cy="262412"/>
            </a:xfrm>
            <a:prstGeom prst="rect">
              <a:avLst/>
            </a:prstGeom>
            <a:noFill/>
            <a:ln w="12700">
              <a:solidFill>
                <a:srgbClr val="000000"/>
              </a:solidFill>
              <a:miter lim="800000"/>
              <a:headEnd/>
              <a:tailEnd/>
            </a:ln>
          </p:spPr>
          <p:txBody>
            <a:bodyPr/>
            <a:lstStyle/>
            <a:p>
              <a:endParaRPr lang="ja-JP" altLang="en-US"/>
            </a:p>
          </p:txBody>
        </p:sp>
        <p:sp>
          <p:nvSpPr>
            <p:cNvPr id="508" name="AutoShape 129">
              <a:extLst>
                <a:ext uri="{FF2B5EF4-FFF2-40B4-BE49-F238E27FC236}">
                  <a16:creationId xmlns:a16="http://schemas.microsoft.com/office/drawing/2014/main" id="{1A14A436-BE0A-421A-B10F-938377CF7F40}"/>
                </a:ext>
              </a:extLst>
            </p:cNvPr>
            <p:cNvSpPr>
              <a:spLocks noChangeArrowheads="1"/>
            </p:cNvSpPr>
            <p:nvPr/>
          </p:nvSpPr>
          <p:spPr bwMode="auto">
            <a:xfrm rot="16200000">
              <a:off x="3186770" y="7745322"/>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509" name="正方形/長方形 508">
              <a:extLst>
                <a:ext uri="{FF2B5EF4-FFF2-40B4-BE49-F238E27FC236}">
                  <a16:creationId xmlns:a16="http://schemas.microsoft.com/office/drawing/2014/main" id="{2DB9CF53-6E2A-41E4-B7C1-D435AF5E6156}"/>
                </a:ext>
              </a:extLst>
            </p:cNvPr>
            <p:cNvSpPr/>
            <p:nvPr/>
          </p:nvSpPr>
          <p:spPr>
            <a:xfrm>
              <a:off x="3626597" y="8451655"/>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Rectangle 53">
              <a:extLst>
                <a:ext uri="{FF2B5EF4-FFF2-40B4-BE49-F238E27FC236}">
                  <a16:creationId xmlns:a16="http://schemas.microsoft.com/office/drawing/2014/main" id="{766561F5-5234-47F4-9DA7-340FD4D69735}"/>
                </a:ext>
              </a:extLst>
            </p:cNvPr>
            <p:cNvSpPr>
              <a:spLocks noChangeArrowheads="1"/>
            </p:cNvSpPr>
            <p:nvPr/>
          </p:nvSpPr>
          <p:spPr bwMode="auto">
            <a:xfrm rot="16200000">
              <a:off x="4882259" y="2544112"/>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25a</a:t>
              </a:r>
              <a:r>
                <a:rPr lang="ja-JP" altLang="en-US" sz="800" dirty="0">
                  <a:solidFill>
                    <a:srgbClr val="000000"/>
                  </a:solidFill>
                  <a:latin typeface="+mj-ea"/>
                  <a:ea typeface="+mj-ea"/>
                </a:rPr>
                <a:t>）</a:t>
              </a:r>
            </a:p>
          </p:txBody>
        </p:sp>
        <p:cxnSp>
          <p:nvCxnSpPr>
            <p:cNvPr id="511" name="直線コネクタ 510">
              <a:extLst>
                <a:ext uri="{FF2B5EF4-FFF2-40B4-BE49-F238E27FC236}">
                  <a16:creationId xmlns:a16="http://schemas.microsoft.com/office/drawing/2014/main" id="{F595C4FF-F2E2-47AB-8967-B31E06C31528}"/>
                </a:ext>
              </a:extLst>
            </p:cNvPr>
            <p:cNvCxnSpPr>
              <a:cxnSpLocks/>
              <a:endCxn id="510" idx="1"/>
            </p:cNvCxnSpPr>
            <p:nvPr/>
          </p:nvCxnSpPr>
          <p:spPr>
            <a:xfrm flipV="1">
              <a:off x="4920720" y="3012112"/>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直線コネクタ 511">
              <a:extLst>
                <a:ext uri="{FF2B5EF4-FFF2-40B4-BE49-F238E27FC236}">
                  <a16:creationId xmlns:a16="http://schemas.microsoft.com/office/drawing/2014/main" id="{9B278FB0-FDE9-4584-B74D-A4349DD811ED}"/>
                </a:ext>
              </a:extLst>
            </p:cNvPr>
            <p:cNvCxnSpPr>
              <a:cxnSpLocks/>
              <a:endCxn id="510" idx="1"/>
            </p:cNvCxnSpPr>
            <p:nvPr/>
          </p:nvCxnSpPr>
          <p:spPr>
            <a:xfrm flipV="1">
              <a:off x="4731923" y="3012112"/>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3" name="角丸四角形 81">
              <a:extLst>
                <a:ext uri="{FF2B5EF4-FFF2-40B4-BE49-F238E27FC236}">
                  <a16:creationId xmlns:a16="http://schemas.microsoft.com/office/drawing/2014/main" id="{AA32575A-8D0B-4411-8988-6D76F6A97E0B}"/>
                </a:ext>
              </a:extLst>
            </p:cNvPr>
            <p:cNvSpPr/>
            <p:nvPr/>
          </p:nvSpPr>
          <p:spPr>
            <a:xfrm rot="4411055">
              <a:off x="2571957" y="2727398"/>
              <a:ext cx="201014" cy="311335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角丸四角形 85">
              <a:extLst>
                <a:ext uri="{FF2B5EF4-FFF2-40B4-BE49-F238E27FC236}">
                  <a16:creationId xmlns:a16="http://schemas.microsoft.com/office/drawing/2014/main" id="{031A9EE1-1AF6-4140-8F1E-953C130EE1E0}"/>
                </a:ext>
              </a:extLst>
            </p:cNvPr>
            <p:cNvSpPr/>
            <p:nvPr/>
          </p:nvSpPr>
          <p:spPr>
            <a:xfrm rot="17741047">
              <a:off x="4596627" y="7821606"/>
              <a:ext cx="257142" cy="521663"/>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Rectangle 53">
              <a:extLst>
                <a:ext uri="{FF2B5EF4-FFF2-40B4-BE49-F238E27FC236}">
                  <a16:creationId xmlns:a16="http://schemas.microsoft.com/office/drawing/2014/main" id="{BAA926C7-3EBA-4A9F-9AE6-6E98D8431FD6}"/>
                </a:ext>
              </a:extLst>
            </p:cNvPr>
            <p:cNvSpPr>
              <a:spLocks noChangeArrowheads="1"/>
            </p:cNvSpPr>
            <p:nvPr/>
          </p:nvSpPr>
          <p:spPr bwMode="auto">
            <a:xfrm rot="16200000">
              <a:off x="263759" y="5388159"/>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516" name="直線コネクタ 515">
              <a:extLst>
                <a:ext uri="{FF2B5EF4-FFF2-40B4-BE49-F238E27FC236}">
                  <a16:creationId xmlns:a16="http://schemas.microsoft.com/office/drawing/2014/main" id="{7E8624DC-3EA7-4DAE-8B78-E8FEA79B225A}"/>
                </a:ext>
              </a:extLst>
            </p:cNvPr>
            <p:cNvCxnSpPr>
              <a:cxnSpLocks/>
              <a:stCxn id="515" idx="2"/>
              <a:endCxn id="513" idx="3"/>
            </p:cNvCxnSpPr>
            <p:nvPr/>
          </p:nvCxnSpPr>
          <p:spPr>
            <a:xfrm flipV="1">
              <a:off x="1124744" y="4380450"/>
              <a:ext cx="1576236" cy="1169709"/>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7" name="直線コネクタ 516">
              <a:extLst>
                <a:ext uri="{FF2B5EF4-FFF2-40B4-BE49-F238E27FC236}">
                  <a16:creationId xmlns:a16="http://schemas.microsoft.com/office/drawing/2014/main" id="{1921381E-480D-4DF7-A941-6FD2FF41FFC4}"/>
                </a:ext>
              </a:extLst>
            </p:cNvPr>
            <p:cNvCxnSpPr>
              <a:cxnSpLocks/>
              <a:stCxn id="525" idx="2"/>
              <a:endCxn id="526" idx="0"/>
            </p:cNvCxnSpPr>
            <p:nvPr/>
          </p:nvCxnSpPr>
          <p:spPr>
            <a:xfrm>
              <a:off x="5652403" y="8147373"/>
              <a:ext cx="472024" cy="371521"/>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8" name="直線コネクタ 517">
              <a:extLst>
                <a:ext uri="{FF2B5EF4-FFF2-40B4-BE49-F238E27FC236}">
                  <a16:creationId xmlns:a16="http://schemas.microsoft.com/office/drawing/2014/main" id="{C54BC460-8762-465A-974C-70714DD3A934}"/>
                </a:ext>
              </a:extLst>
            </p:cNvPr>
            <p:cNvCxnSpPr>
              <a:cxnSpLocks/>
              <a:stCxn id="514" idx="2"/>
              <a:endCxn id="527" idx="0"/>
            </p:cNvCxnSpPr>
            <p:nvPr/>
          </p:nvCxnSpPr>
          <p:spPr>
            <a:xfrm flipH="1">
              <a:off x="4788136" y="8195484"/>
              <a:ext cx="172123" cy="71767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
          <p:nvSpPr>
            <p:cNvPr id="519" name="Rectangle 53">
              <a:extLst>
                <a:ext uri="{FF2B5EF4-FFF2-40B4-BE49-F238E27FC236}">
                  <a16:creationId xmlns:a16="http://schemas.microsoft.com/office/drawing/2014/main" id="{E8B403CB-CE34-46AD-AA8B-C17AC25D900E}"/>
                </a:ext>
              </a:extLst>
            </p:cNvPr>
            <p:cNvSpPr>
              <a:spLocks noChangeArrowheads="1"/>
            </p:cNvSpPr>
            <p:nvPr/>
          </p:nvSpPr>
          <p:spPr bwMode="auto">
            <a:xfrm rot="16200000">
              <a:off x="3582957" y="2532387"/>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520" name="直線コネクタ 519">
              <a:extLst>
                <a:ext uri="{FF2B5EF4-FFF2-40B4-BE49-F238E27FC236}">
                  <a16:creationId xmlns:a16="http://schemas.microsoft.com/office/drawing/2014/main" id="{811DFFE2-2CC9-40A1-9D8C-8C2218CB7D2D}"/>
                </a:ext>
              </a:extLst>
            </p:cNvPr>
            <p:cNvCxnSpPr>
              <a:cxnSpLocks/>
              <a:stCxn id="521" idx="2"/>
              <a:endCxn id="519" idx="2"/>
            </p:cNvCxnSpPr>
            <p:nvPr/>
          </p:nvCxnSpPr>
          <p:spPr>
            <a:xfrm flipH="1" flipV="1">
              <a:off x="4183293" y="2630294"/>
              <a:ext cx="95763" cy="744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1" name="円/楕円 100">
              <a:extLst>
                <a:ext uri="{FF2B5EF4-FFF2-40B4-BE49-F238E27FC236}">
                  <a16:creationId xmlns:a16="http://schemas.microsoft.com/office/drawing/2014/main" id="{23D484E0-5069-4642-8FB5-40FC9DA6F18A}"/>
                </a:ext>
              </a:extLst>
            </p:cNvPr>
            <p:cNvSpPr/>
            <p:nvPr/>
          </p:nvSpPr>
          <p:spPr>
            <a:xfrm>
              <a:off x="4279056" y="2934078"/>
              <a:ext cx="582871" cy="882353"/>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22" name="直線コネクタ 521">
              <a:extLst>
                <a:ext uri="{FF2B5EF4-FFF2-40B4-BE49-F238E27FC236}">
                  <a16:creationId xmlns:a16="http://schemas.microsoft.com/office/drawing/2014/main" id="{B520D657-9DC3-4377-8587-E47C8EFF5E8D}"/>
                </a:ext>
              </a:extLst>
            </p:cNvPr>
            <p:cNvCxnSpPr/>
            <p:nvPr/>
          </p:nvCxnSpPr>
          <p:spPr>
            <a:xfrm flipV="1">
              <a:off x="1249773" y="4152587"/>
              <a:ext cx="510729" cy="148754"/>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3" name="直線コネクタ 522">
              <a:extLst>
                <a:ext uri="{FF2B5EF4-FFF2-40B4-BE49-F238E27FC236}">
                  <a16:creationId xmlns:a16="http://schemas.microsoft.com/office/drawing/2014/main" id="{115FB40C-D247-4238-B5C0-7041B7DD0F1A}"/>
                </a:ext>
              </a:extLst>
            </p:cNvPr>
            <p:cNvCxnSpPr/>
            <p:nvPr/>
          </p:nvCxnSpPr>
          <p:spPr>
            <a:xfrm flipV="1">
              <a:off x="1819863" y="3422944"/>
              <a:ext cx="2601580" cy="739599"/>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F6D26C6E-75D9-48E7-95D9-590C390A6C8A}"/>
                </a:ext>
              </a:extLst>
            </p:cNvPr>
            <p:cNvCxnSpPr>
              <a:cxnSpLocks/>
              <a:endCxn id="202" idx="3"/>
            </p:cNvCxnSpPr>
            <p:nvPr/>
          </p:nvCxnSpPr>
          <p:spPr>
            <a:xfrm flipV="1">
              <a:off x="1326611" y="4251855"/>
              <a:ext cx="2886637" cy="813833"/>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525" name="角丸四角形 256">
              <a:extLst>
                <a:ext uri="{FF2B5EF4-FFF2-40B4-BE49-F238E27FC236}">
                  <a16:creationId xmlns:a16="http://schemas.microsoft.com/office/drawing/2014/main" id="{2FA81A89-D931-4342-B4C7-5C695CC4668E}"/>
                </a:ext>
              </a:extLst>
            </p:cNvPr>
            <p:cNvSpPr/>
            <p:nvPr/>
          </p:nvSpPr>
          <p:spPr>
            <a:xfrm rot="21281244">
              <a:off x="5482485" y="6370170"/>
              <a:ext cx="174932" cy="1781028"/>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Rectangle 53">
              <a:extLst>
                <a:ext uri="{FF2B5EF4-FFF2-40B4-BE49-F238E27FC236}">
                  <a16:creationId xmlns:a16="http://schemas.microsoft.com/office/drawing/2014/main" id="{1CA3AE2F-BA60-4259-8B18-FAD5682942A6}"/>
                </a:ext>
              </a:extLst>
            </p:cNvPr>
            <p:cNvSpPr>
              <a:spLocks noChangeArrowheads="1"/>
            </p:cNvSpPr>
            <p:nvPr/>
          </p:nvSpPr>
          <p:spPr bwMode="auto">
            <a:xfrm rot="16200000">
              <a:off x="5587442" y="835689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L=0.85km</a:t>
              </a:r>
              <a:endParaRPr lang="ja-JP" altLang="en-US" sz="800" dirty="0">
                <a:solidFill>
                  <a:srgbClr val="000000"/>
                </a:solidFill>
                <a:latin typeface="+mj-ea"/>
                <a:ea typeface="+mj-ea"/>
              </a:endParaRPr>
            </a:p>
          </p:txBody>
        </p:sp>
        <p:sp>
          <p:nvSpPr>
            <p:cNvPr id="527" name="Rectangle 53">
              <a:extLst>
                <a:ext uri="{FF2B5EF4-FFF2-40B4-BE49-F238E27FC236}">
                  <a16:creationId xmlns:a16="http://schemas.microsoft.com/office/drawing/2014/main" id="{E6C608E8-8261-4D57-8FCC-B3E79ECF0BF1}"/>
                </a:ext>
              </a:extLst>
            </p:cNvPr>
            <p:cNvSpPr>
              <a:spLocks noChangeArrowheads="1"/>
            </p:cNvSpPr>
            <p:nvPr/>
          </p:nvSpPr>
          <p:spPr bwMode="auto">
            <a:xfrm rot="16200000">
              <a:off x="4466784" y="8692140"/>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素掘水路からコンクリート水路への更新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L=0.15km</a:t>
              </a:r>
              <a:endParaRPr lang="ja-JP" altLang="en-US" sz="800" dirty="0">
                <a:solidFill>
                  <a:srgbClr val="000000"/>
                </a:solidFill>
                <a:latin typeface="+mj-ea"/>
                <a:ea typeface="+mj-ea"/>
              </a:endParaRPr>
            </a:p>
          </p:txBody>
        </p:sp>
      </p:grpSp>
      <p:sp>
        <p:nvSpPr>
          <p:cNvPr id="450" name="Rectangle 53"/>
          <p:cNvSpPr>
            <a:spLocks noChangeArrowheads="1"/>
          </p:cNvSpPr>
          <p:nvPr/>
        </p:nvSpPr>
        <p:spPr bwMode="auto">
          <a:xfrm rot="16200000">
            <a:off x="2072804" y="2983837"/>
            <a:ext cx="2456184"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dirty="0">
                <a:solidFill>
                  <a:srgbClr val="000000"/>
                </a:solidFill>
              </a:rPr>
              <a:t>事業計画作成時に、農村環境保全活動の実施範囲が判明している場合、図示します。（活動範囲が判明しない場合、図示は必要ありません。判明次第図示してください。）</a:t>
            </a:r>
          </a:p>
        </p:txBody>
      </p:sp>
      <p:cxnSp>
        <p:nvCxnSpPr>
          <p:cNvPr id="393" name="直線コネクタ 392"/>
          <p:cNvCxnSpPr>
            <a:cxnSpLocks/>
          </p:cNvCxnSpPr>
          <p:nvPr/>
        </p:nvCxnSpPr>
        <p:spPr>
          <a:xfrm flipV="1">
            <a:off x="3645024" y="2538841"/>
            <a:ext cx="642731" cy="68596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2" name="Rectangle 53"/>
          <p:cNvSpPr>
            <a:spLocks noChangeArrowheads="1"/>
          </p:cNvSpPr>
          <p:nvPr/>
        </p:nvSpPr>
        <p:spPr bwMode="auto">
          <a:xfrm rot="16200000">
            <a:off x="5167466" y="3163074"/>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43" name="直線コネクタ 442"/>
          <p:cNvCxnSpPr>
            <a:cxnSpLocks/>
            <a:stCxn id="442" idx="0"/>
          </p:cNvCxnSpPr>
          <p:nvPr/>
        </p:nvCxnSpPr>
        <p:spPr>
          <a:xfrm flipH="1" flipV="1">
            <a:off x="5663085" y="2810387"/>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9" name="Rectangle 53"/>
          <p:cNvSpPr>
            <a:spLocks noChangeArrowheads="1"/>
          </p:cNvSpPr>
          <p:nvPr/>
        </p:nvSpPr>
        <p:spPr bwMode="auto">
          <a:xfrm rot="16200000">
            <a:off x="-1086900" y="4878052"/>
            <a:ext cx="3494087"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marL="82550" indent="-82550" defTabSz="936625" fontAlgn="base">
              <a:spcBef>
                <a:spcPct val="0"/>
              </a:spcBef>
              <a:spcAft>
                <a:spcPct val="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ct val="0"/>
              </a:spcAft>
              <a:defRPr/>
            </a:pPr>
            <a:r>
              <a:rPr lang="ja-JP" altLang="en-US" sz="1000" dirty="0">
                <a:solidFill>
                  <a:srgbClr val="000000"/>
                </a:solidFill>
              </a:rPr>
              <a:t>・</a:t>
            </a:r>
            <a:r>
              <a:rPr lang="ja-JP" altLang="en-US" sz="1000" dirty="0"/>
              <a:t>図面は複数枚になっても構いません。</a:t>
            </a:r>
            <a:r>
              <a:rPr lang="ja-JP" altLang="en-US" sz="1000" dirty="0">
                <a:solidFill>
                  <a:srgbClr val="000000"/>
                </a:solidFill>
              </a:rPr>
              <a:t>対象農用地や対象施設が隠れないように旗揚げをしてください。</a:t>
            </a:r>
          </a:p>
        </p:txBody>
      </p:sp>
      <p:sp>
        <p:nvSpPr>
          <p:cNvPr id="137" name="Text Box 52">
            <a:extLst>
              <a:ext uri="{FF2B5EF4-FFF2-40B4-BE49-F238E27FC236}">
                <a16:creationId xmlns:a16="http://schemas.microsoft.com/office/drawing/2014/main" id="{AEBB3851-2C48-1770-B632-1327C8393ECC}"/>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16</a:t>
            </a:r>
          </a:p>
        </p:txBody>
      </p:sp>
    </p:spTree>
    <p:extLst>
      <p:ext uri="{BB962C8B-B14F-4D97-AF65-F5344CB8AC3E}">
        <p14:creationId xmlns:p14="http://schemas.microsoft.com/office/powerpoint/2010/main" val="375970886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045483" y="5437892"/>
            <a:ext cx="1763220" cy="4334848"/>
          </a:xfrm>
          <a:prstGeom prst="rect">
            <a:avLst/>
          </a:prstGeom>
          <a:solidFill>
            <a:srgbClr val="FFEBAB">
              <a:alpha val="80000"/>
            </a:srgb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a:off x="189556" y="7058242"/>
            <a:ext cx="4669425" cy="1279134"/>
          </a:xfrm>
          <a:prstGeom prst="roundRect">
            <a:avLst>
              <a:gd name="adj" fmla="val 2783"/>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41" name="角丸四角形 40"/>
          <p:cNvSpPr/>
          <p:nvPr/>
        </p:nvSpPr>
        <p:spPr>
          <a:xfrm>
            <a:off x="219660" y="5291006"/>
            <a:ext cx="3785404" cy="288032"/>
          </a:xfrm>
          <a:prstGeom prst="roundRect">
            <a:avLst/>
          </a:prstGeom>
          <a:gradFill>
            <a:gsLst>
              <a:gs pos="0">
                <a:schemeClr val="accent2">
                  <a:lumMod val="50000"/>
                </a:schemeClr>
              </a:gs>
              <a:gs pos="100000">
                <a:schemeClr val="accent2">
                  <a:lumMod val="60000"/>
                  <a:lumOff val="40000"/>
                </a:schemeClr>
              </a:gs>
            </a:gsLst>
          </a:gra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sz="1400" b="1" dirty="0">
                <a:solidFill>
                  <a:srgbClr val="FFFFFF"/>
                </a:solidFill>
                <a:latin typeface="ＭＳ ゴシック" pitchFamily="49" charset="-128"/>
                <a:ea typeface="ＭＳ ゴシック" pitchFamily="49" charset="-128"/>
              </a:rPr>
              <a:t>地域の共同活動の例と交付金の構成区分</a:t>
            </a:r>
            <a:endParaRPr lang="en-US" altLang="ja-JP" sz="1400" b="1" dirty="0">
              <a:solidFill>
                <a:srgbClr val="FFFFFF"/>
              </a:solidFill>
              <a:latin typeface="ＭＳ ゴシック" pitchFamily="49" charset="-128"/>
              <a:ea typeface="ＭＳ ゴシック" pitchFamily="49" charset="-128"/>
            </a:endParaRPr>
          </a:p>
        </p:txBody>
      </p:sp>
      <p:sp>
        <p:nvSpPr>
          <p:cNvPr id="40" name="角丸四角形 39"/>
          <p:cNvSpPr/>
          <p:nvPr/>
        </p:nvSpPr>
        <p:spPr>
          <a:xfrm>
            <a:off x="333375" y="632520"/>
            <a:ext cx="6264275" cy="4464174"/>
          </a:xfrm>
          <a:prstGeom prst="roundRect">
            <a:avLst>
              <a:gd name="adj" fmla="val 8677"/>
            </a:avLst>
          </a:prstGeom>
          <a:solidFill>
            <a:srgbClr val="FFFF00">
              <a:alpha val="50000"/>
            </a:srgbClr>
          </a:solidFill>
          <a:ln>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38" name="角丸四角形 37"/>
          <p:cNvSpPr/>
          <p:nvPr/>
        </p:nvSpPr>
        <p:spPr>
          <a:xfrm>
            <a:off x="188640" y="8414708"/>
            <a:ext cx="4661570" cy="1358032"/>
          </a:xfrm>
          <a:prstGeom prst="roundRect">
            <a:avLst>
              <a:gd name="adj" fmla="val 1860"/>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 name="角丸四角形 2"/>
          <p:cNvSpPr/>
          <p:nvPr/>
        </p:nvSpPr>
        <p:spPr>
          <a:xfrm>
            <a:off x="194304" y="5673080"/>
            <a:ext cx="4669424" cy="1296144"/>
          </a:xfrm>
          <a:prstGeom prst="roundRect">
            <a:avLst>
              <a:gd name="adj" fmla="val 29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12304" name="Rectangle 574"/>
          <p:cNvSpPr>
            <a:spLocks noChangeArrowheads="1"/>
          </p:cNvSpPr>
          <p:nvPr/>
        </p:nvSpPr>
        <p:spPr bwMode="auto">
          <a:xfrm>
            <a:off x="304800" y="117475"/>
            <a:ext cx="2360613"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5" name="Rectangle 575"/>
          <p:cNvSpPr>
            <a:spLocks noChangeArrowheads="1"/>
          </p:cNvSpPr>
          <p:nvPr/>
        </p:nvSpPr>
        <p:spPr bwMode="auto">
          <a:xfrm>
            <a:off x="4119563" y="117475"/>
            <a:ext cx="2433637"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6" name="Text Box 571"/>
          <p:cNvSpPr txBox="1">
            <a:spLocks noChangeArrowheads="1"/>
          </p:cNvSpPr>
          <p:nvPr/>
        </p:nvSpPr>
        <p:spPr bwMode="auto">
          <a:xfrm>
            <a:off x="2005013" y="6350"/>
            <a:ext cx="2835275" cy="534988"/>
          </a:xfrm>
          <a:prstGeom prst="rect">
            <a:avLst/>
          </a:prstGeom>
          <a:noFill/>
          <a:ln w="9525">
            <a:noFill/>
            <a:miter lim="800000"/>
            <a:headEnd/>
            <a:tailEnd/>
          </a:ln>
        </p:spPr>
        <p:txBody>
          <a:bodyPr lIns="91341" tIns="45675" rIns="91341" bIns="45675">
            <a:spAutoFit/>
          </a:bodyPr>
          <a:lstStyle/>
          <a:p>
            <a:pPr algn="ctr">
              <a:lnSpc>
                <a:spcPct val="120000"/>
              </a:lnSpc>
              <a:spcBef>
                <a:spcPct val="50000"/>
              </a:spcBef>
            </a:pPr>
            <a:r>
              <a:rPr lang="ja-JP" altLang="en-US" sz="2400">
                <a:solidFill>
                  <a:srgbClr val="000000"/>
                </a:solidFill>
                <a:latin typeface="HG丸ｺﾞｼｯｸM-PRO" pitchFamily="50" charset="-128"/>
                <a:ea typeface="HG丸ｺﾞｼｯｸM-PRO" pitchFamily="50" charset="-128"/>
              </a:rPr>
              <a:t>はじめに</a:t>
            </a:r>
            <a:endParaRPr lang="ja-JP" altLang="en-US" sz="1400">
              <a:solidFill>
                <a:srgbClr val="000000"/>
              </a:solidFill>
              <a:latin typeface="HG丸ｺﾞｼｯｸM-PRO" pitchFamily="50" charset="-128"/>
              <a:ea typeface="HG丸ｺﾞｼｯｸM-PRO" pitchFamily="50" charset="-128"/>
            </a:endParaRPr>
          </a:p>
        </p:txBody>
      </p:sp>
      <p:sp>
        <p:nvSpPr>
          <p:cNvPr id="12318" name="Text Box 15"/>
          <p:cNvSpPr txBox="1">
            <a:spLocks noChangeArrowheads="1"/>
          </p:cNvSpPr>
          <p:nvPr/>
        </p:nvSpPr>
        <p:spPr bwMode="auto">
          <a:xfrm>
            <a:off x="188640" y="9532750"/>
            <a:ext cx="1442748" cy="197490"/>
          </a:xfrm>
          <a:prstGeom prst="rect">
            <a:avLst/>
          </a:prstGeom>
          <a:noFill/>
          <a:ln w="9525">
            <a:noFill/>
            <a:miter lim="800000"/>
            <a:headEnd/>
            <a:tailEnd/>
          </a:ln>
        </p:spPr>
        <p:txBody>
          <a:bodyPr wrap="square" lIns="36000" tIns="0" rIns="36000" bIns="0" anchor="ctr">
            <a:spAutoFit/>
          </a:bodyPr>
          <a:lstStyle/>
          <a:p>
            <a:pPr marL="174625" indent="-174625" algn="ctr" defTabSz="1169988">
              <a:lnSpc>
                <a:spcPts val="500"/>
              </a:lnSpc>
              <a:spcBef>
                <a:spcPct val="50000"/>
              </a:spcBef>
            </a:pPr>
            <a:r>
              <a:rPr lang="ja-JP" altLang="en-US" sz="900" dirty="0">
                <a:solidFill>
                  <a:srgbClr val="000000"/>
                </a:solidFill>
              </a:rPr>
              <a:t>素掘り水路からコンクリート</a:t>
            </a:r>
            <a:endParaRPr lang="en-US" altLang="ja-JP" sz="900" dirty="0">
              <a:solidFill>
                <a:srgbClr val="000000"/>
              </a:solidFill>
            </a:endParaRPr>
          </a:p>
          <a:p>
            <a:pPr marL="174625" indent="-174625" algn="ctr" defTabSz="1169988">
              <a:lnSpc>
                <a:spcPts val="500"/>
              </a:lnSpc>
              <a:spcBef>
                <a:spcPct val="50000"/>
              </a:spcBef>
            </a:pPr>
            <a:r>
              <a:rPr lang="ja-JP" altLang="en-US" sz="900" dirty="0">
                <a:solidFill>
                  <a:srgbClr val="000000"/>
                </a:solidFill>
              </a:rPr>
              <a:t>水路への更新</a:t>
            </a:r>
          </a:p>
        </p:txBody>
      </p:sp>
      <p:pic>
        <p:nvPicPr>
          <p:cNvPr id="12326" name="Picture 44"/>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r="-3374" b="-2957"/>
          <a:stretch/>
        </p:blipFill>
        <p:spPr bwMode="auto">
          <a:xfrm>
            <a:off x="376549" y="8697416"/>
            <a:ext cx="1113669" cy="770101"/>
          </a:xfrm>
          <a:prstGeom prst="rect">
            <a:avLst/>
          </a:prstGeom>
          <a:noFill/>
          <a:ln w="9525">
            <a:noFill/>
            <a:miter lim="800000"/>
            <a:headEnd/>
            <a:tailEnd/>
          </a:ln>
        </p:spPr>
      </p:pic>
      <p:sp>
        <p:nvSpPr>
          <p:cNvPr id="12307" name="テキスト ボックス 4"/>
          <p:cNvSpPr txBox="1">
            <a:spLocks noChangeArrowheads="1"/>
          </p:cNvSpPr>
          <p:nvPr/>
        </p:nvSpPr>
        <p:spPr bwMode="auto">
          <a:xfrm>
            <a:off x="504825" y="695811"/>
            <a:ext cx="6048375" cy="4401205"/>
          </a:xfrm>
          <a:prstGeom prst="rect">
            <a:avLst/>
          </a:prstGeom>
          <a:noFill/>
          <a:ln w="9525">
            <a:noFill/>
            <a:miter lim="800000"/>
            <a:headEnd/>
            <a:tailEnd/>
          </a:ln>
        </p:spPr>
        <p:txBody>
          <a:bodyPr>
            <a:spAutoFit/>
          </a:bodyPr>
          <a:lstStyle/>
          <a:p>
            <a:pPr indent="179388"/>
            <a:r>
              <a:rPr lang="ja-JP" altLang="en-US" sz="1400" dirty="0">
                <a:solidFill>
                  <a:srgbClr val="000000"/>
                </a:solidFill>
                <a:latin typeface="HG丸ｺﾞｼｯｸM-PRO" pitchFamily="50" charset="-128"/>
                <a:ea typeface="HG丸ｺﾞｼｯｸM-PRO" pitchFamily="50" charset="-128"/>
              </a:rPr>
              <a:t>農業・農村は、国土の保全、水源の涵養、自然環境の保全、良好な景観の形成等の多面的機能を有しており、その利益は広く国民が享受しています。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しかしながら、近年の農村地域の過疎化、高齢化、混住化等の進行に伴う集落機能の低下により、地域の共同活動によって支えられている多面的機能の発揮に支障が生じつつあります。また、共同活動の困難化に伴い、農用地、水路、農道等の地域資源の保全管理に対する担い手農家の負担の増加も懸念され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農林水産省では、このような状況に鑑み、多面的機能支払交付金により、農業・農村の有する多面的機能の維持・発揮を図るための地域の共同活動に係る支援を行い、地域資源の適切な保全管理を推進します。また、これらの活動により、農業・農村の有する多面的機能が今後とも適切に維持・発揮させるとともに、担い手農家への農地集積という構造改革を後押しし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この手引きは、地域の皆さんが「多面的機能支払交付金」を活用して活動に取り組んでいただけるよう、計画の策定、活動の実施、活動の報告など一連の流れに沿って具体的な進め方を解説したものです。</a:t>
            </a:r>
            <a:endParaRPr lang="en-US" altLang="ja-JP" sz="1400" dirty="0">
              <a:solidFill>
                <a:srgbClr val="000000"/>
              </a:solidFill>
              <a:latin typeface="HG丸ｺﾞｼｯｸM-PRO" pitchFamily="50" charset="-128"/>
              <a:ea typeface="HG丸ｺﾞｼｯｸM-PRO" pitchFamily="50" charset="-128"/>
            </a:endParaRPr>
          </a:p>
        </p:txBody>
      </p:sp>
      <p:sp>
        <p:nvSpPr>
          <p:cNvPr id="52" name="テキスト ボックス 30"/>
          <p:cNvSpPr txBox="1">
            <a:spLocks noChangeArrowheads="1"/>
          </p:cNvSpPr>
          <p:nvPr/>
        </p:nvSpPr>
        <p:spPr bwMode="auto">
          <a:xfrm>
            <a:off x="188640" y="6723990"/>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農地法面の草刈り</a:t>
            </a:r>
          </a:p>
        </p:txBody>
      </p:sp>
      <p:pic>
        <p:nvPicPr>
          <p:cNvPr id="53" name="Picture 56" descr="62504 水路の藻取り②（滋賀８月）"/>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12776" y="5978462"/>
            <a:ext cx="1032134" cy="77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テキスト ボックス 31"/>
          <p:cNvSpPr txBox="1">
            <a:spLocks noChangeArrowheads="1"/>
          </p:cNvSpPr>
          <p:nvPr/>
        </p:nvSpPr>
        <p:spPr bwMode="auto">
          <a:xfrm>
            <a:off x="1484784" y="6723990"/>
            <a:ext cx="95213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水路の泥上げ</a:t>
            </a:r>
          </a:p>
        </p:txBody>
      </p:sp>
      <p:pic>
        <p:nvPicPr>
          <p:cNvPr id="57" name="Picture 86" descr="73206用水路のコーキング④（島根）"/>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7349" y="7341284"/>
            <a:ext cx="1015825" cy="762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テキスト ボックス 33"/>
          <p:cNvSpPr txBox="1">
            <a:spLocks noChangeArrowheads="1"/>
          </p:cNvSpPr>
          <p:nvPr/>
        </p:nvSpPr>
        <p:spPr bwMode="auto">
          <a:xfrm>
            <a:off x="135325" y="8080349"/>
            <a:ext cx="135489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水路のひび割れ補修</a:t>
            </a:r>
          </a:p>
        </p:txBody>
      </p:sp>
      <p:pic>
        <p:nvPicPr>
          <p:cNvPr id="65" name="図 36"/>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64904" y="5973404"/>
            <a:ext cx="1058178" cy="79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テキスト ボックス 37"/>
          <p:cNvSpPr txBox="1">
            <a:spLocks noChangeArrowheads="1"/>
          </p:cNvSpPr>
          <p:nvPr/>
        </p:nvSpPr>
        <p:spPr bwMode="auto">
          <a:xfrm>
            <a:off x="256490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ため池の草刈り</a:t>
            </a:r>
          </a:p>
        </p:txBody>
      </p:sp>
      <p:sp>
        <p:nvSpPr>
          <p:cNvPr id="68" name="テキスト ボックス 35"/>
          <p:cNvSpPr txBox="1">
            <a:spLocks noChangeArrowheads="1"/>
          </p:cNvSpPr>
          <p:nvPr/>
        </p:nvSpPr>
        <p:spPr bwMode="auto">
          <a:xfrm>
            <a:off x="367591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農道の路面維持</a:t>
            </a:r>
          </a:p>
        </p:txBody>
      </p:sp>
      <p:pic>
        <p:nvPicPr>
          <p:cNvPr id="69" name="Picture 2" descr="\\R1902570\g 農地・水室共有フォルダ\地域資源(資源保全検討室)\091写真、基礎データ等\☆地域共同による資源の保全管理活動写真(収集途中）\01_基礎活動\02_実践活動\03_農道\01_路肩・法面の草刈り\砂利の補充\宮城県大崎市_北小塩友人ピア環境保全推進協議会_各地区等のいろいろデータ.jp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717032" y="5973404"/>
            <a:ext cx="1039114" cy="77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3"/>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l="-1" t="10069" r="7" b="12194"/>
          <a:stretch/>
        </p:blipFill>
        <p:spPr bwMode="auto">
          <a:xfrm>
            <a:off x="1700808" y="8697416"/>
            <a:ext cx="1366759" cy="770101"/>
          </a:xfrm>
          <a:prstGeom prst="rect">
            <a:avLst/>
          </a:prstGeom>
          <a:noFill/>
          <a:ln w="3175">
            <a:noFill/>
            <a:miter lim="800000"/>
            <a:headEnd/>
            <a:tailEnd/>
          </a:ln>
        </p:spPr>
      </p:pic>
      <p:pic>
        <p:nvPicPr>
          <p:cNvPr id="77" name="Picture 25" descr="dc102821"/>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l="-3375"/>
          <a:stretch/>
        </p:blipFill>
        <p:spPr bwMode="auto">
          <a:xfrm>
            <a:off x="3244570" y="8697416"/>
            <a:ext cx="1376971" cy="770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Text Box 361"/>
          <p:cNvSpPr txBox="1">
            <a:spLocks noChangeArrowheads="1"/>
          </p:cNvSpPr>
          <p:nvPr/>
        </p:nvSpPr>
        <p:spPr bwMode="auto">
          <a:xfrm>
            <a:off x="1369530" y="9475825"/>
            <a:ext cx="2007883" cy="276999"/>
          </a:xfrm>
          <a:prstGeom prst="rect">
            <a:avLst/>
          </a:prstGeom>
          <a:noFill/>
          <a:ln w="9525">
            <a:noFill/>
            <a:miter lim="800000"/>
            <a:headEnd/>
            <a:tailEnd/>
          </a:ln>
        </p:spPr>
        <p:txBody>
          <a:bodyPr wrap="square" lIns="0" tIns="0" rIns="0" bIns="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老朽化した水路壁の</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コーティング</a:t>
            </a:r>
          </a:p>
        </p:txBody>
      </p:sp>
      <p:sp>
        <p:nvSpPr>
          <p:cNvPr id="79" name="テキスト ボックス 78"/>
          <p:cNvSpPr txBox="1"/>
          <p:nvPr/>
        </p:nvSpPr>
        <p:spPr>
          <a:xfrm>
            <a:off x="3140968" y="9429852"/>
            <a:ext cx="1701352" cy="369332"/>
          </a:xfrm>
          <a:prstGeom prst="rect">
            <a:avLst/>
          </a:prstGeom>
          <a:noFill/>
        </p:spPr>
        <p:txBody>
          <a:bodyPr wrap="square" rtlCol="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未舗装の農道を</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アスファルトで舗装</a:t>
            </a:r>
          </a:p>
        </p:txBody>
      </p:sp>
      <p:sp>
        <p:nvSpPr>
          <p:cNvPr id="84" name="角丸四角形 83"/>
          <p:cNvSpPr/>
          <p:nvPr/>
        </p:nvSpPr>
        <p:spPr>
          <a:xfrm>
            <a:off x="188640" y="5673080"/>
            <a:ext cx="2817329" cy="230423"/>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地域資源の基礎的保全活動の例</a:t>
            </a:r>
            <a:endParaRPr lang="en-US" altLang="ja-JP" b="1" dirty="0">
              <a:solidFill>
                <a:srgbClr val="FFFFFF"/>
              </a:solidFill>
              <a:latin typeface="ＭＳ ゴシック" pitchFamily="49" charset="-128"/>
              <a:ea typeface="ＭＳ ゴシック" pitchFamily="49" charset="-128"/>
            </a:endParaRPr>
          </a:p>
        </p:txBody>
      </p:sp>
      <p:sp>
        <p:nvSpPr>
          <p:cNvPr id="85" name="角丸四角形 84"/>
          <p:cNvSpPr/>
          <p:nvPr/>
        </p:nvSpPr>
        <p:spPr>
          <a:xfrm>
            <a:off x="175652" y="7042283"/>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地域資源の質的向上を図る共同活動の例</a:t>
            </a:r>
          </a:p>
        </p:txBody>
      </p:sp>
      <p:sp>
        <p:nvSpPr>
          <p:cNvPr id="88" name="角丸四角形 87"/>
          <p:cNvSpPr/>
          <p:nvPr/>
        </p:nvSpPr>
        <p:spPr>
          <a:xfrm>
            <a:off x="162991" y="8409384"/>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施設の長寿命化のための活動の例</a:t>
            </a:r>
          </a:p>
        </p:txBody>
      </p:sp>
      <p:sp>
        <p:nvSpPr>
          <p:cNvPr id="4" name="正方形/長方形 3"/>
          <p:cNvSpPr/>
          <p:nvPr/>
        </p:nvSpPr>
        <p:spPr>
          <a:xfrm>
            <a:off x="5045483" y="5437892"/>
            <a:ext cx="1763220" cy="234226"/>
          </a:xfrm>
          <a:prstGeom prst="rect">
            <a:avLst/>
          </a:prstGeom>
          <a:gradFill flip="none" rotWithShape="1">
            <a:gsLst>
              <a:gs pos="100000">
                <a:schemeClr val="accent6">
                  <a:lumMod val="50000"/>
                </a:schemeClr>
              </a:gs>
              <a:gs pos="0">
                <a:schemeClr val="accent6">
                  <a:lumMod val="75000"/>
                </a:schemeClr>
              </a:gs>
            </a:gsLst>
            <a:path path="circle">
              <a:fillToRect l="50000" t="50000" r="50000" b="50000"/>
            </a:path>
            <a:tileRect/>
          </a:gradFill>
          <a:ln>
            <a:noFill/>
          </a:ln>
          <a:scene3d>
            <a:camera prst="orthographicFront"/>
            <a:lightRig rig="threePt" dir="t"/>
          </a:scene3d>
          <a:sp3d prstMaterial="flat">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ja-JP" altLang="en-US" b="1" dirty="0">
                <a:solidFill>
                  <a:srgbClr val="FFFFFF"/>
                </a:solidFill>
                <a:latin typeface="ＭＳ ゴシック" pitchFamily="49" charset="-128"/>
                <a:ea typeface="ＭＳ ゴシック" pitchFamily="49" charset="-128"/>
              </a:rPr>
              <a:t>多面的機能支払交付金</a:t>
            </a:r>
            <a:endParaRPr lang="en-US" altLang="ja-JP" b="1" dirty="0">
              <a:solidFill>
                <a:srgbClr val="FFFFFF"/>
              </a:solidFill>
              <a:latin typeface="ＭＳ ゴシック" pitchFamily="49" charset="-128"/>
              <a:ea typeface="ＭＳ ゴシック" pitchFamily="49" charset="-128"/>
            </a:endParaRPr>
          </a:p>
        </p:txBody>
      </p:sp>
      <p:sp>
        <p:nvSpPr>
          <p:cNvPr id="5" name="二等辺三角形 4"/>
          <p:cNvSpPr/>
          <p:nvPr/>
        </p:nvSpPr>
        <p:spPr>
          <a:xfrm rot="5400000">
            <a:off x="4431855" y="6270174"/>
            <a:ext cx="1044947" cy="11769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二等辺三角形 91"/>
          <p:cNvSpPr/>
          <p:nvPr/>
        </p:nvSpPr>
        <p:spPr>
          <a:xfrm rot="5400000">
            <a:off x="4431855" y="7621646"/>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二等辺三角形 92"/>
          <p:cNvSpPr/>
          <p:nvPr/>
        </p:nvSpPr>
        <p:spPr>
          <a:xfrm rot="5400000">
            <a:off x="4431855" y="9014324"/>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4" name="角丸四角形 93"/>
          <p:cNvSpPr/>
          <p:nvPr/>
        </p:nvSpPr>
        <p:spPr>
          <a:xfrm>
            <a:off x="5085489" y="5935210"/>
            <a:ext cx="1688187" cy="789438"/>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農地維持支払交付金</a:t>
            </a:r>
            <a:endParaRPr lang="en-US" altLang="ja-JP" b="1" dirty="0">
              <a:solidFill>
                <a:srgbClr val="FFFFFF"/>
              </a:solidFill>
              <a:latin typeface="ＭＳ ゴシック" pitchFamily="49" charset="-128"/>
              <a:ea typeface="ＭＳ ゴシック" pitchFamily="49" charset="-128"/>
            </a:endParaRPr>
          </a:p>
        </p:txBody>
      </p:sp>
      <p:sp>
        <p:nvSpPr>
          <p:cNvPr id="95" name="角丸四角形 94"/>
          <p:cNvSpPr/>
          <p:nvPr/>
        </p:nvSpPr>
        <p:spPr>
          <a:xfrm>
            <a:off x="5085185" y="7290911"/>
            <a:ext cx="1688492" cy="789438"/>
          </a:xfrm>
          <a:prstGeom prst="roundRect">
            <a:avLst>
              <a:gd name="adj" fmla="val 7700"/>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（地域資源の質的向上</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を図る共同活動）</a:t>
            </a:r>
          </a:p>
        </p:txBody>
      </p:sp>
      <p:sp>
        <p:nvSpPr>
          <p:cNvPr id="96" name="角丸四角形 95"/>
          <p:cNvSpPr/>
          <p:nvPr/>
        </p:nvSpPr>
        <p:spPr>
          <a:xfrm>
            <a:off x="5071017" y="8619619"/>
            <a:ext cx="1702660" cy="800659"/>
          </a:xfrm>
          <a:prstGeom prst="roundRect">
            <a:avLst>
              <a:gd name="adj" fmla="val 6635"/>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（施設の長寿命化</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のための活動）</a:t>
            </a:r>
          </a:p>
        </p:txBody>
      </p:sp>
      <p:sp>
        <p:nvSpPr>
          <p:cNvPr id="2" name="テキスト ボックス 1"/>
          <p:cNvSpPr txBox="1"/>
          <p:nvPr/>
        </p:nvSpPr>
        <p:spPr>
          <a:xfrm>
            <a:off x="3300171" y="607808"/>
            <a:ext cx="838687" cy="215444"/>
          </a:xfrm>
          <a:prstGeom prst="rect">
            <a:avLst/>
          </a:prstGeom>
          <a:noFill/>
        </p:spPr>
        <p:txBody>
          <a:bodyPr wrap="square" rtlCol="0">
            <a:spAutoFit/>
          </a:bodyPr>
          <a:lstStyle/>
          <a:p>
            <a:pPr algn="ctr"/>
            <a:r>
              <a:rPr kumimoji="1" lang="ja-JP" altLang="en-US" sz="800" dirty="0">
                <a:latin typeface="HG丸ｺﾞｼｯｸM-PRO" panose="020F0600000000000000" pitchFamily="50" charset="-128"/>
                <a:ea typeface="HG丸ｺﾞｼｯｸM-PRO" panose="020F0600000000000000" pitchFamily="50" charset="-128"/>
              </a:rPr>
              <a:t>かん</a:t>
            </a:r>
          </a:p>
        </p:txBody>
      </p:sp>
      <p:pic>
        <p:nvPicPr>
          <p:cNvPr id="7" name="図 6">
            <a:extLst>
              <a:ext uri="{FF2B5EF4-FFF2-40B4-BE49-F238E27FC236}">
                <a16:creationId xmlns:a16="http://schemas.microsoft.com/office/drawing/2014/main" id="{C50FF124-9B73-4370-9D46-22EF8828BB7A}"/>
              </a:ext>
            </a:extLst>
          </p:cNvPr>
          <p:cNvPicPr>
            <a:picLocks noChangeAspect="1"/>
          </p:cNvPicPr>
          <p:nvPr/>
        </p:nvPicPr>
        <p:blipFill>
          <a:blip r:embed="rId9"/>
          <a:stretch>
            <a:fillRect/>
          </a:stretch>
        </p:blipFill>
        <p:spPr>
          <a:xfrm>
            <a:off x="2507472" y="7339897"/>
            <a:ext cx="1080000" cy="769071"/>
          </a:xfrm>
          <a:prstGeom prst="rect">
            <a:avLst/>
          </a:prstGeom>
        </p:spPr>
      </p:pic>
      <p:sp>
        <p:nvSpPr>
          <p:cNvPr id="46" name="テキスト ボックス 46">
            <a:extLst>
              <a:ext uri="{FF2B5EF4-FFF2-40B4-BE49-F238E27FC236}">
                <a16:creationId xmlns:a16="http://schemas.microsoft.com/office/drawing/2014/main" id="{79F75C0B-0DC8-4841-95D2-1D60449D11F7}"/>
              </a:ext>
            </a:extLst>
          </p:cNvPr>
          <p:cNvSpPr txBox="1">
            <a:spLocks noChangeArrowheads="1"/>
          </p:cNvSpPr>
          <p:nvPr/>
        </p:nvSpPr>
        <p:spPr bwMode="auto">
          <a:xfrm>
            <a:off x="2476341" y="8090307"/>
            <a:ext cx="133685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None/>
            </a:pPr>
            <a:r>
              <a:rPr lang="ja-JP" altLang="en-US" sz="1000" dirty="0">
                <a:latin typeface="ＭＳ ゴシック" panose="020B0609070205080204" pitchFamily="49" charset="-128"/>
                <a:ea typeface="ＭＳ ゴシック" panose="020B0609070205080204" pitchFamily="49" charset="-128"/>
                <a:cs typeface="Meiryo UI" panose="020B0604030504040204" pitchFamily="50" charset="-128"/>
              </a:rPr>
              <a:t>ため池の外来種駆除</a:t>
            </a:r>
          </a:p>
        </p:txBody>
      </p:sp>
      <p:pic>
        <p:nvPicPr>
          <p:cNvPr id="8" name="図 7">
            <a:extLst>
              <a:ext uri="{FF2B5EF4-FFF2-40B4-BE49-F238E27FC236}">
                <a16:creationId xmlns:a16="http://schemas.microsoft.com/office/drawing/2014/main" id="{BA5E46B4-CCF0-46E0-A9EF-5FDD37DD5E4E}"/>
              </a:ext>
            </a:extLst>
          </p:cNvPr>
          <p:cNvPicPr>
            <a:picLocks noChangeAspect="1"/>
          </p:cNvPicPr>
          <p:nvPr/>
        </p:nvPicPr>
        <p:blipFill>
          <a:blip r:embed="rId10"/>
          <a:stretch>
            <a:fillRect/>
          </a:stretch>
        </p:blipFill>
        <p:spPr>
          <a:xfrm>
            <a:off x="1394956" y="7359860"/>
            <a:ext cx="1012024" cy="768163"/>
          </a:xfrm>
          <a:prstGeom prst="rect">
            <a:avLst/>
          </a:prstGeom>
        </p:spPr>
      </p:pic>
      <p:pic>
        <p:nvPicPr>
          <p:cNvPr id="49" name="図 52" descr="img001">
            <a:extLst>
              <a:ext uri="{FF2B5EF4-FFF2-40B4-BE49-F238E27FC236}">
                <a16:creationId xmlns:a16="http://schemas.microsoft.com/office/drawing/2014/main" id="{558D9916-7EB1-4818-BE78-BE9125BE1B41}"/>
              </a:ext>
            </a:extLst>
          </p:cNvPr>
          <p:cNvPicPr>
            <a:picLocks noChangeAspect="1"/>
          </p:cNvPicPr>
          <p:nvPr/>
        </p:nvPicPr>
        <p:blipFill rotWithShape="1">
          <a:blip r:embed="rId11" cstate="print"/>
          <a:srcRect l="-72" t="8613" r="4691" b="17250"/>
          <a:stretch/>
        </p:blipFill>
        <p:spPr bwMode="auto">
          <a:xfrm>
            <a:off x="3686824" y="7348025"/>
            <a:ext cx="1067611" cy="720000"/>
          </a:xfrm>
          <a:prstGeom prst="rect">
            <a:avLst/>
          </a:prstGeom>
          <a:noFill/>
          <a:ln>
            <a:noFill/>
          </a:ln>
        </p:spPr>
      </p:pic>
      <p:sp>
        <p:nvSpPr>
          <p:cNvPr id="50" name="大かっこ 49">
            <a:extLst>
              <a:ext uri="{FF2B5EF4-FFF2-40B4-BE49-F238E27FC236}">
                <a16:creationId xmlns:a16="http://schemas.microsoft.com/office/drawing/2014/main" id="{9B8D8A39-CB1C-448D-BE6C-261F1AF184BC}"/>
              </a:ext>
            </a:extLst>
          </p:cNvPr>
          <p:cNvSpPr/>
          <p:nvPr/>
        </p:nvSpPr>
        <p:spPr>
          <a:xfrm>
            <a:off x="3422650" y="8132134"/>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水質調査</a:t>
            </a:r>
          </a:p>
        </p:txBody>
      </p:sp>
      <p:sp>
        <p:nvSpPr>
          <p:cNvPr id="51" name="テキスト ボックス 42">
            <a:extLst>
              <a:ext uri="{FF2B5EF4-FFF2-40B4-BE49-F238E27FC236}">
                <a16:creationId xmlns:a16="http://schemas.microsoft.com/office/drawing/2014/main" id="{0773C7BF-FFDB-4A5C-95F3-C6957BC5F96A}"/>
              </a:ext>
            </a:extLst>
          </p:cNvPr>
          <p:cNvSpPr txBox="1">
            <a:spLocks noChangeArrowheads="1"/>
          </p:cNvSpPr>
          <p:nvPr/>
        </p:nvSpPr>
        <p:spPr bwMode="auto">
          <a:xfrm>
            <a:off x="1423582" y="8080349"/>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農道の部分補修</a:t>
            </a:r>
          </a:p>
        </p:txBody>
      </p:sp>
      <p:pic>
        <p:nvPicPr>
          <p:cNvPr id="9" name="図 8">
            <a:extLst>
              <a:ext uri="{FF2B5EF4-FFF2-40B4-BE49-F238E27FC236}">
                <a16:creationId xmlns:a16="http://schemas.microsoft.com/office/drawing/2014/main" id="{4D21EC17-4ECD-4CE4-85E1-6195B62C4B4F}"/>
              </a:ext>
            </a:extLst>
          </p:cNvPr>
          <p:cNvPicPr>
            <a:picLocks noChangeAspect="1"/>
          </p:cNvPicPr>
          <p:nvPr/>
        </p:nvPicPr>
        <p:blipFill>
          <a:blip r:embed="rId12"/>
          <a:stretch>
            <a:fillRect/>
          </a:stretch>
        </p:blipFill>
        <p:spPr>
          <a:xfrm>
            <a:off x="304899" y="5960044"/>
            <a:ext cx="1032135" cy="778071"/>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Line 4">
            <a:extLst>
              <a:ext uri="{FF2B5EF4-FFF2-40B4-BE49-F238E27FC236}">
                <a16:creationId xmlns:a16="http://schemas.microsoft.com/office/drawing/2014/main" id="{3B93868C-7531-CEC7-EC1C-9EB9B07E44E2}"/>
              </a:ext>
            </a:extLst>
          </p:cNvPr>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7" name="Text Box 5">
            <a:extLst>
              <a:ext uri="{FF2B5EF4-FFF2-40B4-BE49-F238E27FC236}">
                <a16:creationId xmlns:a16="http://schemas.microsoft.com/office/drawing/2014/main" id="{35080C74-6C40-DF93-4D6A-B44E24B9714E}"/>
              </a:ext>
            </a:extLst>
          </p:cNvPr>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6" name="角丸四角形 184">
            <a:extLst>
              <a:ext uri="{FF2B5EF4-FFF2-40B4-BE49-F238E27FC236}">
                <a16:creationId xmlns:a16="http://schemas.microsoft.com/office/drawing/2014/main" id="{958B605B-7563-E349-9E78-E519C455F259}"/>
              </a:ext>
            </a:extLst>
          </p:cNvPr>
          <p:cNvSpPr/>
          <p:nvPr/>
        </p:nvSpPr>
        <p:spPr>
          <a:xfrm>
            <a:off x="468000" y="488503"/>
            <a:ext cx="2816984" cy="291621"/>
          </a:xfrm>
          <a:prstGeom prst="roundRect">
            <a:avLst/>
          </a:prstGeom>
          <a:solidFill>
            <a:schemeClr val="accent4">
              <a:lumMod val="60000"/>
              <a:lumOff val="40000"/>
            </a:schemeClr>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en-US" altLang="ja-JP" b="1" dirty="0">
                <a:solidFill>
                  <a:schemeClr val="tx1"/>
                </a:solidFill>
                <a:latin typeface="HG丸ｺﾞｼｯｸM-PRO" panose="020F0600000000000000" pitchFamily="50" charset="-128"/>
                <a:ea typeface="HG丸ｺﾞｼｯｸM-PRO" panose="020F0600000000000000" pitchFamily="50" charset="-128"/>
              </a:rPr>
              <a:t>【</a:t>
            </a:r>
            <a:r>
              <a:rPr lang="ja-JP" altLang="en-US" b="1" dirty="0">
                <a:solidFill>
                  <a:schemeClr val="tx1"/>
                </a:solidFill>
                <a:latin typeface="HG丸ｺﾞｼｯｸM-PRO" panose="020F0600000000000000" pitchFamily="50" charset="-128"/>
                <a:ea typeface="HG丸ｺﾞｼｯｸM-PRO" panose="020F0600000000000000" pitchFamily="50" charset="-128"/>
              </a:rPr>
              <a:t>令和６年次会計実地検査関係指導</a:t>
            </a:r>
            <a:r>
              <a:rPr lang="en-US" altLang="ja-JP" b="1" dirty="0">
                <a:solidFill>
                  <a:schemeClr val="tx1"/>
                </a:solidFill>
                <a:latin typeface="HG丸ｺﾞｼｯｸM-PRO" panose="020F0600000000000000" pitchFamily="50" charset="-128"/>
                <a:ea typeface="HG丸ｺﾞｼｯｸM-PRO" panose="020F0600000000000000" pitchFamily="50" charset="-128"/>
              </a:rPr>
              <a:t>】</a:t>
            </a:r>
            <a:endParaRPr lang="ja-JP" altLang="en-US" b="1" dirty="0">
              <a:solidFill>
                <a:schemeClr val="tx1"/>
              </a:solidFill>
              <a:latin typeface="HG丸ｺﾞｼｯｸM-PRO" panose="020F0600000000000000" pitchFamily="50" charset="-128"/>
              <a:ea typeface="HG丸ｺﾞｼｯｸM-PRO" panose="020F0600000000000000" pitchFamily="50" charset="-128"/>
            </a:endParaRPr>
          </a:p>
        </p:txBody>
      </p:sp>
      <p:sp>
        <p:nvSpPr>
          <p:cNvPr id="17" name="角丸四角形 59">
            <a:extLst>
              <a:ext uri="{FF2B5EF4-FFF2-40B4-BE49-F238E27FC236}">
                <a16:creationId xmlns:a16="http://schemas.microsoft.com/office/drawing/2014/main" id="{FC474339-60F4-3705-7708-4064E4D589C9}"/>
              </a:ext>
            </a:extLst>
          </p:cNvPr>
          <p:cNvSpPr/>
          <p:nvPr/>
        </p:nvSpPr>
        <p:spPr>
          <a:xfrm>
            <a:off x="468000" y="890242"/>
            <a:ext cx="6120000" cy="1974526"/>
          </a:xfrm>
          <a:prstGeom prst="roundRect">
            <a:avLst>
              <a:gd name="adj" fmla="val 4022"/>
            </a:avLst>
          </a:prstGeom>
          <a:solidFill>
            <a:schemeClr val="accent4">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9" name="テキスト ボックス 4">
            <a:extLst>
              <a:ext uri="{FF2B5EF4-FFF2-40B4-BE49-F238E27FC236}">
                <a16:creationId xmlns:a16="http://schemas.microsoft.com/office/drawing/2014/main" id="{CF54762F-4F03-F3D8-81EF-87EA08FAD995}"/>
              </a:ext>
            </a:extLst>
          </p:cNvPr>
          <p:cNvSpPr txBox="1">
            <a:spLocks noChangeArrowheads="1"/>
          </p:cNvSpPr>
          <p:nvPr/>
        </p:nvSpPr>
        <p:spPr bwMode="auto">
          <a:xfrm>
            <a:off x="590274" y="1205712"/>
            <a:ext cx="5832000" cy="1477328"/>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会計実地検査において、活動組織の対象農用地に交付金算定の対象とならない土地が含まれていることや地目の判断が適切ではないことが判明し、交付金の返還に至るケースが確認されています。</a:t>
            </a:r>
          </a:p>
          <a:p>
            <a:pPr indent="144000"/>
            <a:r>
              <a:rPr lang="ja-JP" altLang="en-US" dirty="0">
                <a:latin typeface="HG丸ｺﾞｼｯｸM-PRO" panose="020F0600000000000000" pitchFamily="50" charset="-128"/>
                <a:ea typeface="HG丸ｺﾞｼｯｸM-PRO" panose="020F0600000000000000" pitchFamily="50" charset="-128"/>
              </a:rPr>
              <a:t>そのため、</a:t>
            </a:r>
            <a:r>
              <a:rPr lang="ja-JP" altLang="en-US" u="sng" dirty="0">
                <a:latin typeface="HG丸ｺﾞｼｯｸM-PRO" panose="020F0600000000000000" pitchFamily="50" charset="-128"/>
                <a:ea typeface="HG丸ｺﾞｼｯｸM-PRO" panose="020F0600000000000000" pitchFamily="50" charset="-128"/>
              </a:rPr>
              <a:t>対象農用地に農地とは認められない土地が含まれることや地目の判断が適切でない状況とならないよう、見回りによる現地確認に加えて、衛星写真及び航空写真の閲覧サービス等も活用して対象農用地の設定を適切に実施</a:t>
            </a:r>
            <a:r>
              <a:rPr lang="ja-JP" altLang="en-US" dirty="0">
                <a:latin typeface="HG丸ｺﾞｼｯｸM-PRO" panose="020F0600000000000000" pitchFamily="50" charset="-128"/>
                <a:ea typeface="HG丸ｺﾞｼｯｸM-PRO" panose="020F0600000000000000" pitchFamily="50" charset="-128"/>
              </a:rPr>
              <a:t>してください。</a:t>
            </a:r>
          </a:p>
          <a:p>
            <a:pPr indent="144000"/>
            <a:r>
              <a:rPr lang="ja-JP" altLang="en-US" dirty="0">
                <a:latin typeface="HG丸ｺﾞｼｯｸM-PRO" panose="020F0600000000000000" pitchFamily="50" charset="-128"/>
                <a:ea typeface="HG丸ｺﾞｼｯｸM-PRO" panose="020F0600000000000000" pitchFamily="50" charset="-128"/>
              </a:rPr>
              <a:t>また、対象農用地に農業関連施設等が存在するなど、農用地の判断に迷う場合等は、市町村に確認してください。</a:t>
            </a:r>
          </a:p>
        </p:txBody>
      </p:sp>
      <p:sp>
        <p:nvSpPr>
          <p:cNvPr id="22" name="角丸四角形 184">
            <a:extLst>
              <a:ext uri="{FF2B5EF4-FFF2-40B4-BE49-F238E27FC236}">
                <a16:creationId xmlns:a16="http://schemas.microsoft.com/office/drawing/2014/main" id="{374D7B0A-3B02-6DC7-556B-AFB3F714B5CF}"/>
              </a:ext>
            </a:extLst>
          </p:cNvPr>
          <p:cNvSpPr/>
          <p:nvPr/>
        </p:nvSpPr>
        <p:spPr>
          <a:xfrm>
            <a:off x="395804" y="904562"/>
            <a:ext cx="5049232"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　①　活動の対象となる農用地の確認</a:t>
            </a:r>
          </a:p>
        </p:txBody>
      </p:sp>
      <p:sp>
        <p:nvSpPr>
          <p:cNvPr id="29" name="角丸四角形 30">
            <a:extLst>
              <a:ext uri="{FF2B5EF4-FFF2-40B4-BE49-F238E27FC236}">
                <a16:creationId xmlns:a16="http://schemas.microsoft.com/office/drawing/2014/main" id="{69529CDF-14C0-51BF-8ABD-6EA2E6C06CC5}"/>
              </a:ext>
            </a:extLst>
          </p:cNvPr>
          <p:cNvSpPr/>
          <p:nvPr/>
        </p:nvSpPr>
        <p:spPr>
          <a:xfrm>
            <a:off x="468000" y="3046694"/>
            <a:ext cx="6120000" cy="5002650"/>
          </a:xfrm>
          <a:prstGeom prst="roundRect">
            <a:avLst>
              <a:gd name="adj" fmla="val 1926"/>
            </a:avLst>
          </a:prstGeom>
          <a:solidFill>
            <a:srgbClr val="FFCC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0" name="テキスト ボックス 29">
            <a:extLst>
              <a:ext uri="{FF2B5EF4-FFF2-40B4-BE49-F238E27FC236}">
                <a16:creationId xmlns:a16="http://schemas.microsoft.com/office/drawing/2014/main" id="{45EF9F9B-AF01-890C-EA48-0798EE8C9BF5}"/>
              </a:ext>
            </a:extLst>
          </p:cNvPr>
          <p:cNvSpPr txBox="1">
            <a:spLocks noChangeArrowheads="1"/>
          </p:cNvSpPr>
          <p:nvPr/>
        </p:nvSpPr>
        <p:spPr bwMode="auto">
          <a:xfrm>
            <a:off x="576000" y="2955638"/>
            <a:ext cx="2177959" cy="257369"/>
          </a:xfrm>
          <a:prstGeom prst="rect">
            <a:avLst/>
          </a:prstGeom>
          <a:solidFill>
            <a:srgbClr val="FFFFCC"/>
          </a:solidFill>
          <a:ln w="19050">
            <a:solidFill>
              <a:schemeClr val="tx1"/>
            </a:solidFill>
            <a:miter lim="800000"/>
            <a:headEnd/>
            <a:tailEnd/>
          </a:ln>
        </p:spPr>
        <p:txBody>
          <a:bodyPr wrap="square" lIns="72000" tIns="36000" rIns="72000" bIns="36000" anchor="ctr">
            <a:spAutoFit/>
          </a:bodyPr>
          <a:lstStyle/>
          <a:p>
            <a:r>
              <a:rPr lang="ja-JP" altLang="en-US" dirty="0">
                <a:latin typeface="HG丸ｺﾞｼｯｸM-PRO" panose="020F0600000000000000" pitchFamily="50" charset="-128"/>
                <a:ea typeface="HG丸ｺﾞｼｯｸM-PRO" panose="020F0600000000000000" pitchFamily="50" charset="-128"/>
              </a:rPr>
              <a:t>衛星写真閲覧サービスの一例</a:t>
            </a:r>
          </a:p>
        </p:txBody>
      </p:sp>
      <p:pic>
        <p:nvPicPr>
          <p:cNvPr id="31" name="図 30">
            <a:extLst>
              <a:ext uri="{FF2B5EF4-FFF2-40B4-BE49-F238E27FC236}">
                <a16:creationId xmlns:a16="http://schemas.microsoft.com/office/drawing/2014/main" id="{157FE67C-A336-5DCB-D8D1-C9AA1F71E9FA}"/>
              </a:ext>
            </a:extLst>
          </p:cNvPr>
          <p:cNvPicPr>
            <a:picLocks noChangeAspect="1"/>
          </p:cNvPicPr>
          <p:nvPr/>
        </p:nvPicPr>
        <p:blipFill rotWithShape="1">
          <a:blip r:embed="rId2"/>
          <a:srcRect l="1448" t="13140" r="12852" b="4728"/>
          <a:stretch/>
        </p:blipFill>
        <p:spPr>
          <a:xfrm>
            <a:off x="621000" y="4332057"/>
            <a:ext cx="5846274" cy="3096024"/>
          </a:xfrm>
          <a:prstGeom prst="rect">
            <a:avLst/>
          </a:prstGeom>
          <a:ln>
            <a:solidFill>
              <a:schemeClr val="tx1"/>
            </a:solidFill>
          </a:ln>
        </p:spPr>
      </p:pic>
      <p:sp>
        <p:nvSpPr>
          <p:cNvPr id="32" name="テキスト ボックス 31">
            <a:extLst>
              <a:ext uri="{FF2B5EF4-FFF2-40B4-BE49-F238E27FC236}">
                <a16:creationId xmlns:a16="http://schemas.microsoft.com/office/drawing/2014/main" id="{8B67B31B-A2BB-A8CA-ED44-5EB2D8336EF0}"/>
              </a:ext>
            </a:extLst>
          </p:cNvPr>
          <p:cNvSpPr txBox="1">
            <a:spLocks noChangeArrowheads="1"/>
          </p:cNvSpPr>
          <p:nvPr/>
        </p:nvSpPr>
        <p:spPr bwMode="auto">
          <a:xfrm>
            <a:off x="576000" y="3282122"/>
            <a:ext cx="5846274" cy="996033"/>
          </a:xfrm>
          <a:prstGeom prst="rect">
            <a:avLst/>
          </a:prstGeom>
          <a:noFill/>
          <a:ln w="19050">
            <a:noFill/>
            <a:miter lim="800000"/>
            <a:headEnd/>
            <a:tailEnd/>
          </a:ln>
        </p:spPr>
        <p:txBody>
          <a:bodyPr wrap="square" lIns="72000" tIns="36000" rIns="72000" bIns="36000" anchor="ctr">
            <a:spAutoFit/>
          </a:bodyPr>
          <a:lstStyle/>
          <a:p>
            <a:r>
              <a:rPr lang="en-US" altLang="ja-JP" b="1" dirty="0" err="1">
                <a:latin typeface="HG丸ｺﾞｼｯｸM-PRO" panose="020F0600000000000000" pitchFamily="50" charset="-128"/>
                <a:ea typeface="HG丸ｺﾞｼｯｸM-PRO" panose="020F0600000000000000" pitchFamily="50" charset="-128"/>
              </a:rPr>
              <a:t>eMAFF</a:t>
            </a:r>
            <a:r>
              <a:rPr lang="ja-JP" altLang="en-US" b="1" dirty="0">
                <a:latin typeface="HG丸ｺﾞｼｯｸM-PRO" panose="020F0600000000000000" pitchFamily="50" charset="-128"/>
                <a:ea typeface="HG丸ｺﾞｼｯｸM-PRO" panose="020F0600000000000000" pitchFamily="50" charset="-128"/>
              </a:rPr>
              <a:t>農地ナビ（</a:t>
            </a:r>
            <a:r>
              <a:rPr lang="en-US" altLang="ja-JP" b="1" dirty="0">
                <a:latin typeface="HG丸ｺﾞｼｯｸM-PRO" panose="020F0600000000000000" pitchFamily="50" charset="-128"/>
                <a:ea typeface="HG丸ｺﾞｼｯｸM-PRO" panose="020F0600000000000000" pitchFamily="50" charset="-128"/>
                <a:hlinkClick r:id="rId3"/>
              </a:rPr>
              <a:t>https://map.maff.go.jp/</a:t>
            </a:r>
            <a:r>
              <a:rPr lang="ja-JP" altLang="en-US" b="1" dirty="0">
                <a:latin typeface="HG丸ｺﾞｼｯｸM-PRO" panose="020F0600000000000000" pitchFamily="50" charset="-128"/>
                <a:ea typeface="HG丸ｺﾞｼｯｸM-PRO" panose="020F0600000000000000" pitchFamily="50" charset="-128"/>
              </a:rPr>
              <a:t>）</a:t>
            </a:r>
            <a:endParaRPr lang="en-US" altLang="ja-JP" b="1" dirty="0">
              <a:latin typeface="HG丸ｺﾞｼｯｸM-PRO" panose="020F0600000000000000" pitchFamily="50" charset="-128"/>
              <a:ea typeface="HG丸ｺﾞｼｯｸM-PRO" panose="020F0600000000000000" pitchFamily="50" charset="-128"/>
            </a:endParaRPr>
          </a:p>
          <a:p>
            <a:endParaRPr lang="en-US" altLang="ja-JP" b="1"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農業委員会等（農業委員会が置かれていない市町村を含む。）が備えている農地台帳と農地に関する地図について、農地法により公開するとされた一部の情報をインターネット上で閲覧できるサイト</a:t>
            </a:r>
          </a:p>
        </p:txBody>
      </p:sp>
      <p:sp>
        <p:nvSpPr>
          <p:cNvPr id="34" name="テキスト ボックス 33">
            <a:extLst>
              <a:ext uri="{FF2B5EF4-FFF2-40B4-BE49-F238E27FC236}">
                <a16:creationId xmlns:a16="http://schemas.microsoft.com/office/drawing/2014/main" id="{2024ECBB-3444-3651-7CD0-62DE9F8186B3}"/>
              </a:ext>
            </a:extLst>
          </p:cNvPr>
          <p:cNvSpPr txBox="1">
            <a:spLocks noChangeArrowheads="1"/>
          </p:cNvSpPr>
          <p:nvPr/>
        </p:nvSpPr>
        <p:spPr bwMode="auto">
          <a:xfrm>
            <a:off x="621000" y="7404863"/>
            <a:ext cx="5846274" cy="626701"/>
          </a:xfrm>
          <a:prstGeom prst="rect">
            <a:avLst/>
          </a:prstGeom>
          <a:noFill/>
          <a:ln w="19050">
            <a:noFill/>
            <a:miter lim="800000"/>
            <a:headEnd/>
            <a:tailEnd/>
          </a:ln>
        </p:spPr>
        <p:txBody>
          <a:bodyPr wrap="square" lIns="72000" tIns="36000" rIns="72000" bIns="36000" anchor="ctr">
            <a:spAutoFit/>
          </a:bodyPr>
          <a:lstStyle/>
          <a:p>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農地台帳上の地番及び地目・面積等各種分類の表示も可能</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衛星写真の撮影時期は公開されていないので注意</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使用料等が発生する場合には、交付金の活用が可能</a:t>
            </a:r>
          </a:p>
        </p:txBody>
      </p:sp>
      <p:sp>
        <p:nvSpPr>
          <p:cNvPr id="2" name="Text Box 52">
            <a:extLst>
              <a:ext uri="{FF2B5EF4-FFF2-40B4-BE49-F238E27FC236}">
                <a16:creationId xmlns:a16="http://schemas.microsoft.com/office/drawing/2014/main" id="{1B2DCCDD-CEE1-00A3-1F5B-D83234DE159A}"/>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17</a:t>
            </a:r>
          </a:p>
        </p:txBody>
      </p:sp>
    </p:spTree>
    <p:extLst>
      <p:ext uri="{BB962C8B-B14F-4D97-AF65-F5344CB8AC3E}">
        <p14:creationId xmlns:p14="http://schemas.microsoft.com/office/powerpoint/2010/main" val="67145195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9" name="角丸四角形 59">
            <a:extLst>
              <a:ext uri="{FF2B5EF4-FFF2-40B4-BE49-F238E27FC236}">
                <a16:creationId xmlns:a16="http://schemas.microsoft.com/office/drawing/2014/main" id="{C85AC8F7-D8AE-2F35-239E-B04BF4A0C342}"/>
              </a:ext>
            </a:extLst>
          </p:cNvPr>
          <p:cNvSpPr/>
          <p:nvPr/>
        </p:nvSpPr>
        <p:spPr>
          <a:xfrm>
            <a:off x="468000" y="498061"/>
            <a:ext cx="6120000" cy="1718634"/>
          </a:xfrm>
          <a:prstGeom prst="roundRect">
            <a:avLst>
              <a:gd name="adj" fmla="val 4022"/>
            </a:avLst>
          </a:prstGeom>
          <a:solidFill>
            <a:schemeClr val="accent4">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0" name="テキスト ボックス 4">
            <a:extLst>
              <a:ext uri="{FF2B5EF4-FFF2-40B4-BE49-F238E27FC236}">
                <a16:creationId xmlns:a16="http://schemas.microsoft.com/office/drawing/2014/main" id="{2524A6AE-C96E-B276-1462-6B6F5B676556}"/>
              </a:ext>
            </a:extLst>
          </p:cNvPr>
          <p:cNvSpPr txBox="1">
            <a:spLocks noChangeArrowheads="1"/>
          </p:cNvSpPr>
          <p:nvPr/>
        </p:nvSpPr>
        <p:spPr bwMode="auto">
          <a:xfrm>
            <a:off x="647680" y="853744"/>
            <a:ext cx="5909412" cy="1107996"/>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法令等において管理者が定められた施設（例えば、道路法第十六条に基づき市町村が管理する市町村道）の一部（法面等）を、慣行として活動組織が水路等の施設と一体的に管理している場合は、共同活動の対象とすることを可能（資源向上支払（長寿命化）は除く。）としています。</a:t>
            </a:r>
          </a:p>
          <a:p>
            <a:pPr indent="144000"/>
            <a:r>
              <a:rPr lang="ja-JP" altLang="en-US" u="sng" dirty="0">
                <a:latin typeface="HG丸ｺﾞｼｯｸM-PRO" panose="020F0600000000000000" pitchFamily="50" charset="-128"/>
                <a:ea typeface="HG丸ｺﾞｼｯｸM-PRO" panose="020F0600000000000000" pitchFamily="50" charset="-128"/>
              </a:rPr>
              <a:t>この場合は、原則として施設管理者との覚書や協議記録簿等の書面により管理区分等を明確</a:t>
            </a:r>
            <a:r>
              <a:rPr lang="ja-JP" altLang="en-US" dirty="0">
                <a:latin typeface="HG丸ｺﾞｼｯｸM-PRO" panose="020F0600000000000000" pitchFamily="50" charset="-128"/>
                <a:ea typeface="HG丸ｺﾞｼｯｸM-PRO" panose="020F0600000000000000" pitchFamily="50" charset="-128"/>
              </a:rPr>
              <a:t>にしてください。</a:t>
            </a:r>
          </a:p>
        </p:txBody>
      </p:sp>
      <p:sp>
        <p:nvSpPr>
          <p:cNvPr id="14" name="角丸四角形 184">
            <a:extLst>
              <a:ext uri="{FF2B5EF4-FFF2-40B4-BE49-F238E27FC236}">
                <a16:creationId xmlns:a16="http://schemas.microsoft.com/office/drawing/2014/main" id="{156CFE5D-7319-D699-E036-AFEB9D83851D}"/>
              </a:ext>
            </a:extLst>
          </p:cNvPr>
          <p:cNvSpPr/>
          <p:nvPr/>
        </p:nvSpPr>
        <p:spPr>
          <a:xfrm>
            <a:off x="573293" y="498062"/>
            <a:ext cx="5049232"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②　管理者が定められた施設の保全管理 </a:t>
            </a:r>
          </a:p>
        </p:txBody>
      </p:sp>
      <p:sp>
        <p:nvSpPr>
          <p:cNvPr id="7" name="Text Box 52">
            <a:extLst>
              <a:ext uri="{FF2B5EF4-FFF2-40B4-BE49-F238E27FC236}">
                <a16:creationId xmlns:a16="http://schemas.microsoft.com/office/drawing/2014/main" id="{855DB77C-7F31-9619-0979-76BEEBDB768C}"/>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18</a:t>
            </a:r>
          </a:p>
        </p:txBody>
      </p:sp>
    </p:spTree>
    <p:extLst>
      <p:ext uri="{BB962C8B-B14F-4D97-AF65-F5344CB8AC3E}">
        <p14:creationId xmlns:p14="http://schemas.microsoft.com/office/powerpoint/2010/main" val="134491555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39155" y="1424608"/>
            <a:ext cx="5832648" cy="5070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a16="http://schemas.microsoft.com/office/drawing/2014/main" id="{60DE5371-A84A-483F-AE48-DD73CDCAD7FB}"/>
              </a:ext>
            </a:extLst>
          </p:cNvPr>
          <p:cNvPicPr>
            <a:picLocks noChangeAspect="1"/>
          </p:cNvPicPr>
          <p:nvPr/>
        </p:nvPicPr>
        <p:blipFill>
          <a:blip r:embed="rId3"/>
          <a:stretch>
            <a:fillRect/>
          </a:stretch>
        </p:blipFill>
        <p:spPr>
          <a:xfrm>
            <a:off x="914119" y="1458769"/>
            <a:ext cx="5227762" cy="4966874"/>
          </a:xfrm>
          <a:prstGeom prst="rect">
            <a:avLst/>
          </a:prstGeom>
        </p:spPr>
      </p:pic>
      <p:sp>
        <p:nvSpPr>
          <p:cNvPr id="11" name="角丸四角形 10"/>
          <p:cNvSpPr/>
          <p:nvPr/>
        </p:nvSpPr>
        <p:spPr>
          <a:xfrm>
            <a:off x="468000" y="378396"/>
            <a:ext cx="6120000" cy="100811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1" y="693066"/>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別添</a:t>
            </a:r>
            <a:r>
              <a:rPr lang="en-US" altLang="ja-JP" dirty="0">
                <a:latin typeface="HG丸ｺﾞｼｯｸM-PRO" panose="020F0600000000000000" pitchFamily="50" charset="-128"/>
                <a:ea typeface="HG丸ｺﾞｼｯｸM-PRO" panose="020F0600000000000000" pitchFamily="50" charset="-128"/>
              </a:rPr>
              <a:t>2</a:t>
            </a:r>
            <a:r>
              <a:rPr lang="ja-JP" altLang="en-US" dirty="0">
                <a:latin typeface="HG丸ｺﾞｼｯｸM-PRO" panose="020F0600000000000000" pitchFamily="50" charset="-128"/>
                <a:ea typeface="HG丸ｺﾞｼｯｸM-PRO" panose="020F0600000000000000" pitchFamily="50" charset="-128"/>
              </a:rPr>
              <a:t>「構成員一覧」のとおり</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多面的機能支払のみに取り組む場合は、活動組織規約の別紙「構成員一覧」に代えることができます。</a:t>
            </a:r>
          </a:p>
        </p:txBody>
      </p:sp>
      <p:sp>
        <p:nvSpPr>
          <p:cNvPr id="13" name="角丸四角形 12"/>
          <p:cNvSpPr/>
          <p:nvPr/>
        </p:nvSpPr>
        <p:spPr>
          <a:xfrm>
            <a:off x="468001" y="378423"/>
            <a:ext cx="158402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（４）組織構成員一覧</a:t>
            </a:r>
          </a:p>
        </p:txBody>
      </p:sp>
      <p:sp>
        <p:nvSpPr>
          <p:cNvPr id="14" name="角丸四角形 13"/>
          <p:cNvSpPr/>
          <p:nvPr/>
        </p:nvSpPr>
        <p:spPr>
          <a:xfrm>
            <a:off x="460492" y="6575276"/>
            <a:ext cx="6017227" cy="97965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15"/>
          <p:cNvSpPr/>
          <p:nvPr/>
        </p:nvSpPr>
        <p:spPr>
          <a:xfrm>
            <a:off x="460493" y="6575303"/>
            <a:ext cx="535557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（５）全体面積及び多面的機能支払と中山間地域等直接支払との重複面積</a:t>
            </a:r>
          </a:p>
        </p:txBody>
      </p:sp>
      <p:sp>
        <p:nvSpPr>
          <p:cNvPr id="18" name="テキスト ボックス 4"/>
          <p:cNvSpPr txBox="1">
            <a:spLocks noChangeArrowheads="1"/>
          </p:cNvSpPr>
          <p:nvPr/>
        </p:nvSpPr>
        <p:spPr bwMode="auto">
          <a:xfrm>
            <a:off x="576000" y="6863308"/>
            <a:ext cx="5832000" cy="630942"/>
          </a:xfrm>
          <a:prstGeom prst="rect">
            <a:avLst/>
          </a:prstGeom>
          <a:noFill/>
          <a:ln w="9525">
            <a:noFill/>
            <a:prstDash val="dash"/>
            <a:miter lim="800000"/>
            <a:headEnd/>
            <a:tailEnd/>
          </a:ln>
        </p:spPr>
        <p:txBody>
          <a:bodyPr wrap="square" lIns="0" tIns="0" rIns="0" bIns="0">
            <a:spAutoFit/>
          </a:bodyPr>
          <a:lstStyle/>
          <a:p>
            <a:pPr>
              <a:spcAft>
                <a:spcPts val="600"/>
              </a:spcAft>
            </a:pPr>
            <a:r>
              <a:rPr lang="ja-JP" altLang="en-US" dirty="0"/>
              <a:t>　</a:t>
            </a:r>
            <a:r>
              <a:rPr lang="ja-JP" altLang="en-US" dirty="0">
                <a:latin typeface="HG丸ｺﾞｼｯｸM-PRO" panose="020F0600000000000000" pitchFamily="50" charset="-128"/>
                <a:ea typeface="HG丸ｺﾞｼｯｸM-PRO" panose="020F0600000000000000" pitchFamily="50" charset="-128"/>
              </a:rPr>
              <a:t>認定農用地の区域内において、中山間地域等直接支払交付金の集落協定がなされている面積を把握します。</a:t>
            </a:r>
          </a:p>
          <a:p>
            <a:pPr>
              <a:spcAft>
                <a:spcPts val="600"/>
              </a:spcAft>
            </a:pPr>
            <a:r>
              <a:rPr lang="ja-JP" altLang="en-US" dirty="0">
                <a:latin typeface="HG丸ｺﾞｼｯｸM-PRO" panose="020F0600000000000000" pitchFamily="50" charset="-128"/>
                <a:ea typeface="HG丸ｺﾞｼｯｸM-PRO" panose="020F0600000000000000" pitchFamily="50" charset="-128"/>
              </a:rPr>
              <a:t>　重複する区域がある場合は、活動が重複しないように注意してください。</a:t>
            </a:r>
          </a:p>
        </p:txBody>
      </p:sp>
      <p:sp>
        <p:nvSpPr>
          <p:cNvPr id="10"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5"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7588840"/>
            <a:ext cx="5832648" cy="202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id="{A655F811-16C6-4C3F-A2B5-743E6B6F9189}"/>
              </a:ext>
            </a:extLst>
          </p:cNvPr>
          <p:cNvPicPr>
            <a:picLocks noChangeAspect="1"/>
          </p:cNvPicPr>
          <p:nvPr/>
        </p:nvPicPr>
        <p:blipFill>
          <a:blip r:embed="rId4"/>
          <a:stretch>
            <a:fillRect/>
          </a:stretch>
        </p:blipFill>
        <p:spPr>
          <a:xfrm>
            <a:off x="691139" y="7738490"/>
            <a:ext cx="5673722" cy="1885432"/>
          </a:xfrm>
          <a:prstGeom prst="rect">
            <a:avLst/>
          </a:prstGeom>
        </p:spPr>
      </p:pic>
      <p:sp>
        <p:nvSpPr>
          <p:cNvPr id="22" name="Rectangle 65"/>
          <p:cNvSpPr>
            <a:spLocks noChangeArrowheads="1"/>
          </p:cNvSpPr>
          <p:nvPr/>
        </p:nvSpPr>
        <p:spPr bwMode="auto">
          <a:xfrm>
            <a:off x="2672916" y="8028886"/>
            <a:ext cx="2808312"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uFill>
                  <a:solidFill>
                    <a:srgbClr val="FF0000"/>
                  </a:solidFill>
                </a:uFill>
                <a:latin typeface="ＭＳ Ｐゴシック" panose="020B0600070205080204" pitchFamily="50" charset="-128"/>
              </a:rPr>
              <a:t>資源向上活動（共同）に取り組む場合には、中山間地域等直接支払交付金の「多面的機能を増進する活動」で選択している活動以外の活動を実施する。</a:t>
            </a:r>
            <a:endParaRPr lang="en-US" altLang="ja-JP" sz="1000" u="sng" dirty="0">
              <a:uFill>
                <a:solidFill>
                  <a:srgbClr val="FF0000"/>
                </a:solidFill>
              </a:uFill>
              <a:latin typeface="ＭＳ Ｐゴシック" panose="020B0600070205080204" pitchFamily="50" charset="-128"/>
            </a:endParaRPr>
          </a:p>
        </p:txBody>
      </p:sp>
      <p:sp>
        <p:nvSpPr>
          <p:cNvPr id="27" name="Rectangle 65"/>
          <p:cNvSpPr>
            <a:spLocks noChangeArrowheads="1"/>
          </p:cNvSpPr>
          <p:nvPr/>
        </p:nvSpPr>
        <p:spPr bwMode="auto">
          <a:xfrm>
            <a:off x="3833519" y="1449151"/>
            <a:ext cx="259228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latin typeface="ＭＳ Ｐゴシック" panose="020B0600070205080204" pitchFamily="50" charset="-128"/>
              </a:rPr>
              <a:t>構成員が団体の場合は、代表者名もしくは団体名を記入してください。</a:t>
            </a:r>
            <a:endParaRPr lang="en-US" altLang="ja-JP" sz="1000" dirty="0">
              <a:latin typeface="ＭＳ Ｐゴシック" panose="020B0600070205080204" pitchFamily="50" charset="-128"/>
            </a:endParaRPr>
          </a:p>
        </p:txBody>
      </p:sp>
      <p:sp>
        <p:nvSpPr>
          <p:cNvPr id="29" name="フリーフォーム 28"/>
          <p:cNvSpPr/>
          <p:nvPr/>
        </p:nvSpPr>
        <p:spPr>
          <a:xfrm flipH="1" flipV="1">
            <a:off x="1944018" y="1549024"/>
            <a:ext cx="1881026"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53"/>
          <p:cNvSpPr>
            <a:spLocks noChangeArrowheads="1"/>
          </p:cNvSpPr>
          <p:nvPr/>
        </p:nvSpPr>
        <p:spPr bwMode="auto">
          <a:xfrm>
            <a:off x="4962599" y="3133750"/>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活動組織の事務所を設置している場合は事務所の所在地を、事務所がない場合は代表者の住所を記入します。</a:t>
            </a:r>
          </a:p>
        </p:txBody>
      </p:sp>
      <p:sp>
        <p:nvSpPr>
          <p:cNvPr id="31" name="フリーフォーム 30"/>
          <p:cNvSpPr/>
          <p:nvPr/>
        </p:nvSpPr>
        <p:spPr>
          <a:xfrm>
            <a:off x="3717032" y="2576736"/>
            <a:ext cx="1296144" cy="56197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Rectangle 65"/>
          <p:cNvSpPr>
            <a:spLocks noChangeArrowheads="1"/>
          </p:cNvSpPr>
          <p:nvPr/>
        </p:nvSpPr>
        <p:spPr bwMode="auto">
          <a:xfrm>
            <a:off x="117194" y="1620192"/>
            <a:ext cx="158417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「役職名」欄には活動組織における役職名を記入します。</a:t>
            </a:r>
          </a:p>
        </p:txBody>
      </p:sp>
      <p:sp>
        <p:nvSpPr>
          <p:cNvPr id="37" name="フリーフォーム 36"/>
          <p:cNvSpPr/>
          <p:nvPr/>
        </p:nvSpPr>
        <p:spPr>
          <a:xfrm rot="16200000" flipH="1" flipV="1">
            <a:off x="909023" y="1834452"/>
            <a:ext cx="14423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645878" y="7905547"/>
            <a:ext cx="1630994" cy="72152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624823" y="9027708"/>
            <a:ext cx="5661311" cy="43776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正方形/長方形 1"/>
          <p:cNvSpPr/>
          <p:nvPr/>
        </p:nvSpPr>
        <p:spPr>
          <a:xfrm>
            <a:off x="3970020" y="1879358"/>
            <a:ext cx="937260" cy="1417458"/>
          </a:xfrm>
          <a:prstGeom prst="rect">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53"/>
          <p:cNvSpPr>
            <a:spLocks noChangeArrowheads="1"/>
          </p:cNvSpPr>
          <p:nvPr/>
        </p:nvSpPr>
        <p:spPr bwMode="auto">
          <a:xfrm>
            <a:off x="5031685" y="2330400"/>
            <a:ext cx="1800225"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「分類番号」欄には左下の多面的機能支払分類番号リストから該当する番号を選び記入します。</a:t>
            </a:r>
          </a:p>
        </p:txBody>
      </p:sp>
      <p:sp>
        <p:nvSpPr>
          <p:cNvPr id="32" name="フリーフォーム 31"/>
          <p:cNvSpPr/>
          <p:nvPr/>
        </p:nvSpPr>
        <p:spPr>
          <a:xfrm>
            <a:off x="4293096" y="2180767"/>
            <a:ext cx="1188132" cy="158589"/>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Text Box 52">
            <a:extLst>
              <a:ext uri="{FF2B5EF4-FFF2-40B4-BE49-F238E27FC236}">
                <a16:creationId xmlns:a16="http://schemas.microsoft.com/office/drawing/2014/main" id="{3D31E173-34D8-CDAD-7991-AFBE4D1184A1}"/>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19</a:t>
            </a:r>
          </a:p>
        </p:txBody>
      </p:sp>
    </p:spTree>
    <p:extLst>
      <p:ext uri="{BB962C8B-B14F-4D97-AF65-F5344CB8AC3E}">
        <p14:creationId xmlns:p14="http://schemas.microsoft.com/office/powerpoint/2010/main" val="327581825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68000" y="2578633"/>
            <a:ext cx="5986477" cy="70264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図 1">
            <a:extLst>
              <a:ext uri="{FF2B5EF4-FFF2-40B4-BE49-F238E27FC236}">
                <a16:creationId xmlns:a16="http://schemas.microsoft.com/office/drawing/2014/main" id="{51535115-DF2D-43A9-B3DB-C0E162442347}"/>
              </a:ext>
            </a:extLst>
          </p:cNvPr>
          <p:cNvPicPr>
            <a:picLocks noChangeAspect="1"/>
          </p:cNvPicPr>
          <p:nvPr/>
        </p:nvPicPr>
        <p:blipFill>
          <a:blip r:embed="rId3"/>
          <a:stretch>
            <a:fillRect/>
          </a:stretch>
        </p:blipFill>
        <p:spPr>
          <a:xfrm>
            <a:off x="558099" y="2606166"/>
            <a:ext cx="5653522" cy="964722"/>
          </a:xfrm>
          <a:prstGeom prst="rect">
            <a:avLst/>
          </a:prstGeom>
        </p:spPr>
      </p:pic>
      <p:pic>
        <p:nvPicPr>
          <p:cNvPr id="22" name="図 21">
            <a:extLst>
              <a:ext uri="{FF2B5EF4-FFF2-40B4-BE49-F238E27FC236}">
                <a16:creationId xmlns:a16="http://schemas.microsoft.com/office/drawing/2014/main" id="{E58042A0-390D-4AD4-9CF8-DF48738B93D3}"/>
              </a:ext>
            </a:extLst>
          </p:cNvPr>
          <p:cNvPicPr>
            <a:picLocks noChangeAspect="1"/>
          </p:cNvPicPr>
          <p:nvPr/>
        </p:nvPicPr>
        <p:blipFill>
          <a:blip r:embed="rId4"/>
          <a:stretch>
            <a:fillRect/>
          </a:stretch>
        </p:blipFill>
        <p:spPr>
          <a:xfrm>
            <a:off x="500102" y="3569490"/>
            <a:ext cx="3094677" cy="5754968"/>
          </a:xfrm>
          <a:prstGeom prst="rect">
            <a:avLst/>
          </a:prstGeom>
        </p:spPr>
      </p:pic>
      <p:pic>
        <p:nvPicPr>
          <p:cNvPr id="17" name="図 16">
            <a:extLst>
              <a:ext uri="{FF2B5EF4-FFF2-40B4-BE49-F238E27FC236}">
                <a16:creationId xmlns:a16="http://schemas.microsoft.com/office/drawing/2014/main" id="{E0A18A90-AC95-4305-ACF0-F201A8F8134F}"/>
              </a:ext>
            </a:extLst>
          </p:cNvPr>
          <p:cNvPicPr>
            <a:picLocks noChangeAspect="1"/>
          </p:cNvPicPr>
          <p:nvPr/>
        </p:nvPicPr>
        <p:blipFill>
          <a:blip r:embed="rId5"/>
          <a:stretch>
            <a:fillRect/>
          </a:stretch>
        </p:blipFill>
        <p:spPr>
          <a:xfrm>
            <a:off x="3966193" y="3569490"/>
            <a:ext cx="1980249" cy="5556535"/>
          </a:xfrm>
          <a:prstGeom prst="rect">
            <a:avLst/>
          </a:prstGeom>
        </p:spPr>
      </p:pic>
      <p:sp>
        <p:nvSpPr>
          <p:cNvPr id="5" name="角丸四角形 4"/>
          <p:cNvSpPr/>
          <p:nvPr/>
        </p:nvSpPr>
        <p:spPr>
          <a:xfrm>
            <a:off x="481732" y="1148879"/>
            <a:ext cx="6120000" cy="142218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6" name="テキスト ボックス 4"/>
          <p:cNvSpPr txBox="1">
            <a:spLocks noChangeArrowheads="1"/>
          </p:cNvSpPr>
          <p:nvPr/>
        </p:nvSpPr>
        <p:spPr bwMode="auto">
          <a:xfrm>
            <a:off x="720780" y="1421541"/>
            <a:ext cx="5832000" cy="1107996"/>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itchFamily="50" charset="-128"/>
                <a:ea typeface="HG丸ｺﾞｼｯｸM-PRO" pitchFamily="50" charset="-128"/>
              </a:rPr>
              <a:t>農地維持支払交付金、資源向上支払交付金のそれぞれの対象農用地面積に地目別の交付単価を乗じて、年当たり交付金額を算出します。（交付単価は、市町村に確認してください。）</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平成３０年度・令和元年度・令和</a:t>
            </a:r>
            <a:r>
              <a:rPr lang="en-US" altLang="ja-JP" dirty="0">
                <a:latin typeface="HG丸ｺﾞｼｯｸM-PRO" panose="020F0600000000000000" pitchFamily="50" charset="-128"/>
                <a:ea typeface="HG丸ｺﾞｼｯｸM-PRO" panose="020F0600000000000000" pitchFamily="50" charset="-128"/>
              </a:rPr>
              <a:t>3</a:t>
            </a:r>
            <a:r>
              <a:rPr lang="ja-JP" altLang="en-US" dirty="0">
                <a:latin typeface="HG丸ｺﾞｼｯｸM-PRO" panose="020F0600000000000000" pitchFamily="50" charset="-128"/>
                <a:ea typeface="HG丸ｺﾞｼｯｸM-PRO" panose="020F0600000000000000" pitchFamily="50" charset="-128"/>
              </a:rPr>
              <a:t>年度に拡充された加算措置を受けようとする場合は、別途「４．加算措置」の様式を使用し、加算措置分を</a:t>
            </a:r>
            <a:r>
              <a:rPr lang="en-US" altLang="ja-JP" dirty="0">
                <a:latin typeface="HG丸ｺﾞｼｯｸM-PRO" panose="020F0600000000000000" pitchFamily="50" charset="-128"/>
                <a:ea typeface="HG丸ｺﾞｼｯｸM-PRO" panose="020F0600000000000000" pitchFamily="50" charset="-128"/>
              </a:rPr>
              <a:t>28</a:t>
            </a:r>
            <a:r>
              <a:rPr lang="ja-JP" altLang="en-US" dirty="0">
                <a:latin typeface="HG丸ｺﾞｼｯｸM-PRO" panose="020F0600000000000000" pitchFamily="50" charset="-128"/>
                <a:ea typeface="HG丸ｺﾞｼｯｸM-PRO" panose="020F0600000000000000" pitchFamily="50" charset="-128"/>
              </a:rPr>
              <a:t>、</a:t>
            </a:r>
            <a:r>
              <a:rPr lang="en-US" altLang="ja-JP" dirty="0">
                <a:latin typeface="HG丸ｺﾞｼｯｸM-PRO" panose="020F0600000000000000" pitchFamily="50" charset="-128"/>
                <a:ea typeface="HG丸ｺﾞｼｯｸM-PRO" panose="020F0600000000000000" pitchFamily="50" charset="-128"/>
              </a:rPr>
              <a:t>29</a:t>
            </a:r>
            <a:r>
              <a:rPr lang="ja-JP" altLang="en-US" dirty="0">
                <a:latin typeface="HG丸ｺﾞｼｯｸM-PRO" panose="020F0600000000000000" pitchFamily="50" charset="-128"/>
                <a:ea typeface="HG丸ｺﾞｼｯｸM-PRO" panose="020F0600000000000000" pitchFamily="50" charset="-128"/>
              </a:rPr>
              <a:t>ページに示す方法で算出して整理します。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テキスト ボックス 7"/>
          <p:cNvSpPr txBox="1"/>
          <p:nvPr/>
        </p:nvSpPr>
        <p:spPr>
          <a:xfrm>
            <a:off x="63240" y="9250201"/>
            <a:ext cx="3242556"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資源向上支払（長寿命化）は、交付上限額を記入します。</a:t>
            </a:r>
            <a:endParaRPr lang="en-US" altLang="ja-JP" sz="1000" dirty="0">
              <a:solidFill>
                <a:srgbClr val="000000"/>
              </a:solidFill>
            </a:endParaRPr>
          </a:p>
          <a:p>
            <a:r>
              <a:rPr lang="ja-JP" altLang="en-US" sz="1000" dirty="0">
                <a:solidFill>
                  <a:srgbClr val="000000"/>
                </a:solidFill>
              </a:rPr>
              <a:t>この交付上限額以内で施設の長寿命化のための活動に必要な金額により交付申請を行うものとします。</a:t>
            </a:r>
            <a:endParaRPr lang="en-US" altLang="ja-JP" sz="1000" dirty="0">
              <a:solidFill>
                <a:srgbClr val="000000"/>
              </a:solidFill>
            </a:endParaRPr>
          </a:p>
        </p:txBody>
      </p:sp>
      <p:sp>
        <p:nvSpPr>
          <p:cNvPr id="9" name="角丸四角形 8"/>
          <p:cNvSpPr/>
          <p:nvPr/>
        </p:nvSpPr>
        <p:spPr>
          <a:xfrm>
            <a:off x="497364" y="1156453"/>
            <a:ext cx="121651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（１</a:t>
            </a:r>
            <a:r>
              <a:rPr lang="zh-TW" altLang="en-US" dirty="0">
                <a:solidFill>
                  <a:schemeClr val="tx1"/>
                </a:solidFill>
                <a:latin typeface="+mn-ea"/>
              </a:rPr>
              <a:t>）交付金額</a:t>
            </a:r>
          </a:p>
        </p:txBody>
      </p:sp>
      <p:sp>
        <p:nvSpPr>
          <p:cNvPr id="10" name="フリーフォーム 9"/>
          <p:cNvSpPr/>
          <p:nvPr/>
        </p:nvSpPr>
        <p:spPr>
          <a:xfrm rot="16536467" flipH="1">
            <a:off x="2529797" y="8961289"/>
            <a:ext cx="220935" cy="38911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468000" y="861481"/>
            <a:ext cx="2528952"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en-US" altLang="ja-JP" sz="1400" dirty="0">
                <a:solidFill>
                  <a:schemeClr val="tx1"/>
                </a:solidFill>
                <a:uFill>
                  <a:solidFill>
                    <a:srgbClr val="FF0000"/>
                  </a:solidFill>
                </a:uFill>
                <a:latin typeface="+mj-ea"/>
                <a:ea typeface="+mj-ea"/>
              </a:rPr>
              <a:t>Ⅱ</a:t>
            </a:r>
            <a:r>
              <a:rPr lang="ja-JP" altLang="en-US" sz="1400" dirty="0" err="1">
                <a:solidFill>
                  <a:schemeClr val="tx1"/>
                </a:solidFill>
                <a:uFill>
                  <a:solidFill>
                    <a:srgbClr val="FF0000"/>
                  </a:solidFill>
                </a:uFill>
                <a:latin typeface="+mj-ea"/>
                <a:ea typeface="+mj-ea"/>
              </a:rPr>
              <a:t>．</a:t>
            </a:r>
            <a:r>
              <a:rPr lang="ja-JP" altLang="en-US" sz="1400" dirty="0">
                <a:solidFill>
                  <a:schemeClr val="tx1"/>
                </a:solidFill>
                <a:uFill>
                  <a:solidFill>
                    <a:srgbClr val="FF0000"/>
                  </a:solidFill>
                </a:uFill>
                <a:latin typeface="+mj-ea"/>
                <a:ea typeface="+mj-ea"/>
              </a:rPr>
              <a:t>１号事業（多面的機能支払）</a:t>
            </a:r>
          </a:p>
        </p:txBody>
      </p:sp>
      <p:sp>
        <p:nvSpPr>
          <p:cNvPr id="1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5" name="角丸四角形 14"/>
          <p:cNvSpPr/>
          <p:nvPr/>
        </p:nvSpPr>
        <p:spPr>
          <a:xfrm>
            <a:off x="476672" y="538173"/>
            <a:ext cx="6264696"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ja-JP" altLang="en-US" sz="1400" dirty="0">
                <a:solidFill>
                  <a:schemeClr val="tx1"/>
                </a:solidFill>
                <a:latin typeface="+mj-ea"/>
                <a:ea typeface="+mj-ea"/>
              </a:rPr>
              <a:t>（別紙１）多面的機能支払に係る活動計画書（１号事業様式）</a:t>
            </a:r>
          </a:p>
        </p:txBody>
      </p:sp>
      <p:sp>
        <p:nvSpPr>
          <p:cNvPr id="16" name="テキスト ボックス 15"/>
          <p:cNvSpPr txBox="1"/>
          <p:nvPr/>
        </p:nvSpPr>
        <p:spPr>
          <a:xfrm>
            <a:off x="4794480" y="5097016"/>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加算措置は別途「４．加算措置」の様式に整理します。</a:t>
            </a:r>
            <a:endParaRPr kumimoji="1" lang="ja-JP" altLang="en-US" sz="1000" dirty="0"/>
          </a:p>
        </p:txBody>
      </p:sp>
      <p:sp>
        <p:nvSpPr>
          <p:cNvPr id="19" name="角丸四角形 37">
            <a:extLst>
              <a:ext uri="{FF2B5EF4-FFF2-40B4-BE49-F238E27FC236}">
                <a16:creationId xmlns:a16="http://schemas.microsoft.com/office/drawing/2014/main" id="{D649AA1D-776D-4CB5-B1B1-97229783344A}"/>
              </a:ext>
            </a:extLst>
          </p:cNvPr>
          <p:cNvSpPr/>
          <p:nvPr/>
        </p:nvSpPr>
        <p:spPr>
          <a:xfrm>
            <a:off x="5661248" y="8545485"/>
            <a:ext cx="360040" cy="29168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4D2649B3-2925-46AA-9E16-B653271C32E0}"/>
              </a:ext>
            </a:extLst>
          </p:cNvPr>
          <p:cNvSpPr txBox="1"/>
          <p:nvPr/>
        </p:nvSpPr>
        <p:spPr>
          <a:xfrm>
            <a:off x="3570820" y="7865144"/>
            <a:ext cx="3242556"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広域活動組織の規模を満たさない場合、長寿命化の交付上限は、保全管理する区域内に存在する集落数に</a:t>
            </a:r>
            <a:r>
              <a:rPr lang="en-US" altLang="ja-JP" sz="1000" dirty="0">
                <a:solidFill>
                  <a:srgbClr val="FF0000"/>
                </a:solidFill>
              </a:rPr>
              <a:t>200</a:t>
            </a:r>
            <a:r>
              <a:rPr lang="ja-JP" altLang="en-US" sz="1000" dirty="0">
                <a:solidFill>
                  <a:srgbClr val="FF0000"/>
                </a:solidFill>
              </a:rPr>
              <a:t>万円を乗じた額と交付単価に対象農用地面積を乗じた額の小さい額となります。</a:t>
            </a:r>
            <a:endParaRPr lang="en-US" altLang="ja-JP" sz="1000" dirty="0">
              <a:solidFill>
                <a:srgbClr val="FF0000"/>
              </a:solidFill>
            </a:endParaRPr>
          </a:p>
        </p:txBody>
      </p:sp>
      <p:sp>
        <p:nvSpPr>
          <p:cNvPr id="20" name="角丸四角形 37">
            <a:extLst>
              <a:ext uri="{FF2B5EF4-FFF2-40B4-BE49-F238E27FC236}">
                <a16:creationId xmlns:a16="http://schemas.microsoft.com/office/drawing/2014/main" id="{5FA19A0D-516E-4DA0-9F34-561A0F56D579}"/>
              </a:ext>
            </a:extLst>
          </p:cNvPr>
          <p:cNvSpPr/>
          <p:nvPr/>
        </p:nvSpPr>
        <p:spPr>
          <a:xfrm>
            <a:off x="2770400" y="9019014"/>
            <a:ext cx="829770" cy="280644"/>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37">
            <a:extLst>
              <a:ext uri="{FF2B5EF4-FFF2-40B4-BE49-F238E27FC236}">
                <a16:creationId xmlns:a16="http://schemas.microsoft.com/office/drawing/2014/main" id="{F86B3312-07A3-4B60-84D7-CA60BA256660}"/>
              </a:ext>
            </a:extLst>
          </p:cNvPr>
          <p:cNvSpPr/>
          <p:nvPr/>
        </p:nvSpPr>
        <p:spPr>
          <a:xfrm>
            <a:off x="4966824" y="8892783"/>
            <a:ext cx="1001124" cy="279998"/>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9">
            <a:extLst>
              <a:ext uri="{FF2B5EF4-FFF2-40B4-BE49-F238E27FC236}">
                <a16:creationId xmlns:a16="http://schemas.microsoft.com/office/drawing/2014/main" id="{796B30F1-E2CA-415F-AB00-ED4C26FD9A5F}"/>
              </a:ext>
            </a:extLst>
          </p:cNvPr>
          <p:cNvSpPr/>
          <p:nvPr/>
        </p:nvSpPr>
        <p:spPr>
          <a:xfrm rot="19954377" flipH="1">
            <a:off x="4481050" y="8417636"/>
            <a:ext cx="369825" cy="593688"/>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9">
            <a:extLst>
              <a:ext uri="{FF2B5EF4-FFF2-40B4-BE49-F238E27FC236}">
                <a16:creationId xmlns:a16="http://schemas.microsoft.com/office/drawing/2014/main" id="{7D63F730-1296-4728-8191-42E7541ADC31}"/>
              </a:ext>
            </a:extLst>
          </p:cNvPr>
          <p:cNvSpPr/>
          <p:nvPr/>
        </p:nvSpPr>
        <p:spPr>
          <a:xfrm rot="3754377" flipH="1">
            <a:off x="3956413" y="8328473"/>
            <a:ext cx="51576" cy="889541"/>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3852912" y="3080792"/>
            <a:ext cx="2742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各支払の中で複数の交付単価が適用される場合には、それぞれ行を追加して記入します。</a:t>
            </a:r>
            <a:endParaRPr kumimoji="1" lang="ja-JP" altLang="en-US" sz="1000" dirty="0"/>
          </a:p>
        </p:txBody>
      </p:sp>
      <p:sp>
        <p:nvSpPr>
          <p:cNvPr id="46" name="Text Box 52">
            <a:extLst>
              <a:ext uri="{FF2B5EF4-FFF2-40B4-BE49-F238E27FC236}">
                <a16:creationId xmlns:a16="http://schemas.microsoft.com/office/drawing/2014/main" id="{E4330B63-8CC6-5164-9C23-BDA3182820AA}"/>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20</a:t>
            </a:r>
          </a:p>
        </p:txBody>
      </p:sp>
    </p:spTree>
    <p:extLst>
      <p:ext uri="{BB962C8B-B14F-4D97-AF65-F5344CB8AC3E}">
        <p14:creationId xmlns:p14="http://schemas.microsoft.com/office/powerpoint/2010/main" val="27841191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19787"/>
            <a:ext cx="6012000" cy="8568000"/>
          </a:xfrm>
          <a:prstGeom prst="roundRect">
            <a:avLst>
              <a:gd name="adj" fmla="val 290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AutoShape 10"/>
          <p:cNvSpPr>
            <a:spLocks noChangeArrowheads="1"/>
          </p:cNvSpPr>
          <p:nvPr/>
        </p:nvSpPr>
        <p:spPr bwMode="auto">
          <a:xfrm>
            <a:off x="360000" y="596544"/>
            <a:ext cx="1224000" cy="252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交付額の算定</a:t>
            </a:r>
          </a:p>
        </p:txBody>
      </p:sp>
      <p:graphicFrame>
        <p:nvGraphicFramePr>
          <p:cNvPr id="2" name="表 1"/>
          <p:cNvGraphicFramePr>
            <a:graphicFrameLocks noGrp="1"/>
          </p:cNvGraphicFramePr>
          <p:nvPr>
            <p:extLst>
              <p:ext uri="{D42A27DB-BD31-4B8C-83A1-F6EECF244321}">
                <p14:modId xmlns:p14="http://schemas.microsoft.com/office/powerpoint/2010/main" val="4167796594"/>
              </p:ext>
            </p:extLst>
          </p:nvPr>
        </p:nvGraphicFramePr>
        <p:xfrm>
          <a:off x="596900" y="1268980"/>
          <a:ext cx="5664200" cy="1483125"/>
        </p:xfrm>
        <a:graphic>
          <a:graphicData uri="http://schemas.openxmlformats.org/drawingml/2006/table">
            <a:tbl>
              <a:tblPr/>
              <a:tblGrid>
                <a:gridCol w="509714">
                  <a:extLst>
                    <a:ext uri="{9D8B030D-6E8A-4147-A177-3AD203B41FA5}">
                      <a16:colId xmlns:a16="http://schemas.microsoft.com/office/drawing/2014/main" val="20000"/>
                    </a:ext>
                  </a:extLst>
                </a:gridCol>
                <a:gridCol w="739086">
                  <a:extLst>
                    <a:ext uri="{9D8B030D-6E8A-4147-A177-3AD203B41FA5}">
                      <a16:colId xmlns:a16="http://schemas.microsoft.com/office/drawing/2014/main" val="20001"/>
                    </a:ext>
                  </a:extLst>
                </a:gridCol>
                <a:gridCol w="735900">
                  <a:extLst>
                    <a:ext uri="{9D8B030D-6E8A-4147-A177-3AD203B41FA5}">
                      <a16:colId xmlns:a16="http://schemas.microsoft.com/office/drawing/2014/main" val="20002"/>
                    </a:ext>
                  </a:extLst>
                </a:gridCol>
                <a:gridCol w="735900">
                  <a:extLst>
                    <a:ext uri="{9D8B030D-6E8A-4147-A177-3AD203B41FA5}">
                      <a16:colId xmlns:a16="http://schemas.microsoft.com/office/drawing/2014/main" val="20003"/>
                    </a:ext>
                  </a:extLst>
                </a:gridCol>
                <a:gridCol w="735900">
                  <a:extLst>
                    <a:ext uri="{9D8B030D-6E8A-4147-A177-3AD203B41FA5}">
                      <a16:colId xmlns:a16="http://schemas.microsoft.com/office/drawing/2014/main" val="20004"/>
                    </a:ext>
                  </a:extLst>
                </a:gridCol>
                <a:gridCol w="735900">
                  <a:extLst>
                    <a:ext uri="{9D8B030D-6E8A-4147-A177-3AD203B41FA5}">
                      <a16:colId xmlns:a16="http://schemas.microsoft.com/office/drawing/2014/main" val="20005"/>
                    </a:ext>
                  </a:extLst>
                </a:gridCol>
                <a:gridCol w="735900">
                  <a:extLst>
                    <a:ext uri="{9D8B030D-6E8A-4147-A177-3AD203B41FA5}">
                      <a16:colId xmlns:a16="http://schemas.microsoft.com/office/drawing/2014/main" val="20006"/>
                    </a:ext>
                  </a:extLst>
                </a:gridCol>
                <a:gridCol w="735900">
                  <a:extLst>
                    <a:ext uri="{9D8B030D-6E8A-4147-A177-3AD203B41FA5}">
                      <a16:colId xmlns:a16="http://schemas.microsoft.com/office/drawing/2014/main"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1,800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1,500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1,080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250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4"/>
                  </a:ext>
                </a:extLst>
              </a:tr>
            </a:tbl>
          </a:graphicData>
        </a:graphic>
      </p:graphicFrame>
      <p:sp>
        <p:nvSpPr>
          <p:cNvPr id="12" name="テキスト ボックス 39"/>
          <p:cNvSpPr txBox="1">
            <a:spLocks noChangeArrowheads="1"/>
          </p:cNvSpPr>
          <p:nvPr/>
        </p:nvSpPr>
        <p:spPr bwMode="auto">
          <a:xfrm>
            <a:off x="621328" y="2827020"/>
            <a:ext cx="5760000"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①：事業計画期間中に地目を変更した場合、当該期間中においては、地目変更前の単価を適用する。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③：多面的機能の増進を図る活動に取り組まない場合は、②に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④：農地・水保全管理支払交付金の取組期間も含め、共同活動又は資源向上活動（共同）を５年以上実施した農用地及び資源向上支払交付金（長寿命化）の対象農用地については、②に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⑤：資源向上活動（共同）を５年間以上実施した農用地又は資源向上支払交付金（長寿命化）の対象農用地であり、かつ、多面的機能の増進を図る活動に取り組まない場合は、②に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及び</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⑦：広域活動組織となるための規模要件を満たさず、かつ、直営施工を実施しない活動組織にあっては、⑥に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p:txBody>
      </p:sp>
      <p:sp>
        <p:nvSpPr>
          <p:cNvPr id="13" name="テキスト ボックス 39"/>
          <p:cNvSpPr txBox="1">
            <a:spLocks noChangeArrowheads="1"/>
          </p:cNvSpPr>
          <p:nvPr/>
        </p:nvSpPr>
        <p:spPr bwMode="auto">
          <a:xfrm>
            <a:off x="576000" y="4251975"/>
            <a:ext cx="5760000" cy="245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交付額の算出方法</a:t>
            </a:r>
            <a:r>
              <a:rPr lang="en-US" altLang="ja-JP" sz="1200" dirty="0">
                <a:latin typeface="ＭＳ Ｐゴシック" panose="020B0600070205080204" pitchFamily="50" charset="-128"/>
                <a:ea typeface="ＭＳ Ｐゴシック" panose="020B0600070205080204" pitchFamily="50" charset="-128"/>
              </a:rPr>
              <a:t>】</a:t>
            </a:r>
          </a:p>
          <a:p>
            <a:pPr marL="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（１）　対象農用地面積に地目別の交付単価を乗じて算出します。</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　田：</a:t>
            </a:r>
            <a:r>
              <a:rPr lang="en-US" altLang="ja-JP" sz="1200" dirty="0">
                <a:latin typeface="ＭＳ Ｐゴシック" panose="020B0600070205080204" pitchFamily="50" charset="-128"/>
                <a:ea typeface="ＭＳ Ｐゴシック" panose="020B0600070205080204" pitchFamily="50" charset="-128"/>
              </a:rPr>
              <a:t>5,000.4a</a:t>
            </a:r>
            <a:r>
              <a:rPr lang="ja-JP" altLang="en-US" sz="1200" dirty="0" err="1">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a:t>
            </a:r>
            <a:endParaRPr lang="ja-JP" altLang="en-US" sz="1200" dirty="0">
              <a:latin typeface="ＭＳ Ｐゴシック" panose="020B0600070205080204" pitchFamily="50" charset="-128"/>
              <a:ea typeface="ＭＳ Ｐゴシック" panose="020B0600070205080204" pitchFamily="50" charset="-128"/>
            </a:endParaRP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対象農用地面積の端数処理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5,000.4a → 5,000a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 → 4,999a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農地維持支払交付金の交付額の算出</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5,000a×3,000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1,500,000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4,999a×2,000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999,800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計：</a:t>
            </a:r>
            <a:r>
              <a:rPr lang="en-US" altLang="ja-JP" sz="1200" dirty="0">
                <a:latin typeface="ＭＳ Ｐゴシック" panose="020B0600070205080204" pitchFamily="50" charset="-128"/>
                <a:ea typeface="ＭＳ Ｐゴシック" panose="020B0600070205080204" pitchFamily="50" charset="-128"/>
              </a:rPr>
              <a:t>2,499,800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p:txBody>
      </p:sp>
      <p:sp>
        <p:nvSpPr>
          <p:cNvPr id="14" name="テキスト ボックス 39"/>
          <p:cNvSpPr txBox="1">
            <a:spLocks noChangeArrowheads="1"/>
          </p:cNvSpPr>
          <p:nvPr/>
        </p:nvSpPr>
        <p:spPr bwMode="auto">
          <a:xfrm>
            <a:off x="5217100" y="1054696"/>
            <a:ext cx="10440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600"/>
              </a:spcAft>
              <a:buNone/>
              <a:defRPr/>
            </a:pPr>
            <a:r>
              <a:rPr lang="ja-JP" altLang="en-US" sz="1000" dirty="0">
                <a:latin typeface="ＭＳ Ｐゴシック" panose="020B0600070205080204" pitchFamily="50" charset="-128"/>
                <a:ea typeface="ＭＳ Ｐゴシック" panose="020B0600070205080204" pitchFamily="50" charset="-128"/>
              </a:rPr>
              <a:t>単位：円</a:t>
            </a:r>
            <a:r>
              <a:rPr lang="en-US" altLang="ja-JP" sz="1000" dirty="0">
                <a:latin typeface="ＭＳ Ｐゴシック" panose="020B0600070205080204" pitchFamily="50" charset="-128"/>
                <a:ea typeface="ＭＳ Ｐゴシック" panose="020B0600070205080204" pitchFamily="50" charset="-128"/>
              </a:rPr>
              <a:t>/10a</a:t>
            </a:r>
          </a:p>
        </p:txBody>
      </p:sp>
      <p:sp>
        <p:nvSpPr>
          <p:cNvPr id="20" name="テキスト ボックス 39"/>
          <p:cNvSpPr txBox="1">
            <a:spLocks noChangeArrowheads="1"/>
          </p:cNvSpPr>
          <p:nvPr/>
        </p:nvSpPr>
        <p:spPr bwMode="auto">
          <a:xfrm>
            <a:off x="576000" y="6821647"/>
            <a:ext cx="5760000" cy="2523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16000" indent="-216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（２）資源向上支払交付金（長寿命化）について、広域活動組織となるための規模要件を満たさない活動組織にあっては、以下</a:t>
            </a: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又は</a:t>
            </a: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のいずれか小さい額を年交付金額の上限とします。</a:t>
            </a:r>
            <a:endParaRPr lang="en-US" altLang="ja-JP" sz="1200" dirty="0">
              <a:latin typeface="ＭＳ Ｐゴシック" panose="020B0600070205080204" pitchFamily="50" charset="-128"/>
              <a:ea typeface="ＭＳ Ｐゴシック" panose="020B0600070205080204" pitchFamily="50" charset="-128"/>
            </a:endParaRP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上表⑥又は⑦の交付単価に対象農用地面積を乗じて得た額</a:t>
            </a: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保全管理する区域内に存在する集落数に</a:t>
            </a:r>
            <a:r>
              <a:rPr lang="en-US" altLang="ja-JP" sz="1200" dirty="0">
                <a:latin typeface="ＭＳ Ｐゴシック" panose="020B0600070205080204" pitchFamily="50" charset="-128"/>
                <a:ea typeface="ＭＳ Ｐゴシック" panose="020B0600070205080204" pitchFamily="50" charset="-128"/>
              </a:rPr>
              <a:t>200 </a:t>
            </a:r>
            <a:r>
              <a:rPr lang="ja-JP" altLang="en-US" sz="1200" dirty="0">
                <a:latin typeface="ＭＳ Ｐゴシック" panose="020B0600070205080204" pitchFamily="50" charset="-128"/>
                <a:ea typeface="ＭＳ Ｐゴシック" panose="020B0600070205080204" pitchFamily="50" charset="-128"/>
              </a:rPr>
              <a:t>万円を乗じて得た額</a:t>
            </a: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288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a:t>
            </a:r>
            <a:r>
              <a:rPr lang="en-US" altLang="ja-JP" sz="1200" dirty="0">
                <a:latin typeface="ＭＳ Ｐゴシック" panose="020B0600070205080204" pitchFamily="50" charset="-128"/>
                <a:ea typeface="ＭＳ Ｐゴシック" panose="020B0600070205080204" pitchFamily="50" charset="-128"/>
              </a:rPr>
              <a:t>15,000a </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=150ha</a:t>
            </a:r>
            <a:r>
              <a:rPr lang="ja-JP" altLang="en-US" sz="1200" dirty="0">
                <a:latin typeface="ＭＳ Ｐゴシック" panose="020B0600070205080204" pitchFamily="50" charset="-128"/>
                <a:ea typeface="ＭＳ Ｐゴシック" panose="020B0600070205080204" pitchFamily="50" charset="-128"/>
              </a:rPr>
              <a:t>）（畑）で、直営施工を実施しない１集落で構成される活動組織</a:t>
            </a:r>
            <a:endParaRPr lang="en-US" altLang="ja-JP" sz="1200" dirty="0">
              <a:latin typeface="ＭＳ Ｐゴシック" panose="020B0600070205080204" pitchFamily="50" charset="-128"/>
              <a:ea typeface="ＭＳ Ｐゴシック" panose="020B0600070205080204" pitchFamily="50" charset="-128"/>
            </a:endParaRPr>
          </a:p>
          <a:p>
            <a:pPr marL="432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資源向上支払交付金（長寿命化）の交付上限額の算出</a:t>
            </a: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15,000a×1,666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2,499,000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１集落</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の小さい額である</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円を年交付金額の上限とする。</a:t>
            </a:r>
            <a:endParaRPr lang="en-US" altLang="ja-JP" sz="1200" dirty="0">
              <a:latin typeface="ＭＳ Ｐゴシック" panose="020B0600070205080204" pitchFamily="50" charset="-128"/>
              <a:ea typeface="ＭＳ Ｐゴシック" panose="020B0600070205080204" pitchFamily="50" charset="-128"/>
            </a:endParaRPr>
          </a:p>
        </p:txBody>
      </p:sp>
      <p:sp>
        <p:nvSpPr>
          <p:cNvPr id="15" name="テキスト ボックス 39"/>
          <p:cNvSpPr txBox="1">
            <a:spLocks noChangeArrowheads="1"/>
          </p:cNvSpPr>
          <p:nvPr/>
        </p:nvSpPr>
        <p:spPr bwMode="auto">
          <a:xfrm>
            <a:off x="576000" y="992560"/>
            <a:ext cx="9720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交付単価</a:t>
            </a:r>
            <a:r>
              <a:rPr lang="en-US" altLang="ja-JP" sz="1200" dirty="0">
                <a:latin typeface="ＭＳ Ｐゴシック" panose="020B0600070205080204" pitchFamily="50" charset="-128"/>
                <a:ea typeface="ＭＳ Ｐゴシック" panose="020B0600070205080204" pitchFamily="50" charset="-128"/>
              </a:rPr>
              <a:t>】</a:t>
            </a:r>
          </a:p>
        </p:txBody>
      </p:sp>
      <p:sp>
        <p:nvSpPr>
          <p:cNvPr id="22" name="テキスト ボックス 21"/>
          <p:cNvSpPr txBox="1"/>
          <p:nvPr/>
        </p:nvSpPr>
        <p:spPr>
          <a:xfrm>
            <a:off x="4794480" y="4068464"/>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加算措置については</a:t>
            </a:r>
            <a:r>
              <a:rPr lang="en-US" altLang="ja-JP" sz="1000" dirty="0">
                <a:latin typeface="+mj-ea"/>
                <a:ea typeface="+mj-ea"/>
              </a:rPr>
              <a:t>P28</a:t>
            </a:r>
            <a:r>
              <a:rPr lang="ja-JP" altLang="en-US" sz="1000" dirty="0">
                <a:latin typeface="+mj-ea"/>
                <a:ea typeface="+mj-ea"/>
              </a:rPr>
              <a:t>、</a:t>
            </a:r>
            <a:r>
              <a:rPr lang="en-US" altLang="ja-JP" sz="1000" dirty="0">
                <a:latin typeface="+mj-ea"/>
                <a:ea typeface="+mj-ea"/>
              </a:rPr>
              <a:t>29</a:t>
            </a:r>
            <a:r>
              <a:rPr lang="ja-JP" altLang="en-US" sz="1000" dirty="0"/>
              <a:t>を参照してください。</a:t>
            </a:r>
            <a:endParaRPr kumimoji="1" lang="ja-JP" altLang="en-US" sz="1000" dirty="0"/>
          </a:p>
        </p:txBody>
      </p:sp>
      <p:sp>
        <p:nvSpPr>
          <p:cNvPr id="3" name="Text Box 52">
            <a:extLst>
              <a:ext uri="{FF2B5EF4-FFF2-40B4-BE49-F238E27FC236}">
                <a16:creationId xmlns:a16="http://schemas.microsoft.com/office/drawing/2014/main" id="{EE1E7A6D-B2D9-D575-A505-C14016CA6E5C}"/>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21</a:t>
            </a:r>
          </a:p>
        </p:txBody>
      </p:sp>
    </p:spTree>
    <p:extLst>
      <p:ext uri="{BB962C8B-B14F-4D97-AF65-F5344CB8AC3E}">
        <p14:creationId xmlns:p14="http://schemas.microsoft.com/office/powerpoint/2010/main" val="204011034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469885" y="742635"/>
            <a:ext cx="6120000" cy="79629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7" name="テキスト ボックス 4"/>
          <p:cNvSpPr txBox="1">
            <a:spLocks noChangeArrowheads="1"/>
          </p:cNvSpPr>
          <p:nvPr/>
        </p:nvSpPr>
        <p:spPr bwMode="auto">
          <a:xfrm>
            <a:off x="577885" y="1030666"/>
            <a:ext cx="5832000" cy="369332"/>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広域活動組織の設立又は活動組織の特定非営利活動法人化（</a:t>
            </a:r>
            <a:r>
              <a:rPr lang="en-US" altLang="ja-JP" dirty="0">
                <a:latin typeface="HG丸ｺﾞｼｯｸM-PRO" panose="020F0600000000000000" pitchFamily="50" charset="-128"/>
                <a:ea typeface="HG丸ｺﾞｼｯｸM-PRO" panose="020F0600000000000000" pitchFamily="50" charset="-128"/>
              </a:rPr>
              <a:t>NPO</a:t>
            </a:r>
            <a:r>
              <a:rPr lang="ja-JP" altLang="en-US" dirty="0">
                <a:latin typeface="HG丸ｺﾞｼｯｸM-PRO" panose="020F0600000000000000" pitchFamily="50" charset="-128"/>
                <a:ea typeface="HG丸ｺﾞｼｯｸM-PRO" panose="020F0600000000000000" pitchFamily="50" charset="-128"/>
              </a:rPr>
              <a:t>法人化）を行う場合は、その実施予定年度を記入します。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角丸四角形 7"/>
          <p:cNvSpPr/>
          <p:nvPr/>
        </p:nvSpPr>
        <p:spPr>
          <a:xfrm>
            <a:off x="469885" y="744955"/>
            <a:ext cx="432915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（２</a:t>
            </a:r>
            <a:r>
              <a:rPr lang="zh-TW" altLang="en-US" dirty="0">
                <a:solidFill>
                  <a:schemeClr val="tx1"/>
                </a:solidFill>
                <a:latin typeface="+mn-ea"/>
              </a:rPr>
              <a:t>）</a:t>
            </a:r>
            <a:r>
              <a:rPr lang="ja-JP" altLang="en-US" dirty="0">
                <a:solidFill>
                  <a:schemeClr val="tx1"/>
                </a:solidFill>
                <a:latin typeface="+mn-ea"/>
              </a:rPr>
              <a:t>組織の広域化・体制強化の計画</a:t>
            </a:r>
            <a:endParaRPr lang="zh-TW" altLang="en-US" dirty="0">
              <a:solidFill>
                <a:schemeClr val="tx1"/>
              </a:solidFill>
              <a:latin typeface="+mn-ea"/>
            </a:endParaRPr>
          </a:p>
        </p:txBody>
      </p:sp>
      <p:sp>
        <p:nvSpPr>
          <p:cNvPr id="5"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1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96617"/>
            <a:ext cx="5832648" cy="10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3105150" y="2481372"/>
            <a:ext cx="3439401" cy="48820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solidFill>
                  <a:srgbClr val="FF0000"/>
                </a:solidFill>
              </a:rPr>
              <a:t>令和５年度まで組織の広域化・体制強化に対する支援を受けており、経過措置を適用して加算措置を受ける場合は、「４．加算措置」の様式を記入してください。</a:t>
            </a:r>
            <a:endParaRPr lang="en-US" altLang="ja-JP" sz="900" dirty="0">
              <a:solidFill>
                <a:srgbClr val="FF0000"/>
              </a:solidFill>
            </a:endParaRPr>
          </a:p>
        </p:txBody>
      </p:sp>
      <p:pic>
        <p:nvPicPr>
          <p:cNvPr id="15"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3336419"/>
            <a:ext cx="5832648" cy="185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424551" y="5385048"/>
            <a:ext cx="6120000" cy="30243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9" name="テキスト ボックス 18"/>
          <p:cNvSpPr txBox="1">
            <a:spLocks noChangeArrowheads="1"/>
          </p:cNvSpPr>
          <p:nvPr/>
        </p:nvSpPr>
        <p:spPr bwMode="auto">
          <a:xfrm>
            <a:off x="576000" y="5673521"/>
            <a:ext cx="5832000" cy="738664"/>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uFill>
                  <a:solidFill>
                    <a:srgbClr val="FF0000"/>
                  </a:solidFill>
                </a:uFill>
                <a:latin typeface="HG丸ｺﾞｼｯｸM-PRO" panose="020F0600000000000000" pitchFamily="50" charset="-128"/>
                <a:ea typeface="HG丸ｺﾞｼｯｸM-PRO" panose="020F0600000000000000" pitchFamily="50" charset="-128"/>
              </a:rPr>
              <a:t>農地維持支払交付金及び資源向上支払交付金の算定の対象とする区域（対象農用地）内に、都道府県知事が策定する「要綱基本方針」に位置づけられた交付金の算定の対象とする農振農用地区域外農用地が含まれる場合には、対象農用地面積を記載します。</a:t>
            </a:r>
            <a:r>
              <a:rPr lang="ja-JP" altLang="en-US"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rPr>
              <a:t>（令和元年度より資源向上支払交付金も対象）</a:t>
            </a:r>
            <a:endParaRPr lang="en-US" altLang="ja-JP"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endParaRPr>
          </a:p>
        </p:txBody>
      </p:sp>
      <p:sp>
        <p:nvSpPr>
          <p:cNvPr id="20" name="角丸四角形 19"/>
          <p:cNvSpPr/>
          <p:nvPr/>
        </p:nvSpPr>
        <p:spPr>
          <a:xfrm>
            <a:off x="575999" y="5456538"/>
            <a:ext cx="4797217"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lvl="0"/>
            <a:r>
              <a:rPr lang="en-US" altLang="ja-JP"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a:t>
            </a:r>
            <a:r>
              <a:rPr lang="ja-JP" altLang="en-US"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交付金算定の対象としている農振農用地区域外の対象農用地面積</a:t>
            </a:r>
          </a:p>
        </p:txBody>
      </p:sp>
      <p:sp>
        <p:nvSpPr>
          <p:cNvPr id="21" name="角丸四角形 20"/>
          <p:cNvSpPr/>
          <p:nvPr/>
        </p:nvSpPr>
        <p:spPr>
          <a:xfrm>
            <a:off x="537138" y="6477429"/>
            <a:ext cx="5868000" cy="1728000"/>
          </a:xfrm>
          <a:prstGeom prst="roundRect">
            <a:avLst>
              <a:gd name="adj" fmla="val 6411"/>
            </a:avLst>
          </a:prstGeom>
          <a:no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22" name="テキスト ボックス 21"/>
          <p:cNvSpPr txBox="1">
            <a:spLocks noChangeArrowheads="1"/>
          </p:cNvSpPr>
          <p:nvPr/>
        </p:nvSpPr>
        <p:spPr bwMode="auto">
          <a:xfrm>
            <a:off x="575238" y="6545670"/>
            <a:ext cx="5760000" cy="152349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　　都道府県知事が策定する「要綱基本方針」に位置づけられた交付金の算定の対象とする農振農用地区域外農用地の例</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・生産緑地法第３条第１項の規定により定められた生産緑地地区内に存する農地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・地方公共団体との契約、条例等により、多面的機能の発揮の観点から適正な保全管理が図られている農用地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・多面的機能の発揮を図るための取組を、農振農用地区域内の農用地と一体的に取り組む必要があると認められる農用地</a:t>
            </a:r>
          </a:p>
        </p:txBody>
      </p:sp>
      <p:sp>
        <p:nvSpPr>
          <p:cNvPr id="23" name="正方形/長方形 22"/>
          <p:cNvSpPr/>
          <p:nvPr/>
        </p:nvSpPr>
        <p:spPr>
          <a:xfrm>
            <a:off x="436883" y="5385048"/>
            <a:ext cx="6107668" cy="3024336"/>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rot="5400000" flipH="1">
            <a:off x="233398" y="4925750"/>
            <a:ext cx="680476" cy="238119"/>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404664" y="3197224"/>
            <a:ext cx="3960440" cy="21120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この欄は、市町村担当者と相談及び確認の上、組織の情報を記入してください。</a:t>
            </a:r>
            <a:endParaRPr lang="en-US" altLang="ja-JP" sz="900" dirty="0"/>
          </a:p>
        </p:txBody>
      </p:sp>
      <p:sp>
        <p:nvSpPr>
          <p:cNvPr id="27" name="フリーフォーム 26"/>
          <p:cNvSpPr/>
          <p:nvPr/>
        </p:nvSpPr>
        <p:spPr>
          <a:xfrm rot="16200000" flipH="1" flipV="1">
            <a:off x="315913" y="3511009"/>
            <a:ext cx="485419" cy="268145"/>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 name="図 9">
            <a:extLst>
              <a:ext uri="{FF2B5EF4-FFF2-40B4-BE49-F238E27FC236}">
                <a16:creationId xmlns:a16="http://schemas.microsoft.com/office/drawing/2014/main" id="{9B85A362-82EE-40D4-9D98-78230931D893}"/>
              </a:ext>
            </a:extLst>
          </p:cNvPr>
          <p:cNvPicPr>
            <a:picLocks noChangeAspect="1"/>
          </p:cNvPicPr>
          <p:nvPr/>
        </p:nvPicPr>
        <p:blipFill>
          <a:blip r:embed="rId3"/>
          <a:stretch>
            <a:fillRect/>
          </a:stretch>
        </p:blipFill>
        <p:spPr>
          <a:xfrm>
            <a:off x="692696" y="3519300"/>
            <a:ext cx="5054401" cy="1620400"/>
          </a:xfrm>
          <a:prstGeom prst="rect">
            <a:avLst/>
          </a:prstGeom>
        </p:spPr>
      </p:pic>
      <p:sp>
        <p:nvSpPr>
          <p:cNvPr id="42" name="Text Box 52">
            <a:extLst>
              <a:ext uri="{FF2B5EF4-FFF2-40B4-BE49-F238E27FC236}">
                <a16:creationId xmlns:a16="http://schemas.microsoft.com/office/drawing/2014/main" id="{093AC6DF-6259-B3EE-1D99-E15BFC1E7150}"/>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22</a:t>
            </a:r>
          </a:p>
        </p:txBody>
      </p:sp>
      <p:pic>
        <p:nvPicPr>
          <p:cNvPr id="26" name="図 25">
            <a:extLst>
              <a:ext uri="{FF2B5EF4-FFF2-40B4-BE49-F238E27FC236}">
                <a16:creationId xmlns:a16="http://schemas.microsoft.com/office/drawing/2014/main" id="{A1FA2851-A170-0367-5A72-15E27B180A3E}"/>
              </a:ext>
            </a:extLst>
          </p:cNvPr>
          <p:cNvPicPr>
            <a:picLocks/>
          </p:cNvPicPr>
          <p:nvPr/>
        </p:nvPicPr>
        <p:blipFill>
          <a:blip r:embed="rId4"/>
          <a:stretch>
            <a:fillRect/>
          </a:stretch>
        </p:blipFill>
        <p:spPr>
          <a:xfrm>
            <a:off x="456851" y="1617749"/>
            <a:ext cx="5950800" cy="784800"/>
          </a:xfrm>
          <a:prstGeom prst="rect">
            <a:avLst/>
          </a:prstGeom>
        </p:spPr>
      </p:pic>
      <p:sp>
        <p:nvSpPr>
          <p:cNvPr id="2" name="正方形/長方形 1">
            <a:extLst>
              <a:ext uri="{FF2B5EF4-FFF2-40B4-BE49-F238E27FC236}">
                <a16:creationId xmlns:a16="http://schemas.microsoft.com/office/drawing/2014/main" id="{E5F5BF20-54A3-3F99-FFD7-7169F82CF9D0}"/>
              </a:ext>
            </a:extLst>
          </p:cNvPr>
          <p:cNvSpPr/>
          <p:nvPr/>
        </p:nvSpPr>
        <p:spPr>
          <a:xfrm>
            <a:off x="584259" y="3420803"/>
            <a:ext cx="5725062" cy="1748221"/>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8185015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6596" y="2239213"/>
            <a:ext cx="6192000" cy="5820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ED4BD17B-FF25-D9BE-0260-5D0A16B4E9D3}"/>
              </a:ext>
            </a:extLst>
          </p:cNvPr>
          <p:cNvPicPr>
            <a:picLocks noChangeAspect="1"/>
          </p:cNvPicPr>
          <p:nvPr/>
        </p:nvPicPr>
        <p:blipFill>
          <a:blip r:embed="rId3"/>
          <a:stretch>
            <a:fillRect/>
          </a:stretch>
        </p:blipFill>
        <p:spPr>
          <a:xfrm>
            <a:off x="278436" y="2267538"/>
            <a:ext cx="6054579" cy="5571545"/>
          </a:xfrm>
          <a:prstGeom prst="rect">
            <a:avLst/>
          </a:prstGeom>
        </p:spPr>
      </p:pic>
      <p:sp>
        <p:nvSpPr>
          <p:cNvPr id="19" name="角丸四角形 18"/>
          <p:cNvSpPr/>
          <p:nvPr/>
        </p:nvSpPr>
        <p:spPr>
          <a:xfrm>
            <a:off x="468000" y="488504"/>
            <a:ext cx="6120000" cy="1404000"/>
          </a:xfrm>
          <a:prstGeom prst="roundRect">
            <a:avLst>
              <a:gd name="adj" fmla="val 7929"/>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テキスト ボックス 4"/>
          <p:cNvSpPr txBox="1">
            <a:spLocks noChangeArrowheads="1"/>
          </p:cNvSpPr>
          <p:nvPr/>
        </p:nvSpPr>
        <p:spPr bwMode="auto">
          <a:xfrm>
            <a:off x="576000" y="1077343"/>
            <a:ext cx="5832000" cy="738664"/>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農地維持支払のうち地域資源の基礎的保全活動は、「点検・計画策定」と「研修」、「実践活動」で構成されます。</a:t>
            </a:r>
          </a:p>
          <a:p>
            <a:pPr indent="144000"/>
            <a:r>
              <a:rPr lang="ja-JP" altLang="en-US" dirty="0">
                <a:latin typeface="HG丸ｺﾞｼｯｸM-PRO" panose="020F0600000000000000" pitchFamily="50" charset="-128"/>
                <a:ea typeface="HG丸ｺﾞｼｯｸM-PRO" panose="020F0600000000000000" pitchFamily="50" charset="-128"/>
              </a:rPr>
              <a:t>これらの活動については、活動に該当する全ての項目を実施します。ただし、対象となる施設が存在しない活動項目は除きます。</a:t>
            </a:r>
            <a:endParaRPr lang="en-US" altLang="ja-JP" dirty="0">
              <a:latin typeface="HG丸ｺﾞｼｯｸM-PRO" pitchFamily="50" charset="-128"/>
              <a:ea typeface="HG丸ｺﾞｼｯｸM-PRO" pitchFamily="50" charset="-128"/>
            </a:endParaRPr>
          </a:p>
        </p:txBody>
      </p:sp>
      <p:sp>
        <p:nvSpPr>
          <p:cNvPr id="10" name="角丸四角形 9"/>
          <p:cNvSpPr/>
          <p:nvPr/>
        </p:nvSpPr>
        <p:spPr>
          <a:xfrm>
            <a:off x="576000" y="794877"/>
            <a:ext cx="2304000"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（１）農地維持支払</a:t>
            </a:r>
          </a:p>
        </p:txBody>
      </p:sp>
      <p:sp>
        <p:nvSpPr>
          <p:cNvPr id="13" name="テキスト ボックス 12"/>
          <p:cNvSpPr txBox="1"/>
          <p:nvPr/>
        </p:nvSpPr>
        <p:spPr>
          <a:xfrm>
            <a:off x="1871792" y="2265005"/>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毎年度全ての活動項目を実施します。</a:t>
            </a:r>
            <a:endParaRPr lang="en-US" altLang="ja-JP" sz="1000" dirty="0">
              <a:solidFill>
                <a:srgbClr val="000000"/>
              </a:solidFill>
            </a:endParaRPr>
          </a:p>
          <a:p>
            <a:pPr fontAlgn="base">
              <a:spcBef>
                <a:spcPct val="0"/>
              </a:spcBef>
              <a:spcAft>
                <a:spcPct val="0"/>
              </a:spcAft>
            </a:pPr>
            <a:r>
              <a:rPr lang="ja-JP" altLang="en-US" sz="1000" dirty="0">
                <a:solidFill>
                  <a:srgbClr val="000000"/>
                </a:solidFill>
              </a:rPr>
              <a:t>（研修、異常気象時の対応を除きます）</a:t>
            </a:r>
            <a:endParaRPr lang="en-US" altLang="ja-JP" sz="1000" dirty="0">
              <a:solidFill>
                <a:srgbClr val="000000"/>
              </a:solidFill>
            </a:endParaRPr>
          </a:p>
        </p:txBody>
      </p:sp>
      <p:sp>
        <p:nvSpPr>
          <p:cNvPr id="15" name="テキスト ボックス 14"/>
          <p:cNvSpPr txBox="1"/>
          <p:nvPr/>
        </p:nvSpPr>
        <p:spPr>
          <a:xfrm>
            <a:off x="4077072" y="7865144"/>
            <a:ext cx="2147598" cy="99603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農地維持支払交付金の交付を受けずに資源向上活動に取り組む場合は、「点検」、「年度活動計画の策定」、「実践活動」、「研修」のうち活動の対象となる施設の項目について記入してください。</a:t>
            </a:r>
            <a:endParaRPr lang="en-US" altLang="ja-JP" sz="1000" dirty="0"/>
          </a:p>
        </p:txBody>
      </p:sp>
      <p:sp>
        <p:nvSpPr>
          <p:cNvPr id="20" name="角丸四角形 19"/>
          <p:cNvSpPr/>
          <p:nvPr/>
        </p:nvSpPr>
        <p:spPr>
          <a:xfrm>
            <a:off x="468000" y="488504"/>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latin typeface="+mn-ea"/>
              </a:rPr>
              <a:t>（</a:t>
            </a:r>
            <a:r>
              <a:rPr lang="ja-JP" altLang="en-US" dirty="0">
                <a:solidFill>
                  <a:schemeClr val="tx1"/>
                </a:solidFill>
                <a:latin typeface="+mn-ea"/>
              </a:rPr>
              <a:t>３</a:t>
            </a:r>
            <a:r>
              <a:rPr lang="zh-TW" altLang="en-US" dirty="0">
                <a:solidFill>
                  <a:schemeClr val="tx1"/>
                </a:solidFill>
                <a:latin typeface="+mn-ea"/>
              </a:rPr>
              <a:t>）</a:t>
            </a:r>
            <a:r>
              <a:rPr lang="ja-JP" altLang="en-US" dirty="0">
                <a:solidFill>
                  <a:schemeClr val="tx1"/>
                </a:solidFill>
                <a:latin typeface="+mn-ea"/>
              </a:rPr>
              <a:t>活動の計画</a:t>
            </a:r>
            <a:endParaRPr lang="zh-TW" altLang="en-US" dirty="0">
              <a:solidFill>
                <a:schemeClr val="tx1"/>
              </a:solidFill>
              <a:latin typeface="+mn-ea"/>
            </a:endParaRPr>
          </a:p>
        </p:txBody>
      </p:sp>
      <p:sp>
        <p:nvSpPr>
          <p:cNvPr id="16" name="フリーフォーム 15"/>
          <p:cNvSpPr/>
          <p:nvPr/>
        </p:nvSpPr>
        <p:spPr>
          <a:xfrm>
            <a:off x="1556792" y="2404846"/>
            <a:ext cx="315000" cy="155218"/>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flipV="1">
            <a:off x="764704" y="7712240"/>
            <a:ext cx="792088" cy="457656"/>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4112773" y="2444955"/>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5" name="フリーフォーム 20">
            <a:extLst>
              <a:ext uri="{FF2B5EF4-FFF2-40B4-BE49-F238E27FC236}">
                <a16:creationId xmlns:a16="http://schemas.microsoft.com/office/drawing/2014/main" id="{2E2903C5-11B4-4B48-812C-EC058DB27C6F}"/>
              </a:ext>
            </a:extLst>
          </p:cNvPr>
          <p:cNvSpPr/>
          <p:nvPr/>
        </p:nvSpPr>
        <p:spPr>
          <a:xfrm rot="333408" flipV="1">
            <a:off x="2847702" y="3992282"/>
            <a:ext cx="916048" cy="255929"/>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8">
            <a:extLst>
              <a:ext uri="{FF2B5EF4-FFF2-40B4-BE49-F238E27FC236}">
                <a16:creationId xmlns:a16="http://schemas.microsoft.com/office/drawing/2014/main" id="{56505F4B-8885-40D1-A59F-C1033B1A8856}"/>
              </a:ext>
            </a:extLst>
          </p:cNvPr>
          <p:cNvSpPr/>
          <p:nvPr/>
        </p:nvSpPr>
        <p:spPr>
          <a:xfrm>
            <a:off x="1021045" y="3694177"/>
            <a:ext cx="2183099" cy="499872"/>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a:extLst>
              <a:ext uri="{FF2B5EF4-FFF2-40B4-BE49-F238E27FC236}">
                <a16:creationId xmlns:a16="http://schemas.microsoft.com/office/drawing/2014/main" id="{98305760-7643-4C5C-A063-C8A5E41D7089}"/>
              </a:ext>
            </a:extLst>
          </p:cNvPr>
          <p:cNvSpPr txBox="1"/>
          <p:nvPr/>
        </p:nvSpPr>
        <p:spPr>
          <a:xfrm>
            <a:off x="3719478" y="4154118"/>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全ての対象組織で、活動期間内に１回以上実施する必要があります。</a:t>
            </a:r>
            <a:endParaRPr lang="en-US" altLang="ja-JP" sz="1000" dirty="0">
              <a:solidFill>
                <a:srgbClr val="FF0000"/>
              </a:solidFill>
            </a:endParaRPr>
          </a:p>
        </p:txBody>
      </p:sp>
      <p:sp>
        <p:nvSpPr>
          <p:cNvPr id="27" name="テキスト ボックス 26">
            <a:extLst>
              <a:ext uri="{FF2B5EF4-FFF2-40B4-BE49-F238E27FC236}">
                <a16:creationId xmlns:a16="http://schemas.microsoft.com/office/drawing/2014/main" id="{622A43DF-1876-4AB1-9C0C-17D80E7ADC7A}"/>
              </a:ext>
            </a:extLst>
          </p:cNvPr>
          <p:cNvSpPr txBox="1"/>
          <p:nvPr/>
        </p:nvSpPr>
        <p:spPr>
          <a:xfrm>
            <a:off x="2708920" y="8939448"/>
            <a:ext cx="3528000"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a:t>
            </a:r>
            <a:r>
              <a:rPr lang="en-US" altLang="ja-JP" sz="1000" dirty="0">
                <a:solidFill>
                  <a:srgbClr val="FF0000"/>
                </a:solidFill>
              </a:rPr>
              <a:t>6 </a:t>
            </a:r>
            <a:r>
              <a:rPr lang="ja-JP" altLang="en-US" sz="1000" dirty="0">
                <a:solidFill>
                  <a:srgbClr val="FF0000"/>
                </a:solidFill>
              </a:rPr>
              <a:t>鳥獣害防護柵等の保守管理」「</a:t>
            </a:r>
            <a:r>
              <a:rPr lang="en-US" altLang="ja-JP" sz="1000" dirty="0">
                <a:solidFill>
                  <a:srgbClr val="FF0000"/>
                </a:solidFill>
              </a:rPr>
              <a:t>9 </a:t>
            </a:r>
            <a:r>
              <a:rPr lang="ja-JP" altLang="en-US" sz="1000" dirty="0">
                <a:solidFill>
                  <a:srgbClr val="FF0000"/>
                </a:solidFill>
              </a:rPr>
              <a:t>水路附帯施設の保守管理」「</a:t>
            </a:r>
            <a:r>
              <a:rPr lang="en-US" altLang="ja-JP" sz="1000" dirty="0">
                <a:solidFill>
                  <a:srgbClr val="FF0000"/>
                </a:solidFill>
              </a:rPr>
              <a:t>15 </a:t>
            </a:r>
            <a:r>
              <a:rPr lang="ja-JP" altLang="en-US" sz="1000" dirty="0">
                <a:solidFill>
                  <a:srgbClr val="FF0000"/>
                </a:solidFill>
              </a:rPr>
              <a:t>ため池附帯施設の保守管理」等に係る対象施設がない場合は“対象施設なし”あるいは“－”と記載</a:t>
            </a:r>
            <a:endParaRPr lang="en-US" altLang="ja-JP" sz="1000" dirty="0">
              <a:solidFill>
                <a:srgbClr val="FF0000"/>
              </a:solidFill>
            </a:endParaRPr>
          </a:p>
        </p:txBody>
      </p:sp>
      <p:sp>
        <p:nvSpPr>
          <p:cNvPr id="5" name="Text Box 52">
            <a:extLst>
              <a:ext uri="{FF2B5EF4-FFF2-40B4-BE49-F238E27FC236}">
                <a16:creationId xmlns:a16="http://schemas.microsoft.com/office/drawing/2014/main" id="{325DB7C7-5679-AC58-832E-8685D341B1F3}"/>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23</a:t>
            </a:r>
          </a:p>
        </p:txBody>
      </p:sp>
      <p:sp>
        <p:nvSpPr>
          <p:cNvPr id="6" name="角丸四角形 28">
            <a:extLst>
              <a:ext uri="{FF2B5EF4-FFF2-40B4-BE49-F238E27FC236}">
                <a16:creationId xmlns:a16="http://schemas.microsoft.com/office/drawing/2014/main" id="{953E0279-EF4F-AAF9-1717-7B9B3E2B5546}"/>
              </a:ext>
            </a:extLst>
          </p:cNvPr>
          <p:cNvSpPr/>
          <p:nvPr/>
        </p:nvSpPr>
        <p:spPr>
          <a:xfrm>
            <a:off x="1021045" y="4736975"/>
            <a:ext cx="1975907" cy="2440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28">
            <a:extLst>
              <a:ext uri="{FF2B5EF4-FFF2-40B4-BE49-F238E27FC236}">
                <a16:creationId xmlns:a16="http://schemas.microsoft.com/office/drawing/2014/main" id="{3CFC6664-8E1F-386C-CE24-1589093CCDC0}"/>
              </a:ext>
            </a:extLst>
          </p:cNvPr>
          <p:cNvSpPr/>
          <p:nvPr/>
        </p:nvSpPr>
        <p:spPr>
          <a:xfrm>
            <a:off x="1021045" y="5498649"/>
            <a:ext cx="1975907" cy="2440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5" name="コネクタ: 曲線 34">
            <a:extLst>
              <a:ext uri="{FF2B5EF4-FFF2-40B4-BE49-F238E27FC236}">
                <a16:creationId xmlns:a16="http://schemas.microsoft.com/office/drawing/2014/main" id="{3ABA2DD7-6D6A-49D2-22CD-57F1F4908D27}"/>
              </a:ext>
            </a:extLst>
          </p:cNvPr>
          <p:cNvCxnSpPr>
            <a:cxnSpLocks/>
          </p:cNvCxnSpPr>
          <p:nvPr/>
        </p:nvCxnSpPr>
        <p:spPr>
          <a:xfrm rot="16200000" flipV="1">
            <a:off x="948968" y="6684271"/>
            <a:ext cx="4087144" cy="423209"/>
          </a:xfrm>
          <a:prstGeom prst="curvedConnector3">
            <a:avLst>
              <a:gd name="adj1" fmla="val 100115"/>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 name="角丸四角形 28">
            <a:extLst>
              <a:ext uri="{FF2B5EF4-FFF2-40B4-BE49-F238E27FC236}">
                <a16:creationId xmlns:a16="http://schemas.microsoft.com/office/drawing/2014/main" id="{3D9058E5-106A-E0EC-BA39-79EFE3CA5A70}"/>
              </a:ext>
            </a:extLst>
          </p:cNvPr>
          <p:cNvSpPr/>
          <p:nvPr/>
        </p:nvSpPr>
        <p:spPr>
          <a:xfrm>
            <a:off x="1021045" y="7040082"/>
            <a:ext cx="1975907" cy="2440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9" name="コネクタ: 曲線 38">
            <a:extLst>
              <a:ext uri="{FF2B5EF4-FFF2-40B4-BE49-F238E27FC236}">
                <a16:creationId xmlns:a16="http://schemas.microsoft.com/office/drawing/2014/main" id="{24139AA0-4D0B-5B42-4801-CF999FFE0DC5}"/>
              </a:ext>
            </a:extLst>
          </p:cNvPr>
          <p:cNvCxnSpPr>
            <a:cxnSpLocks/>
          </p:cNvCxnSpPr>
          <p:nvPr/>
        </p:nvCxnSpPr>
        <p:spPr>
          <a:xfrm rot="16200000" flipV="1">
            <a:off x="2637539" y="5788409"/>
            <a:ext cx="683586" cy="331646"/>
          </a:xfrm>
          <a:prstGeom prst="curvedConnector3">
            <a:avLst>
              <a:gd name="adj1" fmla="val 99605"/>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8" name="コネクタ: 曲線 47">
            <a:extLst>
              <a:ext uri="{FF2B5EF4-FFF2-40B4-BE49-F238E27FC236}">
                <a16:creationId xmlns:a16="http://schemas.microsoft.com/office/drawing/2014/main" id="{BA42DC49-3A84-7AD9-89DE-5F3D5CDDBF8A}"/>
              </a:ext>
            </a:extLst>
          </p:cNvPr>
          <p:cNvCxnSpPr>
            <a:cxnSpLocks/>
          </p:cNvCxnSpPr>
          <p:nvPr/>
        </p:nvCxnSpPr>
        <p:spPr>
          <a:xfrm rot="16200000" flipV="1">
            <a:off x="2736012" y="7254672"/>
            <a:ext cx="534261" cy="379276"/>
          </a:xfrm>
          <a:prstGeom prst="curvedConnector3">
            <a:avLst>
              <a:gd name="adj1" fmla="val 100276"/>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527809" y="8169896"/>
            <a:ext cx="2147598"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latin typeface="+mj-ea"/>
                <a:ea typeface="+mj-ea"/>
              </a:rPr>
              <a:t>（</a:t>
            </a:r>
            <a:r>
              <a:rPr lang="en-US" altLang="ja-JP" sz="1000" dirty="0">
                <a:latin typeface="+mj-ea"/>
                <a:ea typeface="+mj-ea"/>
              </a:rPr>
              <a:t>P.24</a:t>
            </a:r>
            <a:r>
              <a:rPr lang="ja-JP" altLang="en-US" sz="1000" dirty="0">
                <a:latin typeface="+mj-ea"/>
                <a:ea typeface="+mj-ea"/>
              </a:rPr>
              <a:t>を参照）</a:t>
            </a:r>
            <a:r>
              <a:rPr lang="ja-JP" altLang="en-US" sz="1000" dirty="0"/>
              <a:t>地域資源保全管理構想の策定に向けて、「地域資源の適切な保全管理のための推進活動」を毎年度実施する必要があります。</a:t>
            </a:r>
            <a:endParaRPr lang="en-US" altLang="ja-JP" sz="1000" dirty="0"/>
          </a:p>
        </p:txBody>
      </p:sp>
    </p:spTree>
    <p:extLst>
      <p:ext uri="{BB962C8B-B14F-4D97-AF65-F5344CB8AC3E}">
        <p14:creationId xmlns:p14="http://schemas.microsoft.com/office/powerpoint/2010/main" val="356734017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37075" y="4581912"/>
            <a:ext cx="6192000" cy="51125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AECF5182-DE6F-4071-ABDC-F878F9C6385D}"/>
              </a:ext>
            </a:extLst>
          </p:cNvPr>
          <p:cNvPicPr>
            <a:picLocks noChangeAspect="1"/>
          </p:cNvPicPr>
          <p:nvPr/>
        </p:nvPicPr>
        <p:blipFill rotWithShape="1">
          <a:blip r:embed="rId3"/>
          <a:srcRect l="-1" t="1544" r="390"/>
          <a:stretch/>
        </p:blipFill>
        <p:spPr>
          <a:xfrm>
            <a:off x="429921" y="4744895"/>
            <a:ext cx="5807392" cy="4732468"/>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角丸四角形 6"/>
          <p:cNvSpPr/>
          <p:nvPr/>
        </p:nvSpPr>
        <p:spPr>
          <a:xfrm>
            <a:off x="468000" y="611312"/>
            <a:ext cx="6120000" cy="379971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9" name="テキスト ボックス 4"/>
          <p:cNvSpPr txBox="1">
            <a:spLocks noChangeArrowheads="1"/>
          </p:cNvSpPr>
          <p:nvPr/>
        </p:nvSpPr>
        <p:spPr bwMode="auto">
          <a:xfrm>
            <a:off x="576000" y="1007210"/>
            <a:ext cx="5832000" cy="2092881"/>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担い手農家への農地集積の加速化や過疎化・高齢化等の農村地域の構造変化に対応し、農用地、水路等の地域資源を適切に保全管理するための目標を定めます。（構造変化に対応した保全管理目標）</a:t>
            </a:r>
          </a:p>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目標に基づき、地域ぐるみで取り組む保全管理の内容及びそれを推進していくための活動を定めます。（地域資源の適切な保全管理のための推進活動）</a:t>
            </a:r>
            <a:endParaRPr lang="en-US" altLang="ja-JP" sz="1100"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それらの取組の適切な実施や確実な効果発現を図るため、活動の達成状況等を市町村により点検・評価するとともに、活動の実施を通じて、活動期間中に「地域資源保全管理構想</a:t>
            </a:r>
            <a:r>
              <a:rPr lang="en-US" altLang="ja-JP" sz="1100" baseline="30000" dirty="0">
                <a:latin typeface="HG丸ｺﾞｼｯｸM-PRO" panose="020F0600000000000000" pitchFamily="50" charset="-128"/>
                <a:ea typeface="HG丸ｺﾞｼｯｸM-PRO" panose="020F0600000000000000" pitchFamily="50" charset="-128"/>
              </a:rPr>
              <a:t>※</a:t>
            </a:r>
            <a:r>
              <a:rPr lang="ja-JP" altLang="en-US" sz="1100" dirty="0">
                <a:latin typeface="HG丸ｺﾞｼｯｸM-PRO" panose="020F0600000000000000" pitchFamily="50" charset="-128"/>
                <a:ea typeface="HG丸ｺﾞｼｯｸM-PRO" panose="020F0600000000000000" pitchFamily="50" charset="-128"/>
              </a:rPr>
              <a:t>」をとりまとめる必要があります。</a:t>
            </a:r>
            <a:endParaRPr lang="en-US" altLang="ja-JP" sz="1100"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ja-JP" sz="1100" dirty="0">
                <a:latin typeface="HG丸ｺﾞｼｯｸM-PRO" panose="020F0600000000000000" pitchFamily="50" charset="-128"/>
                <a:ea typeface="HG丸ｺﾞｼｯｸM-PRO" panose="020F0600000000000000" pitchFamily="50" charset="-128"/>
              </a:rPr>
              <a:t>農業経営基盤強化促進法第</a:t>
            </a:r>
            <a:r>
              <a:rPr lang="en-US" altLang="ja-JP" sz="1100" dirty="0">
                <a:latin typeface="HG丸ｺﾞｼｯｸM-PRO" panose="020F0600000000000000" pitchFamily="50" charset="-128"/>
                <a:ea typeface="HG丸ｺﾞｼｯｸM-PRO" panose="020F0600000000000000" pitchFamily="50" charset="-128"/>
              </a:rPr>
              <a:t>19</a:t>
            </a:r>
            <a:r>
              <a:rPr lang="ja-JP" altLang="ja-JP" sz="1100" dirty="0">
                <a:latin typeface="HG丸ｺﾞｼｯｸM-PRO" panose="020F0600000000000000" pitchFamily="50" charset="-128"/>
                <a:ea typeface="HG丸ｺﾞｼｯｸM-PRO" panose="020F0600000000000000" pitchFamily="50" charset="-128"/>
              </a:rPr>
              <a:t>条第１項に定める地域計画において、別記１－４の第４の２に定める地域資源保全管理構想に準ずる内容が含まれる場合は、地域資源保全管理構想を作成したとみなすことができ</a:t>
            </a:r>
            <a:r>
              <a:rPr lang="ja-JP" altLang="en-US" sz="1100" dirty="0">
                <a:latin typeface="HG丸ｺﾞｼｯｸM-PRO" panose="020F0600000000000000" pitchFamily="50" charset="-128"/>
                <a:ea typeface="HG丸ｺﾞｼｯｸM-PRO" panose="020F0600000000000000" pitchFamily="50" charset="-128"/>
              </a:rPr>
              <a:t>ます</a:t>
            </a:r>
            <a:r>
              <a:rPr lang="ja-JP" altLang="ja-JP" sz="1100" dirty="0">
                <a:latin typeface="HG丸ｺﾞｼｯｸM-PRO" panose="020F0600000000000000" pitchFamily="50" charset="-128"/>
                <a:ea typeface="HG丸ｺﾞｼｯｸM-PRO" panose="020F0600000000000000" pitchFamily="50" charset="-128"/>
              </a:rPr>
              <a:t>。</a:t>
            </a:r>
            <a:endParaRPr lang="ja-JP" altLang="en-US" dirty="0">
              <a:latin typeface="HG丸ｺﾞｼｯｸM-PRO" panose="020F0600000000000000" pitchFamily="50" charset="-128"/>
              <a:ea typeface="HG丸ｺﾞｼｯｸM-PRO" panose="020F0600000000000000" pitchFamily="50" charset="-128"/>
            </a:endParaRPr>
          </a:p>
        </p:txBody>
      </p:sp>
      <p:sp>
        <p:nvSpPr>
          <p:cNvPr id="10" name="テキスト ボックス 9"/>
          <p:cNvSpPr txBox="1"/>
          <p:nvPr/>
        </p:nvSpPr>
        <p:spPr>
          <a:xfrm>
            <a:off x="404664" y="4364414"/>
            <a:ext cx="3990109"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地域資源の適切な保全活動のための推進活動について、様式中の各項目についてあてはまるものを選択して「○」を記入します（複数選択可）</a:t>
            </a:r>
            <a:endParaRPr lang="en-US" altLang="ja-JP" sz="1000" dirty="0"/>
          </a:p>
        </p:txBody>
      </p:sp>
      <p:sp>
        <p:nvSpPr>
          <p:cNvPr id="14" name="テキスト ボックス 13"/>
          <p:cNvSpPr txBox="1"/>
          <p:nvPr/>
        </p:nvSpPr>
        <p:spPr>
          <a:xfrm>
            <a:off x="4038771" y="9267853"/>
            <a:ext cx="2520000"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本推進活動については、農地維持支払交付金の交付を受けて農地維持活動に取り組む場合には必ず実施します。</a:t>
            </a:r>
            <a:endParaRPr lang="en-US" altLang="ja-JP" sz="1000" dirty="0">
              <a:solidFill>
                <a:srgbClr val="000000"/>
              </a:solidFill>
            </a:endParaRPr>
          </a:p>
        </p:txBody>
      </p:sp>
      <p:sp>
        <p:nvSpPr>
          <p:cNvPr id="15" name="角丸四角形 14"/>
          <p:cNvSpPr/>
          <p:nvPr/>
        </p:nvSpPr>
        <p:spPr>
          <a:xfrm>
            <a:off x="557702" y="3161352"/>
            <a:ext cx="4032448" cy="1174427"/>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87282" y="3409279"/>
            <a:ext cx="3707491" cy="846386"/>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sz="1100" dirty="0">
                <a:latin typeface="+mn-ea"/>
                <a:ea typeface="+mn-ea"/>
              </a:rPr>
              <a:t>「地域資源保全管理構想」とは、それぞれの地域で守ってきた農用地や水路、農道等の地域資源を将来にわたってどのように引き継いで行けば良いのかを地域で話し合い、今後の課題や取り組むべき活動・方策について、活動期間中に構想としてとりまとめるものです。（</a:t>
            </a:r>
            <a:r>
              <a:rPr lang="en-US" altLang="ja-JP" sz="1100" dirty="0">
                <a:latin typeface="+mn-ea"/>
                <a:ea typeface="+mn-ea"/>
              </a:rPr>
              <a:t>P.58</a:t>
            </a:r>
            <a:r>
              <a:rPr lang="ja-JP" altLang="en-US" sz="1100" dirty="0">
                <a:latin typeface="+mn-ea"/>
                <a:ea typeface="+mn-ea"/>
              </a:rPr>
              <a:t>～</a:t>
            </a:r>
            <a:r>
              <a:rPr lang="en-US" altLang="ja-JP" sz="1100" dirty="0">
                <a:latin typeface="+mn-ea"/>
                <a:ea typeface="+mn-ea"/>
              </a:rPr>
              <a:t>65</a:t>
            </a:r>
            <a:r>
              <a:rPr lang="ja-JP" altLang="en-US" sz="1100" dirty="0">
                <a:latin typeface="+mn-ea"/>
                <a:ea typeface="+mn-ea"/>
              </a:rPr>
              <a:t>参照）</a:t>
            </a:r>
            <a:endParaRPr lang="en-US" altLang="ja-JP" sz="1100" dirty="0">
              <a:latin typeface="+mn-ea"/>
              <a:ea typeface="+mn-ea"/>
            </a:endParaRPr>
          </a:p>
        </p:txBody>
      </p:sp>
      <p:sp>
        <p:nvSpPr>
          <p:cNvPr id="19" name="角丸四角形 18"/>
          <p:cNvSpPr/>
          <p:nvPr/>
        </p:nvSpPr>
        <p:spPr>
          <a:xfrm>
            <a:off x="687282" y="3186314"/>
            <a:ext cx="2799292" cy="169277"/>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defRPr/>
            </a:pPr>
            <a:r>
              <a:rPr lang="en-US" altLang="ja-JP" sz="1100" u="sng" dirty="0">
                <a:solidFill>
                  <a:schemeClr val="tx1"/>
                </a:solidFill>
                <a:latin typeface="+mn-ea"/>
              </a:rPr>
              <a:t>※</a:t>
            </a:r>
            <a:r>
              <a:rPr lang="ja-JP" altLang="en-US" sz="1100" u="sng" dirty="0">
                <a:solidFill>
                  <a:schemeClr val="tx1"/>
                </a:solidFill>
                <a:latin typeface="+mn-ea"/>
              </a:rPr>
              <a:t>地域資源保全管理構想とは</a:t>
            </a:r>
          </a:p>
        </p:txBody>
      </p:sp>
      <p:sp>
        <p:nvSpPr>
          <p:cNvPr id="20" name="テキスト ボックス 19"/>
          <p:cNvSpPr txBox="1"/>
          <p:nvPr/>
        </p:nvSpPr>
        <p:spPr>
          <a:xfrm>
            <a:off x="2924944" y="8038777"/>
            <a:ext cx="3312368"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番号は</a:t>
            </a:r>
            <a:r>
              <a:rPr lang="en-US" altLang="ja-JP" sz="1000" dirty="0">
                <a:latin typeface="+mn-ea"/>
                <a:ea typeface="+mn-ea"/>
              </a:rPr>
              <a:t>P.66</a:t>
            </a:r>
            <a:r>
              <a:rPr lang="ja-JP" altLang="en-US" sz="1000" dirty="0"/>
              <a:t>の活動項目番号表に示す一連の番号になっています。</a:t>
            </a:r>
            <a:endParaRPr lang="en-US" altLang="ja-JP" sz="1000" dirty="0"/>
          </a:p>
        </p:txBody>
      </p:sp>
      <p:sp>
        <p:nvSpPr>
          <p:cNvPr id="21" name="フリーフォーム 20"/>
          <p:cNvSpPr/>
          <p:nvPr/>
        </p:nvSpPr>
        <p:spPr>
          <a:xfrm rot="9277011" flipV="1">
            <a:off x="2348880" y="8153804"/>
            <a:ext cx="576064" cy="115127"/>
          </a:xfrm>
          <a:custGeom>
            <a:avLst/>
            <a:gdLst>
              <a:gd name="connsiteX0" fmla="*/ 0 w 447675"/>
              <a:gd name="connsiteY0" fmla="*/ 400050 h 400050"/>
              <a:gd name="connsiteX1" fmla="*/ 123825 w 447675"/>
              <a:gd name="connsiteY1" fmla="*/ 114300 h 400050"/>
              <a:gd name="connsiteX2" fmla="*/ 447675 w 447675"/>
              <a:gd name="connsiteY2" fmla="*/ 0 h 400050"/>
            </a:gdLst>
            <a:ahLst/>
            <a:cxnLst>
              <a:cxn ang="0">
                <a:pos x="connsiteX0" y="connsiteY0"/>
              </a:cxn>
              <a:cxn ang="0">
                <a:pos x="connsiteX1" y="connsiteY1"/>
              </a:cxn>
              <a:cxn ang="0">
                <a:pos x="connsiteX2" y="connsiteY2"/>
              </a:cxn>
            </a:cxnLst>
            <a:rect l="l" t="t" r="r" b="b"/>
            <a:pathLst>
              <a:path w="447675" h="400050">
                <a:moveTo>
                  <a:pt x="0" y="400050"/>
                </a:moveTo>
                <a:cubicBezTo>
                  <a:pt x="24606" y="290512"/>
                  <a:pt x="49213" y="180975"/>
                  <a:pt x="123825" y="114300"/>
                </a:cubicBezTo>
                <a:cubicBezTo>
                  <a:pt x="198438" y="47625"/>
                  <a:pt x="323056" y="23812"/>
                  <a:pt x="4476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60380" y="602040"/>
            <a:ext cx="332132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地域資源の適切な保全管理のための推進活動</a:t>
            </a:r>
          </a:p>
        </p:txBody>
      </p:sp>
      <p:pic>
        <p:nvPicPr>
          <p:cNvPr id="6" name="図 5">
            <a:extLst>
              <a:ext uri="{FF2B5EF4-FFF2-40B4-BE49-F238E27FC236}">
                <a16:creationId xmlns:a16="http://schemas.microsoft.com/office/drawing/2014/main" id="{349951EB-D3A0-403C-951D-653C4E0F3748}"/>
              </a:ext>
            </a:extLst>
          </p:cNvPr>
          <p:cNvPicPr>
            <a:picLocks noChangeAspect="1"/>
          </p:cNvPicPr>
          <p:nvPr/>
        </p:nvPicPr>
        <p:blipFill>
          <a:blip r:embed="rId4"/>
          <a:stretch>
            <a:fillRect/>
          </a:stretch>
        </p:blipFill>
        <p:spPr>
          <a:xfrm>
            <a:off x="4581128" y="3161926"/>
            <a:ext cx="1808872" cy="1219022"/>
          </a:xfrm>
          <a:prstGeom prst="rect">
            <a:avLst/>
          </a:prstGeom>
        </p:spPr>
      </p:pic>
      <p:sp>
        <p:nvSpPr>
          <p:cNvPr id="34" name="Text Box 52">
            <a:extLst>
              <a:ext uri="{FF2B5EF4-FFF2-40B4-BE49-F238E27FC236}">
                <a16:creationId xmlns:a16="http://schemas.microsoft.com/office/drawing/2014/main" id="{019183B7-3120-A17F-7DFC-41E97A58388D}"/>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24</a:t>
            </a:r>
          </a:p>
        </p:txBody>
      </p:sp>
    </p:spTree>
    <p:extLst>
      <p:ext uri="{BB962C8B-B14F-4D97-AF65-F5344CB8AC3E}">
        <p14:creationId xmlns:p14="http://schemas.microsoft.com/office/powerpoint/2010/main" val="56906376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47822" y="3224808"/>
            <a:ext cx="5885959" cy="6480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657408ED-0C0A-BD47-1CA8-90CCD72D8E4F}"/>
              </a:ext>
            </a:extLst>
          </p:cNvPr>
          <p:cNvPicPr>
            <a:picLocks noChangeAspect="1"/>
          </p:cNvPicPr>
          <p:nvPr/>
        </p:nvPicPr>
        <p:blipFill>
          <a:blip r:embed="rId3"/>
          <a:stretch>
            <a:fillRect/>
          </a:stretch>
        </p:blipFill>
        <p:spPr>
          <a:xfrm>
            <a:off x="882234" y="3300510"/>
            <a:ext cx="4938313" cy="6366344"/>
          </a:xfrm>
          <a:prstGeom prst="rect">
            <a:avLst/>
          </a:prstGeom>
        </p:spPr>
      </p:pic>
      <p:sp>
        <p:nvSpPr>
          <p:cNvPr id="24" name="角丸四角形 23"/>
          <p:cNvSpPr/>
          <p:nvPr/>
        </p:nvSpPr>
        <p:spPr>
          <a:xfrm>
            <a:off x="468000" y="339330"/>
            <a:ext cx="6120000" cy="27414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8" name="角丸四角形 7"/>
          <p:cNvSpPr/>
          <p:nvPr/>
        </p:nvSpPr>
        <p:spPr>
          <a:xfrm>
            <a:off x="576000" y="602610"/>
            <a:ext cx="2834952"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sz="1200" dirty="0">
                <a:solidFill>
                  <a:schemeClr val="tx1"/>
                </a:solidFill>
              </a:rPr>
              <a:t>①地域資源の質的向上を図る共同活動</a:t>
            </a:r>
          </a:p>
        </p:txBody>
      </p:sp>
      <p:sp>
        <p:nvSpPr>
          <p:cNvPr id="9" name="テキスト ボックス 4"/>
          <p:cNvSpPr txBox="1">
            <a:spLocks noChangeArrowheads="1"/>
          </p:cNvSpPr>
          <p:nvPr/>
        </p:nvSpPr>
        <p:spPr bwMode="auto">
          <a:xfrm>
            <a:off x="576000" y="818634"/>
            <a:ext cx="5832000" cy="226215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地域資源の質的向上を図る共同活動は、「１）施設の軽微な補修」、「２）農村環境保全活動」、「３）多面的機能の増進を図る活動」の３つで構成されます。</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１）施設の軽微な補修」の活動は、事業計画に位置づけた施設に該当するすべての項目を実施する必要があります。（点検や機能診断の結果、実施する必要性がない実践活動については、この限りでありません。）</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・「２）農村環境保全活動」の活動は、都道府県が策定する要綱基本方針に定められたテーマについて１つ以上を選択し、テーマに該当する活動を毎年度１つ以上実施します（</a:t>
            </a:r>
            <a:r>
              <a:rPr lang="en-US" altLang="ja-JP" dirty="0">
                <a:latin typeface="HG丸ｺﾞｼｯｸM-PRO" panose="020F0600000000000000" pitchFamily="50" charset="-128"/>
                <a:ea typeface="HG丸ｺﾞｼｯｸM-PRO" panose="020F0600000000000000" pitchFamily="50" charset="-128"/>
              </a:rPr>
              <a:t>P.68</a:t>
            </a:r>
            <a:r>
              <a:rPr lang="ja-JP" altLang="en-US" dirty="0">
                <a:latin typeface="HG丸ｺﾞｼｯｸM-PRO" panose="020F0600000000000000" pitchFamily="50" charset="-128"/>
                <a:ea typeface="HG丸ｺﾞｼｯｸM-PRO" panose="020F0600000000000000" pitchFamily="50" charset="-128"/>
              </a:rPr>
              <a:t>の活動項目番号表に５つのテーマが活動項目の内訳として示されています）。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・「３）多面的機能の増進を図る活動」への取組は任意とし、取り組まない場合の交付単価は、基本単価に</a:t>
            </a:r>
            <a:r>
              <a:rPr lang="en-US" altLang="ja-JP" dirty="0">
                <a:latin typeface="HG丸ｺﾞｼｯｸM-PRO" panose="020F0600000000000000" pitchFamily="50" charset="-128"/>
                <a:ea typeface="HG丸ｺﾞｼｯｸM-PRO" panose="020F0600000000000000" pitchFamily="50" charset="-128"/>
              </a:rPr>
              <a:t>5/6</a:t>
            </a:r>
            <a:r>
              <a:rPr lang="ja-JP" altLang="en-US" dirty="0">
                <a:latin typeface="HG丸ｺﾞｼｯｸM-PRO" panose="020F0600000000000000" pitchFamily="50" charset="-128"/>
                <a:ea typeface="HG丸ｺﾞｼｯｸM-PRO" panose="020F0600000000000000" pitchFamily="50" charset="-128"/>
              </a:rPr>
              <a:t>を乗じた額になります。</a:t>
            </a:r>
            <a:endParaRPr lang="en-US" altLang="ja-JP" dirty="0">
              <a:latin typeface="HG丸ｺﾞｼｯｸM-PRO" pitchFamily="50" charset="-128"/>
              <a:ea typeface="HG丸ｺﾞｼｯｸM-PRO" pitchFamily="50" charset="-128"/>
            </a:endParaRPr>
          </a:p>
        </p:txBody>
      </p:sp>
      <p:sp>
        <p:nvSpPr>
          <p:cNvPr id="2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 name="角丸四角形 24"/>
          <p:cNvSpPr/>
          <p:nvPr/>
        </p:nvSpPr>
        <p:spPr>
          <a:xfrm>
            <a:off x="468000" y="345592"/>
            <a:ext cx="1512168"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rPr>
              <a:t>（</a:t>
            </a:r>
            <a:r>
              <a:rPr lang="ja-JP" altLang="en-US" dirty="0">
                <a:solidFill>
                  <a:schemeClr val="tx1"/>
                </a:solidFill>
              </a:rPr>
              <a:t>２</a:t>
            </a:r>
            <a:r>
              <a:rPr lang="zh-TW" altLang="en-US" dirty="0">
                <a:solidFill>
                  <a:schemeClr val="tx1"/>
                </a:solidFill>
              </a:rPr>
              <a:t>）</a:t>
            </a:r>
            <a:r>
              <a:rPr lang="ja-JP" altLang="en-US" dirty="0">
                <a:solidFill>
                  <a:schemeClr val="tx1"/>
                </a:solidFill>
              </a:rPr>
              <a:t>資源向上支払</a:t>
            </a:r>
            <a:endParaRPr lang="zh-TW" altLang="en-US" dirty="0">
              <a:solidFill>
                <a:schemeClr val="tx1"/>
              </a:solidFill>
            </a:endParaRPr>
          </a:p>
        </p:txBody>
      </p:sp>
      <p:sp>
        <p:nvSpPr>
          <p:cNvPr id="13" name="テキスト ボックス 12"/>
          <p:cNvSpPr txBox="1"/>
          <p:nvPr/>
        </p:nvSpPr>
        <p:spPr>
          <a:xfrm>
            <a:off x="3645023" y="4572520"/>
            <a:ext cx="2232247"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毎年度、機能診断を実施して、その結果に応じて必要な補修等を実施します。</a:t>
            </a:r>
            <a:endParaRPr lang="en-US" altLang="ja-JP" sz="1000" dirty="0">
              <a:solidFill>
                <a:srgbClr val="000000"/>
              </a:solidFill>
              <a:latin typeface="+mj-ea"/>
              <a:ea typeface="+mj-ea"/>
            </a:endParaRPr>
          </a:p>
        </p:txBody>
      </p:sp>
      <p:sp>
        <p:nvSpPr>
          <p:cNvPr id="33" name="フリーフォーム 32"/>
          <p:cNvSpPr/>
          <p:nvPr/>
        </p:nvSpPr>
        <p:spPr>
          <a:xfrm>
            <a:off x="1075019" y="4642076"/>
            <a:ext cx="2570005" cy="21212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739314" y="6854825"/>
            <a:ext cx="2628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１テーマ以上の取組を行うこととし、その実施時期を「○」で示します。</a:t>
            </a:r>
            <a:endParaRPr lang="en-US" altLang="ja-JP" sz="1000" dirty="0">
              <a:solidFill>
                <a:srgbClr val="000000"/>
              </a:solidFill>
              <a:latin typeface="+mj-ea"/>
              <a:ea typeface="+mj-ea"/>
            </a:endParaRPr>
          </a:p>
        </p:txBody>
      </p:sp>
      <p:sp>
        <p:nvSpPr>
          <p:cNvPr id="29" name="角丸四角形 28"/>
          <p:cNvSpPr/>
          <p:nvPr/>
        </p:nvSpPr>
        <p:spPr>
          <a:xfrm>
            <a:off x="1516380" y="8191500"/>
            <a:ext cx="1676167" cy="12360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37404" y="8049344"/>
            <a:ext cx="2628000"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選択したテーマに基づき行う実践活動については</a:t>
            </a:r>
            <a:r>
              <a:rPr lang="en-US" altLang="ja-JP" sz="1000" dirty="0">
                <a:solidFill>
                  <a:srgbClr val="000000"/>
                </a:solidFill>
                <a:latin typeface="+mj-ea"/>
                <a:ea typeface="+mj-ea"/>
              </a:rPr>
              <a:t>P.68</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エクセル様式ではプルダウンで取組を選択して入力します。</a:t>
            </a:r>
            <a:endParaRPr lang="en-US" altLang="ja-JP" sz="1000" dirty="0">
              <a:solidFill>
                <a:srgbClr val="000000"/>
              </a:solidFill>
              <a:latin typeface="+mj-ea"/>
              <a:ea typeface="+mj-ea"/>
            </a:endParaRPr>
          </a:p>
        </p:txBody>
      </p:sp>
      <p:sp>
        <p:nvSpPr>
          <p:cNvPr id="34" name="フリーフォーム 33"/>
          <p:cNvSpPr/>
          <p:nvPr/>
        </p:nvSpPr>
        <p:spPr>
          <a:xfrm>
            <a:off x="3249806" y="8505674"/>
            <a:ext cx="360167" cy="71356"/>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3458106" y="9175838"/>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1" name="右中かっこ 20"/>
          <p:cNvSpPr/>
          <p:nvPr/>
        </p:nvSpPr>
        <p:spPr>
          <a:xfrm>
            <a:off x="3262116" y="9143082"/>
            <a:ext cx="119119"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3105150" y="3419409"/>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8" name="フリーフォーム 27"/>
          <p:cNvSpPr/>
          <p:nvPr/>
        </p:nvSpPr>
        <p:spPr>
          <a:xfrm>
            <a:off x="1075019" y="6991304"/>
            <a:ext cx="2664295" cy="6196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Text Box 52">
            <a:extLst>
              <a:ext uri="{FF2B5EF4-FFF2-40B4-BE49-F238E27FC236}">
                <a16:creationId xmlns:a16="http://schemas.microsoft.com/office/drawing/2014/main" id="{C3AA3275-9F86-B027-13CC-4D21D5ED47C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25</a:t>
            </a:r>
          </a:p>
        </p:txBody>
      </p:sp>
      <p:sp>
        <p:nvSpPr>
          <p:cNvPr id="22" name="角丸四角形 28">
            <a:extLst>
              <a:ext uri="{FF2B5EF4-FFF2-40B4-BE49-F238E27FC236}">
                <a16:creationId xmlns:a16="http://schemas.microsoft.com/office/drawing/2014/main" id="{35C7DE6C-7823-1857-DDEB-B6B064B28533}"/>
              </a:ext>
            </a:extLst>
          </p:cNvPr>
          <p:cNvSpPr/>
          <p:nvPr/>
        </p:nvSpPr>
        <p:spPr>
          <a:xfrm>
            <a:off x="882234" y="6249144"/>
            <a:ext cx="264575" cy="1296144"/>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28">
            <a:extLst>
              <a:ext uri="{FF2B5EF4-FFF2-40B4-BE49-F238E27FC236}">
                <a16:creationId xmlns:a16="http://schemas.microsoft.com/office/drawing/2014/main" id="{F2C46279-AC9A-944D-4B2D-AD8B11A847C5}"/>
              </a:ext>
            </a:extLst>
          </p:cNvPr>
          <p:cNvSpPr/>
          <p:nvPr/>
        </p:nvSpPr>
        <p:spPr>
          <a:xfrm>
            <a:off x="882234" y="4074160"/>
            <a:ext cx="264575" cy="2151891"/>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6615669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3344" y="355600"/>
            <a:ext cx="6012000" cy="38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a:extLst>
              <a:ext uri="{FF2B5EF4-FFF2-40B4-BE49-F238E27FC236}">
                <a16:creationId xmlns:a16="http://schemas.microsoft.com/office/drawing/2014/main" id="{A3F21C33-0687-42DB-A830-C98AA84B7CA1}"/>
              </a:ext>
            </a:extLst>
          </p:cNvPr>
          <p:cNvPicPr>
            <a:picLocks noChangeAspect="1"/>
          </p:cNvPicPr>
          <p:nvPr/>
        </p:nvPicPr>
        <p:blipFill>
          <a:blip r:embed="rId3"/>
          <a:stretch>
            <a:fillRect/>
          </a:stretch>
        </p:blipFill>
        <p:spPr>
          <a:xfrm>
            <a:off x="807106" y="353979"/>
            <a:ext cx="4303929" cy="3871760"/>
          </a:xfrm>
          <a:prstGeom prst="rect">
            <a:avLst/>
          </a:prstGeom>
        </p:spPr>
      </p:pic>
      <p:pic>
        <p:nvPicPr>
          <p:cNvPr id="41"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4401" y="6806158"/>
            <a:ext cx="6012000" cy="2857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図 10">
            <a:extLst>
              <a:ext uri="{FF2B5EF4-FFF2-40B4-BE49-F238E27FC236}">
                <a16:creationId xmlns:a16="http://schemas.microsoft.com/office/drawing/2014/main" id="{48CD8D0C-E20A-4728-8B4E-1D18DB3AD7A9}"/>
              </a:ext>
            </a:extLst>
          </p:cNvPr>
          <p:cNvPicPr>
            <a:picLocks noChangeAspect="1"/>
          </p:cNvPicPr>
          <p:nvPr/>
        </p:nvPicPr>
        <p:blipFill rotWithShape="1">
          <a:blip r:embed="rId4"/>
          <a:srcRect t="21495"/>
          <a:stretch/>
        </p:blipFill>
        <p:spPr>
          <a:xfrm>
            <a:off x="665197" y="7305608"/>
            <a:ext cx="4943780" cy="2375724"/>
          </a:xfrm>
          <a:prstGeom prst="rect">
            <a:avLst/>
          </a:prstGeom>
        </p:spPr>
      </p:pic>
      <p:pic>
        <p:nvPicPr>
          <p:cNvPr id="61" name="図 60">
            <a:extLst>
              <a:ext uri="{FF2B5EF4-FFF2-40B4-BE49-F238E27FC236}">
                <a16:creationId xmlns:a16="http://schemas.microsoft.com/office/drawing/2014/main" id="{6B54A441-218B-403A-A2F2-3A8ADE2E97D8}"/>
              </a:ext>
            </a:extLst>
          </p:cNvPr>
          <p:cNvPicPr>
            <a:picLocks noChangeAspect="1"/>
          </p:cNvPicPr>
          <p:nvPr/>
        </p:nvPicPr>
        <p:blipFill rotWithShape="1">
          <a:blip r:embed="rId5"/>
          <a:srcRect b="77386"/>
          <a:stretch/>
        </p:blipFill>
        <p:spPr>
          <a:xfrm>
            <a:off x="576000" y="6788122"/>
            <a:ext cx="4924977" cy="621983"/>
          </a:xfrm>
          <a:prstGeom prst="rect">
            <a:avLst/>
          </a:prstGeom>
        </p:spPr>
      </p:pic>
      <p:sp>
        <p:nvSpPr>
          <p:cNvPr id="33" name="角丸四角形 32"/>
          <p:cNvSpPr/>
          <p:nvPr/>
        </p:nvSpPr>
        <p:spPr>
          <a:xfrm>
            <a:off x="468000" y="4223668"/>
            <a:ext cx="6120000" cy="258249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4" name="角丸四角形 3"/>
          <p:cNvSpPr/>
          <p:nvPr/>
        </p:nvSpPr>
        <p:spPr>
          <a:xfrm>
            <a:off x="576000" y="4242718"/>
            <a:ext cx="2330896"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（３）</a:t>
            </a:r>
            <a:r>
              <a:rPr lang="ja-JP" altLang="en-US" sz="1200" dirty="0">
                <a:solidFill>
                  <a:schemeClr val="tx1"/>
                </a:solidFill>
              </a:rPr>
              <a:t>施設の長寿命化のための活動</a:t>
            </a:r>
          </a:p>
        </p:txBody>
      </p:sp>
      <p:sp>
        <p:nvSpPr>
          <p:cNvPr id="5" name="テキスト ボックス 4"/>
          <p:cNvSpPr txBox="1">
            <a:spLocks noChangeArrowheads="1"/>
          </p:cNvSpPr>
          <p:nvPr/>
        </p:nvSpPr>
        <p:spPr bwMode="auto">
          <a:xfrm>
            <a:off x="576000" y="4468376"/>
            <a:ext cx="5832000" cy="738664"/>
          </a:xfrm>
          <a:prstGeom prst="rect">
            <a:avLst/>
          </a:prstGeom>
          <a:noFill/>
          <a:ln w="9525">
            <a:noFill/>
            <a:prstDash val="dash"/>
            <a:miter lim="800000"/>
            <a:headEnd/>
            <a:tailEnd/>
          </a:ln>
        </p:spPr>
        <p:txBody>
          <a:bodyPr lIns="0" tIns="0" rIns="0" bIns="0">
            <a:spAutoFit/>
          </a:bodyPr>
          <a:lstStyle/>
          <a:p>
            <a:pPr indent="144000"/>
            <a:r>
              <a:rPr lang="ja-JP" altLang="en-US" sz="1200" dirty="0">
                <a:latin typeface="HG丸ｺﾞｼｯｸM-PRO" pitchFamily="50" charset="-128"/>
                <a:ea typeface="HG丸ｺﾞｼｯｸM-PRO" pitchFamily="50" charset="-128"/>
              </a:rPr>
              <a:t>施設の長寿命化のための活動は、機能診断結果に基づき、地域で施設の状況等を勘案した上で、必要な活動に計画的に取り組みます。</a:t>
            </a:r>
            <a:endParaRPr lang="en-US" altLang="ja-JP" sz="1200" dirty="0">
              <a:latin typeface="HG丸ｺﾞｼｯｸM-PRO" pitchFamily="50" charset="-128"/>
              <a:ea typeface="HG丸ｺﾞｼｯｸM-PRO" pitchFamily="50" charset="-128"/>
            </a:endParaRPr>
          </a:p>
          <a:p>
            <a:pPr indent="144000"/>
            <a:r>
              <a:rPr lang="ja-JP" altLang="en-US" b="1" u="sng" dirty="0">
                <a:latin typeface="HG丸ｺﾞｼｯｸM-PRO" pitchFamily="50" charset="-128"/>
                <a:ea typeface="HG丸ｺﾞｼｯｸM-PRO" pitchFamily="50" charset="-128"/>
              </a:rPr>
              <a:t>工事１件当たり</a:t>
            </a:r>
            <a:r>
              <a:rPr lang="en-US" altLang="ja-JP" b="1" u="sng" dirty="0">
                <a:latin typeface="HG丸ｺﾞｼｯｸM-PRO" pitchFamily="50" charset="-128"/>
                <a:ea typeface="HG丸ｺﾞｼｯｸM-PRO" pitchFamily="50" charset="-128"/>
              </a:rPr>
              <a:t>200</a:t>
            </a:r>
            <a:r>
              <a:rPr lang="ja-JP" altLang="en-US" b="1" u="sng" dirty="0">
                <a:latin typeface="HG丸ｺﾞｼｯｸM-PRO" pitchFamily="50" charset="-128"/>
                <a:ea typeface="HG丸ｺﾞｼｯｸM-PRO" pitchFamily="50" charset="-128"/>
              </a:rPr>
              <a:t>万円以上</a:t>
            </a:r>
            <a:r>
              <a:rPr lang="ja-JP" altLang="en-US" u="sng" dirty="0">
                <a:latin typeface="HG丸ｺﾞｼｯｸM-PRO" pitchFamily="50" charset="-128"/>
                <a:ea typeface="HG丸ｺﾞｼｯｸM-PRO" pitchFamily="50" charset="-128"/>
              </a:rPr>
              <a:t>となることが明らかな場合、都道府県の要綱基本方針に基づき、様式第１－４号「長寿命化整備計画書」を作成します。</a:t>
            </a:r>
            <a:endParaRPr lang="en-US" altLang="ja-JP" sz="1200" u="sng" dirty="0">
              <a:latin typeface="HG丸ｺﾞｼｯｸM-PRO" pitchFamily="50" charset="-128"/>
              <a:ea typeface="HG丸ｺﾞｼｯｸM-PRO" pitchFamily="50" charset="-128"/>
            </a:endParaRP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43" name="テキスト ボックス 42"/>
          <p:cNvSpPr txBox="1"/>
          <p:nvPr/>
        </p:nvSpPr>
        <p:spPr>
          <a:xfrm>
            <a:off x="1694747" y="9325048"/>
            <a:ext cx="4500000"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直営施工とは、活動組織が自ら施設の補修等を全て又は一部実施することです。該当するものに「○」を記入します。</a:t>
            </a:r>
            <a:endParaRPr lang="en-US" altLang="ja-JP" sz="1000" dirty="0">
              <a:solidFill>
                <a:srgbClr val="000000"/>
              </a:solidFill>
              <a:latin typeface="+mj-ea"/>
              <a:ea typeface="+mj-ea"/>
            </a:endParaRPr>
          </a:p>
        </p:txBody>
      </p:sp>
      <p:sp>
        <p:nvSpPr>
          <p:cNvPr id="48" name="フリーフォーム 47"/>
          <p:cNvSpPr/>
          <p:nvPr/>
        </p:nvSpPr>
        <p:spPr>
          <a:xfrm>
            <a:off x="1082472" y="9181032"/>
            <a:ext cx="618336" cy="281441"/>
          </a:xfrm>
          <a:custGeom>
            <a:avLst/>
            <a:gdLst>
              <a:gd name="connsiteX0" fmla="*/ 556260 w 556260"/>
              <a:gd name="connsiteY0" fmla="*/ 495300 h 495300"/>
              <a:gd name="connsiteX1" fmla="*/ 160020 w 556260"/>
              <a:gd name="connsiteY1" fmla="*/ 388620 h 495300"/>
              <a:gd name="connsiteX2" fmla="*/ 0 w 556260"/>
              <a:gd name="connsiteY2" fmla="*/ 0 h 495300"/>
            </a:gdLst>
            <a:ahLst/>
            <a:cxnLst>
              <a:cxn ang="0">
                <a:pos x="connsiteX0" y="connsiteY0"/>
              </a:cxn>
              <a:cxn ang="0">
                <a:pos x="connsiteX1" y="connsiteY1"/>
              </a:cxn>
              <a:cxn ang="0">
                <a:pos x="connsiteX2" y="connsiteY2"/>
              </a:cxn>
            </a:cxnLst>
            <a:rect l="l" t="t" r="r" b="b"/>
            <a:pathLst>
              <a:path w="556260" h="495300">
                <a:moveTo>
                  <a:pt x="556260" y="495300"/>
                </a:moveTo>
                <a:cubicBezTo>
                  <a:pt x="404495" y="483235"/>
                  <a:pt x="252730" y="471170"/>
                  <a:pt x="160020" y="388620"/>
                </a:cubicBezTo>
                <a:cubicBezTo>
                  <a:pt x="67310" y="306070"/>
                  <a:pt x="33655" y="15303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a:spLocks noChangeArrowheads="1"/>
          </p:cNvSpPr>
          <p:nvPr/>
        </p:nvSpPr>
        <p:spPr bwMode="auto">
          <a:xfrm>
            <a:off x="684000" y="5385048"/>
            <a:ext cx="5652000" cy="1269578"/>
          </a:xfrm>
          <a:prstGeom prst="rect">
            <a:avLst/>
          </a:prstGeom>
          <a:noFill/>
          <a:ln w="9525">
            <a:noFill/>
            <a:prstDash val="dash"/>
            <a:miter lim="800000"/>
            <a:headEnd/>
            <a:tailEnd/>
          </a:ln>
        </p:spPr>
        <p:txBody>
          <a:bodyPr wrap="square" lIns="0" tIns="0" rIns="0" bIns="0">
            <a:spAutoFit/>
          </a:bodyPr>
          <a:lstStyle/>
          <a:p>
            <a:pPr marL="108000" indent="-108000">
              <a:spcAft>
                <a:spcPts val="600"/>
              </a:spcAft>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　農地維持支払又は資源向上支払（共同）の交付金を活用して行う施設の長寿命化のための活動について</a:t>
            </a:r>
            <a:endParaRPr lang="en-US" altLang="ja-JP" sz="1000" dirty="0">
              <a:latin typeface="HG丸ｺﾞｼｯｸM-PRO" pitchFamily="50" charset="-128"/>
              <a:ea typeface="HG丸ｺﾞｼｯｸM-PRO" pitchFamily="50" charset="-128"/>
            </a:endParaRPr>
          </a:p>
          <a:p>
            <a:pPr indent="144000">
              <a:spcAft>
                <a:spcPts val="600"/>
              </a:spcAft>
            </a:pPr>
            <a:r>
              <a:rPr lang="ja-JP" altLang="en-US" sz="1000" dirty="0">
                <a:latin typeface="HG丸ｺﾞｼｯｸM-PRO" pitchFamily="50" charset="-128"/>
                <a:ea typeface="HG丸ｺﾞｼｯｸM-PRO" pitchFamily="50" charset="-128"/>
              </a:rPr>
              <a:t>活動計画書に定めた農地維持活動及び資源向上活動（共同）を適切に実施することを前提とし、農地維持支払又は資源向上支払（共同）の交付金を活用して施設の長寿命化のための活動を実施することができます。この場合、以下に留意してください。</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・活動計画書に施設の長寿命化のための活動を位置付ける。</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・費用の支出の有無に関わらず、実施した全ての活動について活動記録に記載する。</a:t>
            </a:r>
            <a:endParaRPr lang="en-US" altLang="ja-JP" sz="1000" dirty="0">
              <a:latin typeface="HG丸ｺﾞｼｯｸM-PRO" pitchFamily="50" charset="-128"/>
              <a:ea typeface="HG丸ｺﾞｼｯｸM-PRO" pitchFamily="50" charset="-128"/>
            </a:endParaRPr>
          </a:p>
        </p:txBody>
      </p:sp>
      <p:sp>
        <p:nvSpPr>
          <p:cNvPr id="55" name="角丸四角形 54"/>
          <p:cNvSpPr/>
          <p:nvPr/>
        </p:nvSpPr>
        <p:spPr>
          <a:xfrm>
            <a:off x="566401" y="5277200"/>
            <a:ext cx="5868000" cy="1476000"/>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54" name="フリーフォーム 53"/>
          <p:cNvSpPr/>
          <p:nvPr/>
        </p:nvSpPr>
        <p:spPr>
          <a:xfrm flipV="1">
            <a:off x="1681923" y="7571076"/>
            <a:ext cx="537153" cy="48313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ボックス 55"/>
          <p:cNvSpPr txBox="1"/>
          <p:nvPr/>
        </p:nvSpPr>
        <p:spPr>
          <a:xfrm>
            <a:off x="1052736" y="7193335"/>
            <a:ext cx="2124000" cy="534368"/>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P.69</a:t>
            </a:r>
            <a:r>
              <a:rPr lang="ja-JP" altLang="en-US" sz="1000" dirty="0">
                <a:solidFill>
                  <a:srgbClr val="000000"/>
                </a:solidFill>
                <a:latin typeface="ＭＳ Ｐゴシック"/>
                <a:ea typeface="ＭＳ Ｐゴシック"/>
              </a:rPr>
              <a:t>の活動項目番号表からあてはまる「活動項目番号」と「活動項目」を選択し記入します。</a:t>
            </a:r>
            <a:endParaRPr lang="en-US" altLang="ja-JP" sz="1000" dirty="0">
              <a:solidFill>
                <a:srgbClr val="000000"/>
              </a:solidFill>
              <a:latin typeface="ＭＳ Ｐゴシック"/>
              <a:ea typeface="ＭＳ Ｐゴシック"/>
            </a:endParaRPr>
          </a:p>
        </p:txBody>
      </p:sp>
      <p:sp>
        <p:nvSpPr>
          <p:cNvPr id="34" name="角丸四角形 33"/>
          <p:cNvSpPr/>
          <p:nvPr/>
        </p:nvSpPr>
        <p:spPr>
          <a:xfrm>
            <a:off x="1131833" y="988917"/>
            <a:ext cx="1477513" cy="105382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フリーフォーム 34"/>
          <p:cNvSpPr/>
          <p:nvPr/>
        </p:nvSpPr>
        <p:spPr>
          <a:xfrm>
            <a:off x="2700387" y="1306881"/>
            <a:ext cx="660932" cy="4571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3427260" y="255468"/>
            <a:ext cx="3204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「多面的機能の増進を図る活動」に取り組まない場合は、資源向上支払（共同）の</a:t>
            </a:r>
            <a:r>
              <a:rPr lang="ja-JP" altLang="en-US" sz="1000" dirty="0">
                <a:solidFill>
                  <a:srgbClr val="FF0000"/>
                </a:solidFill>
                <a:latin typeface="+mj-ea"/>
                <a:ea typeface="+mj-ea"/>
              </a:rPr>
              <a:t>単価は基本単価の</a:t>
            </a:r>
            <a:r>
              <a:rPr lang="en-US" altLang="ja-JP" sz="1000" dirty="0">
                <a:solidFill>
                  <a:srgbClr val="FF0000"/>
                </a:solidFill>
                <a:latin typeface="+mj-ea"/>
                <a:ea typeface="+mj-ea"/>
              </a:rPr>
              <a:t>5/6</a:t>
            </a:r>
            <a:r>
              <a:rPr lang="ja-JP" altLang="en-US" sz="1000" dirty="0">
                <a:solidFill>
                  <a:srgbClr val="FF0000"/>
                </a:solidFill>
                <a:latin typeface="+mj-ea"/>
                <a:ea typeface="+mj-ea"/>
              </a:rPr>
              <a:t>になります</a:t>
            </a:r>
            <a:r>
              <a:rPr lang="ja-JP" altLang="en-US" sz="1000" dirty="0">
                <a:solidFill>
                  <a:srgbClr val="000000"/>
                </a:solidFill>
                <a:latin typeface="+mj-ea"/>
                <a:ea typeface="+mj-ea"/>
              </a:rPr>
              <a:t>。</a:t>
            </a:r>
            <a:endParaRPr lang="en-US" altLang="ja-JP" sz="1000" dirty="0">
              <a:solidFill>
                <a:srgbClr val="000000"/>
              </a:solidFill>
              <a:latin typeface="+mj-ea"/>
              <a:ea typeface="+mj-ea"/>
            </a:endParaRPr>
          </a:p>
        </p:txBody>
      </p:sp>
      <p:sp>
        <p:nvSpPr>
          <p:cNvPr id="29" name="フリーフォーム 28"/>
          <p:cNvSpPr/>
          <p:nvPr/>
        </p:nvSpPr>
        <p:spPr>
          <a:xfrm>
            <a:off x="2700386" y="344487"/>
            <a:ext cx="720183" cy="1239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p:cNvSpPr txBox="1"/>
          <p:nvPr/>
        </p:nvSpPr>
        <p:spPr>
          <a:xfrm>
            <a:off x="3813694" y="6906376"/>
            <a:ext cx="2990902" cy="380480"/>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P.15</a:t>
            </a:r>
            <a:r>
              <a:rPr lang="ja-JP" altLang="en-US" sz="1000" dirty="0">
                <a:solidFill>
                  <a:srgbClr val="000000"/>
                </a:solidFill>
                <a:latin typeface="ＭＳ Ｐゴシック"/>
                <a:ea typeface="ＭＳ Ｐゴシック"/>
              </a:rPr>
              <a:t>の</a:t>
            </a:r>
            <a:r>
              <a:rPr lang="en-US" altLang="ja-JP" sz="1000" dirty="0">
                <a:solidFill>
                  <a:srgbClr val="000000"/>
                </a:solidFill>
                <a:latin typeface="ＭＳ Ｐゴシック"/>
                <a:ea typeface="ＭＳ Ｐゴシック"/>
              </a:rPr>
              <a:t>Ⅰ</a:t>
            </a:r>
            <a:r>
              <a:rPr lang="ja-JP" altLang="en-US" sz="1000" dirty="0">
                <a:solidFill>
                  <a:srgbClr val="000000"/>
                </a:solidFill>
                <a:latin typeface="ＭＳ Ｐゴシック"/>
                <a:ea typeface="ＭＳ Ｐゴシック"/>
              </a:rPr>
              <a:t>の（２）　「実施区域内の農用地、施設」の値の内数です。数字は小数点以下２桁まで記入します。</a:t>
            </a:r>
            <a:endParaRPr lang="en-US" altLang="ja-JP" sz="1000" dirty="0">
              <a:solidFill>
                <a:srgbClr val="000000"/>
              </a:solidFill>
              <a:latin typeface="ＭＳ Ｐゴシック"/>
              <a:ea typeface="ＭＳ Ｐゴシック"/>
            </a:endParaRPr>
          </a:p>
        </p:txBody>
      </p:sp>
      <p:sp>
        <p:nvSpPr>
          <p:cNvPr id="42" name="テキスト ボックス 41"/>
          <p:cNvSpPr txBox="1"/>
          <p:nvPr/>
        </p:nvSpPr>
        <p:spPr>
          <a:xfrm>
            <a:off x="4770452" y="7699973"/>
            <a:ext cx="2034145"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000000"/>
                </a:solidFill>
                <a:latin typeface="ＭＳ Ｐゴシック"/>
                <a:ea typeface="ＭＳ Ｐゴシック"/>
              </a:rPr>
              <a:t>実施予定年度に「○」を記入します。</a:t>
            </a:r>
            <a:endParaRPr lang="en-US" altLang="ja-JP" sz="1000" dirty="0">
              <a:solidFill>
                <a:srgbClr val="000000"/>
              </a:solidFill>
              <a:latin typeface="ＭＳ Ｐゴシック"/>
              <a:ea typeface="ＭＳ Ｐゴシック"/>
            </a:endParaRPr>
          </a:p>
          <a:p>
            <a:r>
              <a:rPr lang="ja-JP" altLang="en-US" sz="1000" dirty="0">
                <a:solidFill>
                  <a:srgbClr val="000000"/>
                </a:solidFill>
                <a:latin typeface="ＭＳ Ｐゴシック"/>
                <a:ea typeface="ＭＳ Ｐゴシック"/>
              </a:rPr>
              <a:t>この計画に基づき活動を実施します。</a:t>
            </a:r>
            <a:endParaRPr lang="en-US" altLang="ja-JP" sz="1000" dirty="0">
              <a:solidFill>
                <a:srgbClr val="000000"/>
              </a:solidFill>
              <a:latin typeface="ＭＳ Ｐゴシック"/>
              <a:ea typeface="ＭＳ Ｐゴシック"/>
            </a:endParaRPr>
          </a:p>
        </p:txBody>
      </p:sp>
      <p:sp>
        <p:nvSpPr>
          <p:cNvPr id="36" name="フリーフォーム 35"/>
          <p:cNvSpPr/>
          <p:nvPr/>
        </p:nvSpPr>
        <p:spPr>
          <a:xfrm flipV="1">
            <a:off x="5136583" y="8090247"/>
            <a:ext cx="537153" cy="15956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4268713" y="8667799"/>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9" name="右中かっこ 38"/>
          <p:cNvSpPr/>
          <p:nvPr/>
        </p:nvSpPr>
        <p:spPr>
          <a:xfrm>
            <a:off x="4175369" y="8654407"/>
            <a:ext cx="45719" cy="259033"/>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0" name="テキスト ボックス 39"/>
          <p:cNvSpPr txBox="1"/>
          <p:nvPr/>
        </p:nvSpPr>
        <p:spPr>
          <a:xfrm>
            <a:off x="3356992" y="920552"/>
            <a:ext cx="3399224"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P.68</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エクセル様式ではプルダウンで活動項目を選択して入力します。</a:t>
            </a:r>
            <a:endParaRPr lang="en-US" altLang="ja-JP" sz="1000" dirty="0">
              <a:solidFill>
                <a:srgbClr val="000000"/>
              </a:solidFill>
              <a:latin typeface="+mj-ea"/>
              <a:ea typeface="+mj-ea"/>
            </a:endParaRPr>
          </a:p>
        </p:txBody>
      </p:sp>
      <p:sp>
        <p:nvSpPr>
          <p:cNvPr id="44" name="角丸四角形 43"/>
          <p:cNvSpPr/>
          <p:nvPr/>
        </p:nvSpPr>
        <p:spPr>
          <a:xfrm>
            <a:off x="1149702" y="2284864"/>
            <a:ext cx="1488730" cy="20160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7" name="カギ線コネクタ 6"/>
          <p:cNvCxnSpPr>
            <a:cxnSpLocks/>
            <a:stCxn id="34" idx="1"/>
          </p:cNvCxnSpPr>
          <p:nvPr/>
        </p:nvCxnSpPr>
        <p:spPr>
          <a:xfrm rot="10800000" flipV="1">
            <a:off x="729773" y="1515832"/>
            <a:ext cx="402060" cy="1379504"/>
          </a:xfrm>
          <a:prstGeom prst="bentConnector2">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1556792" y="3780432"/>
            <a:ext cx="2245627"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エクセル様式ではプルダウンで内容を選択して入力します。</a:t>
            </a:r>
            <a:endParaRPr lang="en-US" altLang="ja-JP" sz="1000" dirty="0">
              <a:solidFill>
                <a:srgbClr val="000000"/>
              </a:solidFill>
              <a:latin typeface="+mj-ea"/>
              <a:ea typeface="+mj-ea"/>
            </a:endParaRPr>
          </a:p>
        </p:txBody>
      </p:sp>
      <p:sp>
        <p:nvSpPr>
          <p:cNvPr id="50" name="テキスト ボックス 49"/>
          <p:cNvSpPr txBox="1"/>
          <p:nvPr/>
        </p:nvSpPr>
        <p:spPr>
          <a:xfrm>
            <a:off x="4175369" y="3151630"/>
            <a:ext cx="2245627"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a:t>
            </a:r>
            <a:r>
              <a:rPr lang="en-US" altLang="ja-JP" sz="1000" dirty="0">
                <a:solidFill>
                  <a:srgbClr val="000000"/>
                </a:solidFill>
                <a:latin typeface="+mj-ea"/>
                <a:ea typeface="+mj-ea"/>
              </a:rPr>
              <a:t>56</a:t>
            </a:r>
            <a:r>
              <a:rPr lang="ja-JP" altLang="en-US" sz="1000" dirty="0" err="1">
                <a:solidFill>
                  <a:srgbClr val="000000"/>
                </a:solidFill>
                <a:latin typeface="+mj-ea"/>
                <a:ea typeface="+mj-ea"/>
              </a:rPr>
              <a:t>．</a:t>
            </a:r>
            <a:r>
              <a:rPr lang="ja-JP" altLang="en-US" sz="1000" dirty="0">
                <a:solidFill>
                  <a:srgbClr val="000000"/>
                </a:solidFill>
                <a:latin typeface="+mj-ea"/>
                <a:ea typeface="+mj-ea"/>
              </a:rPr>
              <a:t>農村環境保全の幅広い展開」を選んだ場合は、様式の説明に従って必要な内容を記入します。</a:t>
            </a:r>
            <a:endParaRPr lang="en-US" altLang="ja-JP" sz="1000" dirty="0">
              <a:solidFill>
                <a:srgbClr val="000000"/>
              </a:solidFill>
              <a:latin typeface="+mj-ea"/>
              <a:ea typeface="+mj-ea"/>
            </a:endParaRPr>
          </a:p>
        </p:txBody>
      </p:sp>
      <p:sp>
        <p:nvSpPr>
          <p:cNvPr id="53" name="フリーフォーム 52"/>
          <p:cNvSpPr/>
          <p:nvPr/>
        </p:nvSpPr>
        <p:spPr>
          <a:xfrm flipH="1">
            <a:off x="1678550" y="3362257"/>
            <a:ext cx="152959" cy="31759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flipH="1">
            <a:off x="1678550" y="3197543"/>
            <a:ext cx="125321" cy="590160"/>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p:nvSpPr>
        <p:spPr>
          <a:xfrm>
            <a:off x="2743704" y="2042746"/>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45" name="右中かっこ 44"/>
          <p:cNvSpPr/>
          <p:nvPr/>
        </p:nvSpPr>
        <p:spPr>
          <a:xfrm>
            <a:off x="2631069" y="1980534"/>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6" name="テキスト ボックス 45"/>
          <p:cNvSpPr txBox="1"/>
          <p:nvPr/>
        </p:nvSpPr>
        <p:spPr>
          <a:xfrm>
            <a:off x="3090705" y="2342295"/>
            <a:ext cx="3713891" cy="62670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900" dirty="0">
                <a:solidFill>
                  <a:srgbClr val="000000"/>
                </a:solidFill>
                <a:latin typeface="+mj-ea"/>
                <a:ea typeface="+mj-ea"/>
              </a:rPr>
              <a:t>※</a:t>
            </a:r>
            <a:r>
              <a:rPr lang="ja-JP" altLang="en-US" sz="900" dirty="0">
                <a:solidFill>
                  <a:srgbClr val="000000"/>
                </a:solidFill>
                <a:latin typeface="+mj-ea"/>
                <a:ea typeface="+mj-ea"/>
              </a:rPr>
              <a:t>増進を図る活動を実施する場合は、取組内容を選択した上で、広報活動・農的関係人口の拡大を毎年度実施してください。ただし、農業地域類型区分の「中間農業地域」または、「山間農業地域」、地域振興立法８法地域に該当する場合は、実施を必ずしも求めるものではありません。</a:t>
            </a:r>
            <a:endParaRPr lang="en-US" altLang="ja-JP" sz="900" dirty="0">
              <a:solidFill>
                <a:srgbClr val="000000"/>
              </a:solidFill>
              <a:latin typeface="+mj-ea"/>
              <a:ea typeface="+mj-ea"/>
            </a:endParaRPr>
          </a:p>
        </p:txBody>
      </p:sp>
      <p:sp>
        <p:nvSpPr>
          <p:cNvPr id="58" name="フリーフォーム 57"/>
          <p:cNvSpPr/>
          <p:nvPr/>
        </p:nvSpPr>
        <p:spPr>
          <a:xfrm>
            <a:off x="2631069" y="2363703"/>
            <a:ext cx="459636" cy="67562"/>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34">
            <a:extLst>
              <a:ext uri="{FF2B5EF4-FFF2-40B4-BE49-F238E27FC236}">
                <a16:creationId xmlns:a16="http://schemas.microsoft.com/office/drawing/2014/main" id="{BE2096F8-BACC-48D1-845C-BD0E87E1A2FD}"/>
              </a:ext>
            </a:extLst>
          </p:cNvPr>
          <p:cNvSpPr/>
          <p:nvPr/>
        </p:nvSpPr>
        <p:spPr>
          <a:xfrm>
            <a:off x="2739538" y="3368824"/>
            <a:ext cx="1435831" cy="1174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35">
            <a:extLst>
              <a:ext uri="{FF2B5EF4-FFF2-40B4-BE49-F238E27FC236}">
                <a16:creationId xmlns:a16="http://schemas.microsoft.com/office/drawing/2014/main" id="{847D2549-22B7-45A1-80A5-BD42F05E72D3}"/>
              </a:ext>
            </a:extLst>
          </p:cNvPr>
          <p:cNvSpPr/>
          <p:nvPr/>
        </p:nvSpPr>
        <p:spPr>
          <a:xfrm rot="19913003" flipV="1">
            <a:off x="3894724" y="7419050"/>
            <a:ext cx="659993" cy="303002"/>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正方形/長方形 83">
            <a:extLst>
              <a:ext uri="{FF2B5EF4-FFF2-40B4-BE49-F238E27FC236}">
                <a16:creationId xmlns:a16="http://schemas.microsoft.com/office/drawing/2014/main" id="{554A73A8-508B-B527-90EB-3979BCBD48FB}"/>
              </a:ext>
            </a:extLst>
          </p:cNvPr>
          <p:cNvSpPr/>
          <p:nvPr/>
        </p:nvSpPr>
        <p:spPr>
          <a:xfrm>
            <a:off x="781744" y="382860"/>
            <a:ext cx="159401" cy="13231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sz="600"/>
          </a:p>
        </p:txBody>
      </p:sp>
      <p:sp>
        <p:nvSpPr>
          <p:cNvPr id="85" name="正方形/長方形 84">
            <a:extLst>
              <a:ext uri="{FF2B5EF4-FFF2-40B4-BE49-F238E27FC236}">
                <a16:creationId xmlns:a16="http://schemas.microsoft.com/office/drawing/2014/main" id="{E35FA08C-E429-B1A3-3211-048058F99A62}"/>
              </a:ext>
            </a:extLst>
          </p:cNvPr>
          <p:cNvSpPr/>
          <p:nvPr/>
        </p:nvSpPr>
        <p:spPr>
          <a:xfrm>
            <a:off x="742984" y="370197"/>
            <a:ext cx="281618" cy="15942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sz="600" dirty="0">
                <a:solidFill>
                  <a:sysClr val="windowText" lastClr="000000"/>
                </a:solidFill>
                <a:latin typeface="メイリオ" panose="020B0604030504040204" pitchFamily="50" charset="-128"/>
                <a:ea typeface="メイリオ" panose="020B0604030504040204" pitchFamily="50" charset="-128"/>
              </a:rPr>
              <a:t>2)</a:t>
            </a:r>
            <a:endParaRPr kumimoji="1" lang="ja-JP" altLang="en-US" sz="600" dirty="0">
              <a:solidFill>
                <a:sysClr val="windowText" lastClr="000000"/>
              </a:solidFill>
              <a:latin typeface="メイリオ" panose="020B0604030504040204" pitchFamily="50" charset="-128"/>
              <a:ea typeface="メイリオ" panose="020B0604030504040204" pitchFamily="50" charset="-128"/>
            </a:endParaRPr>
          </a:p>
        </p:txBody>
      </p:sp>
      <p:sp>
        <p:nvSpPr>
          <p:cNvPr id="80" name="Text Box 52">
            <a:extLst>
              <a:ext uri="{FF2B5EF4-FFF2-40B4-BE49-F238E27FC236}">
                <a16:creationId xmlns:a16="http://schemas.microsoft.com/office/drawing/2014/main" id="{0E05FAE1-70C5-0A54-AA9F-64969366CDCA}"/>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26</a:t>
            </a:r>
          </a:p>
        </p:txBody>
      </p:sp>
    </p:spTree>
    <p:extLst>
      <p:ext uri="{BB962C8B-B14F-4D97-AF65-F5344CB8AC3E}">
        <p14:creationId xmlns:p14="http://schemas.microsoft.com/office/powerpoint/2010/main" val="374371633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テキスト ボックス 4"/>
          <p:cNvSpPr txBox="1">
            <a:spLocks noChangeArrowheads="1"/>
          </p:cNvSpPr>
          <p:nvPr/>
        </p:nvSpPr>
        <p:spPr bwMode="auto">
          <a:xfrm>
            <a:off x="3070225" y="363538"/>
            <a:ext cx="736600" cy="339725"/>
          </a:xfrm>
          <a:prstGeom prst="rect">
            <a:avLst/>
          </a:prstGeom>
          <a:noFill/>
          <a:ln w="9525">
            <a:noFill/>
            <a:miter lim="800000"/>
            <a:headEnd/>
            <a:tailEnd/>
          </a:ln>
        </p:spPr>
        <p:txBody>
          <a:bodyPr wrap="none">
            <a:spAutoFit/>
          </a:bodyPr>
          <a:lstStyle/>
          <a:p>
            <a:r>
              <a:rPr lang="ja-JP" altLang="en-US" sz="1600" b="1"/>
              <a:t>目　次</a:t>
            </a:r>
            <a:endParaRPr lang="en-US" altLang="ja-JP" sz="1600" b="1"/>
          </a:p>
        </p:txBody>
      </p:sp>
      <p:sp>
        <p:nvSpPr>
          <p:cNvPr id="2056" name="テキスト ボックス 4"/>
          <p:cNvSpPr txBox="1">
            <a:spLocks noChangeArrowheads="1"/>
          </p:cNvSpPr>
          <p:nvPr/>
        </p:nvSpPr>
        <p:spPr bwMode="auto">
          <a:xfrm>
            <a:off x="404813" y="992188"/>
            <a:ext cx="5747086" cy="8675004"/>
          </a:xfrm>
          <a:prstGeom prst="rect">
            <a:avLst/>
          </a:prstGeom>
          <a:noFill/>
          <a:ln w="9525">
            <a:noFill/>
            <a:miter lim="800000"/>
            <a:headEnd/>
            <a:tailEnd/>
          </a:ln>
        </p:spPr>
        <p:txBody>
          <a:bodyPr wrap="none" lIns="0" tIns="0" rIns="0" bIns="0">
            <a:spAutoFit/>
          </a:bodyPr>
          <a:lstStyle/>
          <a:p>
            <a:pPr>
              <a:lnSpc>
                <a:spcPct val="150000"/>
              </a:lnSpc>
              <a:defRPr/>
            </a:pPr>
            <a:r>
              <a:rPr lang="ja-JP" altLang="en-US" sz="1400" b="1" i="1" dirty="0">
                <a:latin typeface="ＭＳ ゴシック" panose="020B0609070205080204" pitchFamily="49" charset="-128"/>
                <a:ea typeface="ＭＳ ゴシック" panose="020B0609070205080204" pitchFamily="49" charset="-128"/>
              </a:rPr>
              <a:t>多面的機能支払交付金の概要</a:t>
            </a:r>
            <a:endParaRPr lang="en-US" altLang="ja-JP" sz="1400" b="1" i="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交付金の構成　・・・・・・・・・・・・・・・・・</a:t>
            </a:r>
            <a:r>
              <a:rPr lang="ja-JP" altLang="en-US" sz="1400" dirty="0">
                <a:solidFill>
                  <a:srgbClr val="000000"/>
                </a:solidFill>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２　活動の手順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３　手続きの概要　・・・・・・・・・・・・・・・・・・・・・・</a:t>
            </a:r>
            <a:endParaRPr lang="en-US" altLang="ja-JP" sz="1400" dirty="0">
              <a:latin typeface="ＭＳ ゴシック" panose="020B0609070205080204" pitchFamily="49" charset="-128"/>
              <a:ea typeface="ＭＳ ゴシック" panose="020B0609070205080204" pitchFamily="49" charset="-128"/>
            </a:endParaRPr>
          </a:p>
          <a:p>
            <a:pPr marL="273050" indent="-273050">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273050" indent="-273050">
              <a:lnSpc>
                <a:spcPct val="150000"/>
              </a:lnSpc>
              <a:defRPr/>
            </a:pPr>
            <a:r>
              <a:rPr lang="en-US" altLang="ja-JP" sz="1400" b="1" i="1" dirty="0">
                <a:latin typeface="ＭＳ ゴシック" panose="020B0609070205080204" pitchFamily="49" charset="-128"/>
                <a:ea typeface="ＭＳ ゴシック" panose="020B0609070205080204" pitchFamily="49" charset="-128"/>
              </a:rPr>
              <a:t>Ⅰ</a:t>
            </a:r>
            <a:r>
              <a:rPr lang="ja-JP" altLang="en-US" sz="1400" b="1" i="1" dirty="0">
                <a:latin typeface="ＭＳ ゴシック" panose="020B0609070205080204" pitchFamily="49" charset="-128"/>
                <a:ea typeface="ＭＳ ゴシック" panose="020B0609070205080204" pitchFamily="49" charset="-128"/>
              </a:rPr>
              <a:t>　組織の設立</a:t>
            </a:r>
            <a:endParaRPr lang="en-US" altLang="ja-JP" sz="1400" b="1" i="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対象地域の設定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２　構成員の取りまとめ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３　規約（案）の作成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４　事業計画（案）の作成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５　活動計画（案）の作成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６　総会の開催　・・・・・・・・・・・・・・・・・・・・・・・</a:t>
            </a:r>
            <a:endParaRPr lang="en-US" altLang="ja-JP" sz="1400" dirty="0">
              <a:latin typeface="ＭＳ ゴシック" panose="020B0609070205080204" pitchFamily="49" charset="-128"/>
              <a:ea typeface="ＭＳ ゴシック" panose="020B0609070205080204" pitchFamily="49" charset="-128"/>
            </a:endParaRPr>
          </a:p>
          <a:p>
            <a:pPr marL="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r>
              <a:rPr lang="en-US" altLang="ja-JP" sz="1400" b="1" i="1" dirty="0">
                <a:latin typeface="ＭＳ ゴシック" panose="020B0609070205080204" pitchFamily="49" charset="-128"/>
                <a:ea typeface="ＭＳ ゴシック" panose="020B0609070205080204" pitchFamily="49" charset="-128"/>
              </a:rPr>
              <a:t>Ⅱ</a:t>
            </a:r>
            <a:r>
              <a:rPr lang="ja-JP" altLang="en-US" sz="1400" b="1" i="1" dirty="0">
                <a:latin typeface="ＭＳ ゴシック" panose="020B0609070205080204" pitchFamily="49" charset="-128"/>
                <a:ea typeface="ＭＳ ゴシック" panose="020B0609070205080204" pitchFamily="49" charset="-128"/>
              </a:rPr>
              <a:t>　事業計画の認定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i="1" dirty="0">
                <a:latin typeface="ＭＳ ゴシック" panose="020B0609070205080204" pitchFamily="49" charset="-128"/>
                <a:ea typeface="ＭＳ ゴシック" panose="020B0609070205080204" pitchFamily="49" charset="-128"/>
              </a:rPr>
              <a:t>Ⅲ</a:t>
            </a:r>
            <a:r>
              <a:rPr lang="ja-JP" altLang="en-US" sz="1400" b="1" i="1" dirty="0">
                <a:latin typeface="ＭＳ ゴシック" panose="020B0609070205080204" pitchFamily="49" charset="-128"/>
                <a:ea typeface="ＭＳ ゴシック" panose="020B0609070205080204" pitchFamily="49" charset="-128"/>
              </a:rPr>
              <a:t>　交付金及び概算払の申請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i="1" dirty="0">
                <a:latin typeface="ＭＳ ゴシック" panose="020B0609070205080204" pitchFamily="49" charset="-128"/>
                <a:ea typeface="ＭＳ ゴシック" panose="020B0609070205080204" pitchFamily="49" charset="-128"/>
              </a:rPr>
              <a:t>Ⅳ</a:t>
            </a:r>
            <a:r>
              <a:rPr lang="ja-JP" altLang="en-US" sz="1400" b="1" i="1" dirty="0">
                <a:latin typeface="ＭＳ ゴシック" panose="020B0609070205080204" pitchFamily="49" charset="-128"/>
                <a:ea typeface="ＭＳ ゴシック" panose="020B0609070205080204" pitchFamily="49" charset="-128"/>
              </a:rPr>
              <a:t>　活動の実施・記録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i="1" dirty="0">
                <a:latin typeface="ＭＳ ゴシック" panose="020B0609070205080204" pitchFamily="49" charset="-128"/>
                <a:ea typeface="ＭＳ ゴシック" panose="020B0609070205080204" pitchFamily="49" charset="-128"/>
              </a:rPr>
              <a:t>Ⅴ</a:t>
            </a:r>
            <a:r>
              <a:rPr lang="ja-JP" altLang="en-US" sz="1400" b="1" i="1" dirty="0">
                <a:latin typeface="ＭＳ ゴシック" panose="020B0609070205080204" pitchFamily="49" charset="-128"/>
                <a:ea typeface="ＭＳ ゴシック" panose="020B0609070205080204" pitchFamily="49" charset="-128"/>
              </a:rPr>
              <a:t>　活動の報告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i="1" dirty="0">
                <a:latin typeface="ＭＳ ゴシック" panose="020B0609070205080204" pitchFamily="49" charset="-128"/>
                <a:ea typeface="ＭＳ ゴシック" panose="020B0609070205080204" pitchFamily="49" charset="-128"/>
              </a:rPr>
              <a:t>Ⅵ</a:t>
            </a:r>
            <a:r>
              <a:rPr lang="ja-JP" altLang="en-US" sz="1400" b="1" i="1" dirty="0">
                <a:latin typeface="ＭＳ ゴシック" panose="020B0609070205080204" pitchFamily="49" charset="-128"/>
                <a:ea typeface="ＭＳ ゴシック" panose="020B0609070205080204" pitchFamily="49" charset="-128"/>
              </a:rPr>
              <a:t>　</a:t>
            </a:r>
            <a:r>
              <a:rPr lang="zh-TW" altLang="en-US" sz="1400" b="1" i="1" dirty="0">
                <a:latin typeface="ＭＳ ゴシック" panose="020B0609070205080204" pitchFamily="49" charset="-128"/>
                <a:ea typeface="ＭＳ ゴシック" panose="020B0609070205080204" pitchFamily="49" charset="-128"/>
              </a:rPr>
              <a:t>地域資源</a:t>
            </a:r>
            <a:r>
              <a:rPr lang="ja-JP" altLang="en-US" sz="1400" b="1" i="1" dirty="0">
                <a:latin typeface="ＭＳ ゴシック" panose="020B0609070205080204" pitchFamily="49" charset="-128"/>
                <a:ea typeface="ＭＳ ゴシック" panose="020B0609070205080204" pitchFamily="49" charset="-128"/>
              </a:rPr>
              <a:t>保全</a:t>
            </a:r>
            <a:r>
              <a:rPr lang="zh-TW" altLang="en-US" sz="1400" b="1" i="1" dirty="0">
                <a:latin typeface="ＭＳ ゴシック" panose="020B0609070205080204" pitchFamily="49" charset="-128"/>
                <a:ea typeface="ＭＳ ゴシック" panose="020B0609070205080204" pitchFamily="49" charset="-128"/>
              </a:rPr>
              <a:t>管理構想</a:t>
            </a:r>
            <a:r>
              <a:rPr lang="ja-JP" altLang="en-US" sz="1400" b="1" i="1" dirty="0">
                <a:latin typeface="ＭＳ ゴシック" panose="020B0609070205080204" pitchFamily="49" charset="-128"/>
                <a:ea typeface="ＭＳ ゴシック" panose="020B0609070205080204" pitchFamily="49" charset="-128"/>
              </a:rPr>
              <a:t>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i="1" dirty="0">
                <a:latin typeface="ＭＳ ゴシック" panose="020B0609070205080204" pitchFamily="49" charset="-128"/>
                <a:ea typeface="ＭＳ ゴシック" panose="020B0609070205080204" pitchFamily="49" charset="-128"/>
              </a:rPr>
              <a:t>Ⅶ</a:t>
            </a:r>
            <a:r>
              <a:rPr lang="ja-JP" altLang="en-US" sz="1400" b="1" i="1" dirty="0">
                <a:latin typeface="ＭＳ ゴシック" panose="020B0609070205080204" pitchFamily="49" charset="-128"/>
                <a:ea typeface="ＭＳ ゴシック" panose="020B0609070205080204" pitchFamily="49" charset="-128"/>
              </a:rPr>
              <a:t>　活動項目番号表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793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79388">
              <a:lnSpc>
                <a:spcPct val="150000"/>
              </a:lnSpc>
              <a:defRPr/>
            </a:pPr>
            <a:r>
              <a:rPr lang="ja-JP" altLang="en-US" sz="1400" dirty="0">
                <a:latin typeface="ＭＳ ゴシック" panose="020B0609070205080204" pitchFamily="49" charset="-128"/>
                <a:ea typeface="ＭＳ ゴシック" panose="020B0609070205080204" pitchFamily="49" charset="-128"/>
              </a:rPr>
              <a:t>○　参考情報　・・・・・・・・・・・・・・・・・・・・・・・・</a:t>
            </a:r>
            <a:endParaRPr lang="en-US" altLang="ja-JP" sz="1400" dirty="0">
              <a:latin typeface="ＭＳ ゴシック" panose="020B0609070205080204" pitchFamily="49" charset="-128"/>
              <a:ea typeface="ＭＳ ゴシック" panose="020B0609070205080204" pitchFamily="49" charset="-128"/>
            </a:endParaRPr>
          </a:p>
          <a:p>
            <a:pPr marL="179388">
              <a:lnSpc>
                <a:spcPct val="150000"/>
              </a:lnSpc>
              <a:defRPr/>
            </a:pPr>
            <a:r>
              <a:rPr lang="ja-JP" altLang="en-US" sz="1400" dirty="0">
                <a:latin typeface="ＭＳ ゴシック" panose="020B0609070205080204" pitchFamily="49" charset="-128"/>
                <a:ea typeface="ＭＳ ゴシック" panose="020B0609070205080204" pitchFamily="49" charset="-128"/>
              </a:rPr>
              <a:t>○　お問い合わせ先　・・・・・・・・・・・・・・・・・・・・・</a:t>
            </a:r>
            <a:endParaRPr lang="en-US" altLang="ja-JP" sz="1400" dirty="0">
              <a:latin typeface="ＭＳ ゴシック" panose="020B0609070205080204" pitchFamily="49" charset="-128"/>
              <a:ea typeface="ＭＳ ゴシック" panose="020B0609070205080204" pitchFamily="49" charset="-128"/>
            </a:endParaRPr>
          </a:p>
        </p:txBody>
      </p:sp>
      <p:sp>
        <p:nvSpPr>
          <p:cNvPr id="3076" name="テキスト ボックス 4"/>
          <p:cNvSpPr txBox="1">
            <a:spLocks noChangeArrowheads="1"/>
          </p:cNvSpPr>
          <p:nvPr/>
        </p:nvSpPr>
        <p:spPr bwMode="auto">
          <a:xfrm>
            <a:off x="6309320" y="992188"/>
            <a:ext cx="179600" cy="8675004"/>
          </a:xfrm>
          <a:prstGeom prst="rect">
            <a:avLst/>
          </a:prstGeom>
          <a:noFill/>
          <a:ln>
            <a:noFill/>
          </a:ln>
        </p:spPr>
        <p:txBody>
          <a:bodyPr wrap="none" lIns="0" tIns="0" rIns="0" bIns="0">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１</a:t>
            </a:r>
            <a:endParaRPr lang="en-US" altLang="ja-JP" sz="1400" dirty="0">
              <a:latin typeface="+mn-ea"/>
              <a:ea typeface="+mn-ea"/>
            </a:endParaRPr>
          </a:p>
          <a:p>
            <a:pPr algn="r" eaLnBrk="1" hangingPunct="1">
              <a:lnSpc>
                <a:spcPct val="150000"/>
              </a:lnSpc>
              <a:defRPr/>
            </a:pPr>
            <a:r>
              <a:rPr lang="ja-JP" altLang="en-US" sz="1400" dirty="0">
                <a:latin typeface="+mn-ea"/>
                <a:ea typeface="+mn-ea"/>
              </a:rPr>
              <a:t>２</a:t>
            </a:r>
            <a:endParaRPr lang="en-US" altLang="ja-JP" sz="1400" dirty="0">
              <a:latin typeface="+mn-ea"/>
              <a:ea typeface="+mn-ea"/>
            </a:endParaRPr>
          </a:p>
          <a:p>
            <a:pPr algn="r" eaLnBrk="1" hangingPunct="1">
              <a:lnSpc>
                <a:spcPct val="150000"/>
              </a:lnSpc>
              <a:defRPr/>
            </a:pPr>
            <a:r>
              <a:rPr lang="ja-JP" altLang="en-US" sz="1400" dirty="0">
                <a:latin typeface="+mn-ea"/>
                <a:ea typeface="+mn-ea"/>
              </a:rPr>
              <a:t>４</a:t>
            </a: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５</a:t>
            </a:r>
            <a:endParaRPr lang="en-US" altLang="ja-JP" sz="1400" dirty="0">
              <a:latin typeface="+mn-ea"/>
              <a:ea typeface="+mn-ea"/>
            </a:endParaRPr>
          </a:p>
          <a:p>
            <a:pPr algn="r" eaLnBrk="1" hangingPunct="1">
              <a:lnSpc>
                <a:spcPct val="150000"/>
              </a:lnSpc>
              <a:defRPr/>
            </a:pPr>
            <a:r>
              <a:rPr lang="ja-JP" altLang="en-US" sz="1400" dirty="0">
                <a:latin typeface="+mn-ea"/>
              </a:rPr>
              <a:t>６</a:t>
            </a:r>
            <a:endParaRPr lang="en-US" altLang="ja-JP" sz="1400" dirty="0">
              <a:latin typeface="+mn-ea"/>
            </a:endParaRPr>
          </a:p>
          <a:p>
            <a:pPr algn="r" eaLnBrk="1" hangingPunct="1">
              <a:lnSpc>
                <a:spcPct val="150000"/>
              </a:lnSpc>
              <a:defRPr/>
            </a:pPr>
            <a:r>
              <a:rPr lang="ja-JP" altLang="en-US" sz="1400" dirty="0">
                <a:latin typeface="+mn-ea"/>
              </a:rPr>
              <a:t>７</a:t>
            </a:r>
            <a:endParaRPr lang="en-US" altLang="ja-JP" sz="1400" dirty="0">
              <a:latin typeface="+mn-ea"/>
            </a:endParaRPr>
          </a:p>
          <a:p>
            <a:pPr algn="r" eaLnBrk="1" hangingPunct="1">
              <a:lnSpc>
                <a:spcPct val="150000"/>
              </a:lnSpc>
              <a:defRPr/>
            </a:pPr>
            <a:r>
              <a:rPr lang="en-US" altLang="ja-JP" sz="1400" dirty="0">
                <a:latin typeface="+mn-ea"/>
              </a:rPr>
              <a:t>12</a:t>
            </a:r>
          </a:p>
          <a:p>
            <a:pPr algn="r" eaLnBrk="1" hangingPunct="1">
              <a:lnSpc>
                <a:spcPct val="150000"/>
              </a:lnSpc>
              <a:defRPr/>
            </a:pPr>
            <a:r>
              <a:rPr lang="en-US" altLang="ja-JP" sz="1400" dirty="0">
                <a:latin typeface="+mn-ea"/>
              </a:rPr>
              <a:t>14</a:t>
            </a:r>
          </a:p>
          <a:p>
            <a:pPr algn="r" eaLnBrk="1" hangingPunct="1">
              <a:lnSpc>
                <a:spcPct val="150000"/>
              </a:lnSpc>
              <a:defRPr/>
            </a:pPr>
            <a:r>
              <a:rPr lang="en-US" altLang="ja-JP" sz="1400" dirty="0">
                <a:latin typeface="+mn-ea"/>
              </a:rPr>
              <a:t>30</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31</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35</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48</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58</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66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70</a:t>
            </a:r>
          </a:p>
          <a:p>
            <a:pPr algn="r" eaLnBrk="1" hangingPunct="1">
              <a:lnSpc>
                <a:spcPct val="150000"/>
              </a:lnSpc>
              <a:defRPr/>
            </a:pPr>
            <a:r>
              <a:rPr lang="en-US" altLang="ja-JP" sz="1400" dirty="0">
                <a:latin typeface="+mn-ea"/>
                <a:ea typeface="+mn-ea"/>
              </a:rPr>
              <a:t>73</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9416" y="344487"/>
            <a:ext cx="6012000" cy="6336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4D8D700B-97EB-4DA0-B304-6015FC4919BE}"/>
              </a:ext>
            </a:extLst>
          </p:cNvPr>
          <p:cNvPicPr>
            <a:picLocks noChangeAspect="1"/>
          </p:cNvPicPr>
          <p:nvPr/>
        </p:nvPicPr>
        <p:blipFill>
          <a:blip r:embed="rId3"/>
          <a:stretch>
            <a:fillRect/>
          </a:stretch>
        </p:blipFill>
        <p:spPr>
          <a:xfrm>
            <a:off x="602668" y="392572"/>
            <a:ext cx="4797152" cy="2738621"/>
          </a:xfrm>
          <a:prstGeom prst="rect">
            <a:avLst/>
          </a:prstGeom>
        </p:spPr>
      </p:pic>
      <p:pic>
        <p:nvPicPr>
          <p:cNvPr id="3" name="図 2">
            <a:extLst>
              <a:ext uri="{FF2B5EF4-FFF2-40B4-BE49-F238E27FC236}">
                <a16:creationId xmlns:a16="http://schemas.microsoft.com/office/drawing/2014/main" id="{88F9C29F-75B0-458D-B390-DBB6847A40B9}"/>
              </a:ext>
            </a:extLst>
          </p:cNvPr>
          <p:cNvPicPr>
            <a:picLocks noChangeAspect="1"/>
          </p:cNvPicPr>
          <p:nvPr/>
        </p:nvPicPr>
        <p:blipFill rotWithShape="1">
          <a:blip r:embed="rId4"/>
          <a:srcRect t="44874"/>
          <a:stretch/>
        </p:blipFill>
        <p:spPr>
          <a:xfrm>
            <a:off x="577331" y="3184623"/>
            <a:ext cx="5846713" cy="3443139"/>
          </a:xfrm>
          <a:prstGeom prst="rect">
            <a:avLst/>
          </a:prstGeom>
        </p:spPr>
      </p:pic>
      <p:sp>
        <p:nvSpPr>
          <p:cNvPr id="1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テキスト ボックス 13"/>
          <p:cNvSpPr txBox="1"/>
          <p:nvPr/>
        </p:nvSpPr>
        <p:spPr>
          <a:xfrm>
            <a:off x="3481562" y="1219258"/>
            <a:ext cx="2757416" cy="22659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延長は</a:t>
            </a:r>
            <a:r>
              <a:rPr lang="en-US" altLang="ja-JP" sz="1000" u="sng" dirty="0">
                <a:solidFill>
                  <a:srgbClr val="FF0000"/>
                </a:solidFill>
                <a:latin typeface="ＭＳ Ｐゴシック"/>
                <a:ea typeface="ＭＳ Ｐゴシック"/>
              </a:rPr>
              <a:t>km</a:t>
            </a:r>
            <a:r>
              <a:rPr lang="ja-JP" altLang="en-US" sz="1000" u="sng" dirty="0">
                <a:solidFill>
                  <a:srgbClr val="FF0000"/>
                </a:solidFill>
                <a:latin typeface="ＭＳ Ｐゴシック"/>
                <a:ea typeface="ＭＳ Ｐゴシック"/>
              </a:rPr>
              <a:t>単位で小数点以下２桁まで記入します。</a:t>
            </a:r>
            <a:endParaRPr lang="en-US" altLang="ja-JP" sz="1000" u="sng" dirty="0">
              <a:solidFill>
                <a:srgbClr val="FF0000"/>
              </a:solidFill>
              <a:latin typeface="ＭＳ Ｐゴシック"/>
              <a:ea typeface="ＭＳ Ｐゴシック"/>
            </a:endParaRPr>
          </a:p>
        </p:txBody>
      </p:sp>
      <p:sp>
        <p:nvSpPr>
          <p:cNvPr id="15" name="フリーフォーム 14"/>
          <p:cNvSpPr/>
          <p:nvPr/>
        </p:nvSpPr>
        <p:spPr>
          <a:xfrm rot="16200000">
            <a:off x="3880133" y="1670246"/>
            <a:ext cx="504058" cy="45721"/>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角丸四角形 17"/>
          <p:cNvSpPr/>
          <p:nvPr/>
        </p:nvSpPr>
        <p:spPr>
          <a:xfrm>
            <a:off x="4180508" y="7623417"/>
            <a:ext cx="2340232" cy="122413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 name="フリーフォーム 19"/>
          <p:cNvSpPr/>
          <p:nvPr/>
        </p:nvSpPr>
        <p:spPr>
          <a:xfrm rot="10800000" flipV="1">
            <a:off x="4317626" y="8850322"/>
            <a:ext cx="192584" cy="42986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4" name="図 23">
            <a:extLst>
              <a:ext uri="{FF2B5EF4-FFF2-40B4-BE49-F238E27FC236}">
                <a16:creationId xmlns:a16="http://schemas.microsoft.com/office/drawing/2014/main" id="{714B8F6F-10B6-4084-E922-069111E1C1D9}"/>
              </a:ext>
            </a:extLst>
          </p:cNvPr>
          <p:cNvPicPr>
            <a:picLocks noChangeAspect="1"/>
          </p:cNvPicPr>
          <p:nvPr/>
        </p:nvPicPr>
        <p:blipFill>
          <a:blip r:embed="rId5"/>
          <a:stretch>
            <a:fillRect/>
          </a:stretch>
        </p:blipFill>
        <p:spPr>
          <a:xfrm>
            <a:off x="566907" y="6861904"/>
            <a:ext cx="6012000" cy="2876480"/>
          </a:xfrm>
          <a:prstGeom prst="rect">
            <a:avLst/>
          </a:prstGeom>
        </p:spPr>
      </p:pic>
      <p:sp>
        <p:nvSpPr>
          <p:cNvPr id="17" name="テキスト ボックス 16"/>
          <p:cNvSpPr txBox="1"/>
          <p:nvPr/>
        </p:nvSpPr>
        <p:spPr>
          <a:xfrm>
            <a:off x="3481562" y="6816823"/>
            <a:ext cx="3127483"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・これは加算措置の「多面的機能の増進に向けた活動への支援」に取り組む場合の記入例です。取り組む加算措置に応じて様式を記入して活動計画書に添付してください。</a:t>
            </a:r>
            <a:endParaRPr lang="en-US" altLang="ja-JP" sz="1000" dirty="0">
              <a:latin typeface="ＭＳ Ｐゴシック"/>
              <a:ea typeface="ＭＳ Ｐゴシック"/>
            </a:endParaRPr>
          </a:p>
          <a:p>
            <a:r>
              <a:rPr lang="ja-JP" altLang="en-US" sz="1000" dirty="0">
                <a:latin typeface="ＭＳ Ｐゴシック"/>
                <a:ea typeface="ＭＳ Ｐゴシック"/>
              </a:rPr>
              <a:t>・加算措置に取り組まない場合は様式の提出は不要です。</a:t>
            </a:r>
            <a:endParaRPr lang="en-US" altLang="ja-JP" sz="1000" dirty="0">
              <a:latin typeface="ＭＳ Ｐゴシック"/>
              <a:ea typeface="ＭＳ Ｐゴシック"/>
            </a:endParaRPr>
          </a:p>
        </p:txBody>
      </p:sp>
      <p:sp>
        <p:nvSpPr>
          <p:cNvPr id="19" name="テキスト ボックス 18"/>
          <p:cNvSpPr txBox="1"/>
          <p:nvPr/>
        </p:nvSpPr>
        <p:spPr>
          <a:xfrm>
            <a:off x="3610447" y="9274802"/>
            <a:ext cx="3024656"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加算措置の適用条件を確認して様式に必要事項を記入してください。</a:t>
            </a:r>
            <a:endParaRPr lang="en-US" altLang="ja-JP" sz="1000" dirty="0">
              <a:latin typeface="ＭＳ Ｐゴシック"/>
              <a:ea typeface="ＭＳ Ｐゴシック"/>
            </a:endParaRPr>
          </a:p>
        </p:txBody>
      </p:sp>
      <p:sp>
        <p:nvSpPr>
          <p:cNvPr id="33" name="テキスト ボックス 32">
            <a:extLst>
              <a:ext uri="{FF2B5EF4-FFF2-40B4-BE49-F238E27FC236}">
                <a16:creationId xmlns:a16="http://schemas.microsoft.com/office/drawing/2014/main" id="{489270FE-1925-F08E-C77C-E2EA39D8E370}"/>
              </a:ext>
            </a:extLst>
          </p:cNvPr>
          <p:cNvSpPr txBox="1"/>
          <p:nvPr/>
        </p:nvSpPr>
        <p:spPr>
          <a:xfrm>
            <a:off x="3717032" y="314176"/>
            <a:ext cx="2699672"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工事１件当たり</a:t>
            </a:r>
            <a:r>
              <a:rPr lang="en-US" altLang="ja-JP" sz="1000" u="sng" dirty="0">
                <a:solidFill>
                  <a:srgbClr val="FF0000"/>
                </a:solidFill>
                <a:latin typeface="ＭＳ Ｐゴシック"/>
                <a:ea typeface="ＭＳ Ｐゴシック"/>
              </a:rPr>
              <a:t>200</a:t>
            </a:r>
            <a:r>
              <a:rPr lang="ja-JP" altLang="en-US" sz="1000" u="sng" dirty="0">
                <a:solidFill>
                  <a:srgbClr val="FF0000"/>
                </a:solidFill>
                <a:latin typeface="ＭＳ Ｐゴシック"/>
                <a:ea typeface="ＭＳ Ｐゴシック"/>
              </a:rPr>
              <a:t>万円以上の工事がある場合、</a:t>
            </a:r>
            <a:endParaRPr lang="en-US" altLang="ja-JP" sz="1000" u="sng" dirty="0">
              <a:solidFill>
                <a:srgbClr val="FF0000"/>
              </a:solidFill>
              <a:latin typeface="ＭＳ Ｐゴシック"/>
              <a:ea typeface="ＭＳ Ｐゴシック"/>
            </a:endParaRPr>
          </a:p>
          <a:p>
            <a:r>
              <a:rPr lang="ja-JP" altLang="en-US" sz="1000" u="sng" dirty="0">
                <a:solidFill>
                  <a:srgbClr val="FF0000"/>
                </a:solidFill>
                <a:latin typeface="ＭＳ Ｐゴシック"/>
                <a:ea typeface="ＭＳ Ｐゴシック"/>
              </a:rPr>
              <a:t>該当する工事については「長寿命化整備計画書」の作成が必要です。</a:t>
            </a:r>
            <a:endParaRPr lang="en-US" altLang="ja-JP" sz="1000" u="sng" dirty="0">
              <a:solidFill>
                <a:srgbClr val="FF0000"/>
              </a:solidFill>
              <a:latin typeface="ＭＳ Ｐゴシック"/>
              <a:ea typeface="ＭＳ Ｐゴシック"/>
            </a:endParaRPr>
          </a:p>
        </p:txBody>
      </p:sp>
      <p:sp>
        <p:nvSpPr>
          <p:cNvPr id="34" name="Text Box 52">
            <a:extLst>
              <a:ext uri="{FF2B5EF4-FFF2-40B4-BE49-F238E27FC236}">
                <a16:creationId xmlns:a16="http://schemas.microsoft.com/office/drawing/2014/main" id="{A77C5B28-6F1D-EA39-BD20-9F07467BA7F2}"/>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27</a:t>
            </a:r>
          </a:p>
        </p:txBody>
      </p:sp>
    </p:spTree>
    <p:extLst>
      <p:ext uri="{BB962C8B-B14F-4D97-AF65-F5344CB8AC3E}">
        <p14:creationId xmlns:p14="http://schemas.microsoft.com/office/powerpoint/2010/main" val="8266301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 name="Text Box 5">
            <a:extLst>
              <a:ext uri="{FF2B5EF4-FFF2-40B4-BE49-F238E27FC236}">
                <a16:creationId xmlns:a16="http://schemas.microsoft.com/office/drawing/2014/main" id="{168BFC13-DD35-4D9C-B079-E735DC7A7AA9}"/>
              </a:ext>
            </a:extLst>
          </p:cNvPr>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70" name="角丸四角形 21">
            <a:extLst>
              <a:ext uri="{FF2B5EF4-FFF2-40B4-BE49-F238E27FC236}">
                <a16:creationId xmlns:a16="http://schemas.microsoft.com/office/drawing/2014/main" id="{481C0DE5-37BC-F5F2-98AC-3A055786C093}"/>
              </a:ext>
            </a:extLst>
          </p:cNvPr>
          <p:cNvSpPr/>
          <p:nvPr/>
        </p:nvSpPr>
        <p:spPr>
          <a:xfrm>
            <a:off x="455249" y="782454"/>
            <a:ext cx="6012001" cy="5466690"/>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pic>
        <p:nvPicPr>
          <p:cNvPr id="71" name="Picture 3">
            <a:extLst>
              <a:ext uri="{FF2B5EF4-FFF2-40B4-BE49-F238E27FC236}">
                <a16:creationId xmlns:a16="http://schemas.microsoft.com/office/drawing/2014/main" id="{7875BA0F-CEE7-3E19-0ECF-30FC677D1C0F}"/>
              </a:ext>
            </a:extLst>
          </p:cNvPr>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3905" y="3333027"/>
            <a:ext cx="5833057" cy="2137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2" name="図 71">
            <a:extLst>
              <a:ext uri="{FF2B5EF4-FFF2-40B4-BE49-F238E27FC236}">
                <a16:creationId xmlns:a16="http://schemas.microsoft.com/office/drawing/2014/main" id="{38F59E7B-77A3-D446-FA96-6A09FDD488FC}"/>
              </a:ext>
            </a:extLst>
          </p:cNvPr>
          <p:cNvPicPr>
            <a:picLocks noChangeAspect="1"/>
          </p:cNvPicPr>
          <p:nvPr/>
        </p:nvPicPr>
        <p:blipFill>
          <a:blip r:embed="rId3"/>
          <a:stretch>
            <a:fillRect/>
          </a:stretch>
        </p:blipFill>
        <p:spPr>
          <a:xfrm>
            <a:off x="876225" y="3443309"/>
            <a:ext cx="4445383" cy="1940556"/>
          </a:xfrm>
          <a:prstGeom prst="rect">
            <a:avLst/>
          </a:prstGeom>
        </p:spPr>
      </p:pic>
      <p:sp>
        <p:nvSpPr>
          <p:cNvPr id="73" name="AutoShape 10">
            <a:extLst>
              <a:ext uri="{FF2B5EF4-FFF2-40B4-BE49-F238E27FC236}">
                <a16:creationId xmlns:a16="http://schemas.microsoft.com/office/drawing/2014/main" id="{2BAF8382-6C89-BCC2-AA9B-3F6B2D88D156}"/>
              </a:ext>
            </a:extLst>
          </p:cNvPr>
          <p:cNvSpPr>
            <a:spLocks noChangeArrowheads="1"/>
          </p:cNvSpPr>
          <p:nvPr/>
        </p:nvSpPr>
        <p:spPr bwMode="auto">
          <a:xfrm>
            <a:off x="411023" y="396603"/>
            <a:ext cx="955510" cy="252001"/>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加算措置</a:t>
            </a:r>
          </a:p>
        </p:txBody>
      </p:sp>
      <p:sp>
        <p:nvSpPr>
          <p:cNvPr id="75" name="テキスト ボックス 74">
            <a:extLst>
              <a:ext uri="{FF2B5EF4-FFF2-40B4-BE49-F238E27FC236}">
                <a16:creationId xmlns:a16="http://schemas.microsoft.com/office/drawing/2014/main" id="{5ACCCC15-1655-5582-F960-3AB9A89119FE}"/>
              </a:ext>
            </a:extLst>
          </p:cNvPr>
          <p:cNvSpPr txBox="1"/>
          <p:nvPr/>
        </p:nvSpPr>
        <p:spPr>
          <a:xfrm>
            <a:off x="443075" y="733912"/>
            <a:ext cx="5493093" cy="190240"/>
          </a:xfrm>
          <a:prstGeom prst="rect">
            <a:avLst/>
          </a:prstGeom>
          <a:solidFill>
            <a:schemeClr val="bg1"/>
          </a:solidFill>
          <a:ln w="12700">
            <a:solidFill>
              <a:srgbClr val="FF0000"/>
            </a:solidFill>
          </a:ln>
        </p:spPr>
        <p:txBody>
          <a:bodyPr wrap="square" lIns="36000" tIns="3600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加算措置を受ける場合は、活動計画書に「４．加算措置」の様式を添付してください。</a:t>
            </a:r>
            <a:endParaRPr kumimoji="1" lang="en-US" altLang="ja-JP"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76" name="テキスト ボックス 4">
            <a:extLst>
              <a:ext uri="{FF2B5EF4-FFF2-40B4-BE49-F238E27FC236}">
                <a16:creationId xmlns:a16="http://schemas.microsoft.com/office/drawing/2014/main" id="{1E3A3569-00E7-9E08-B709-B5029279F4FF}"/>
              </a:ext>
            </a:extLst>
          </p:cNvPr>
          <p:cNvSpPr txBox="1">
            <a:spLocks noChangeArrowheads="1"/>
          </p:cNvSpPr>
          <p:nvPr/>
        </p:nvSpPr>
        <p:spPr bwMode="auto">
          <a:xfrm>
            <a:off x="486336" y="1017760"/>
            <a:ext cx="6075357"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（１）資源向上支払（共同）の多面的機能の更なる増進に向けた活動への支援（令和元年度拡充）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組織が多面的機能の増進を図る活動の活動項目を増加させる場合、資源向上支払交付金において単価の加算を行います。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新たに本活動に取り組む場合は、２つ以上の活動項目が必要です。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テキスト ボックス 4">
            <a:extLst>
              <a:ext uri="{FF2B5EF4-FFF2-40B4-BE49-F238E27FC236}">
                <a16:creationId xmlns:a16="http://schemas.microsoft.com/office/drawing/2014/main" id="{BCCC5304-C32B-CB8B-DEF3-E78F3330A0CA}"/>
              </a:ext>
            </a:extLst>
          </p:cNvPr>
          <p:cNvSpPr txBox="1">
            <a:spLocks noChangeArrowheads="1"/>
          </p:cNvSpPr>
          <p:nvPr/>
        </p:nvSpPr>
        <p:spPr bwMode="auto">
          <a:xfrm>
            <a:off x="533063" y="5601176"/>
            <a:ext cx="6008608" cy="45493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様式に従い交付額を記入してください。加算措置の詳細については、「多面的機能支払交付金のあらまし」　</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．９、</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加算措置を参照してください。</a:t>
            </a:r>
            <a:endPar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テキスト ボックス 77">
            <a:extLst>
              <a:ext uri="{FF2B5EF4-FFF2-40B4-BE49-F238E27FC236}">
                <a16:creationId xmlns:a16="http://schemas.microsoft.com/office/drawing/2014/main" id="{257B860D-F12B-6F7D-E0E1-C5009204BE98}"/>
              </a:ext>
            </a:extLst>
          </p:cNvPr>
          <p:cNvSpPr txBox="1"/>
          <p:nvPr/>
        </p:nvSpPr>
        <p:spPr>
          <a:xfrm>
            <a:off x="5872880" y="2870859"/>
            <a:ext cx="762657" cy="24622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79" name="テキスト ボックス 78">
            <a:extLst>
              <a:ext uri="{FF2B5EF4-FFF2-40B4-BE49-F238E27FC236}">
                <a16:creationId xmlns:a16="http://schemas.microsoft.com/office/drawing/2014/main" id="{11052C1E-D0E1-6B7E-E814-9F7F35EF57CB}"/>
              </a:ext>
            </a:extLst>
          </p:cNvPr>
          <p:cNvSpPr txBox="1"/>
          <p:nvPr/>
        </p:nvSpPr>
        <p:spPr>
          <a:xfrm>
            <a:off x="519711" y="2737907"/>
            <a:ext cx="1382209"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活動項目数１</a:t>
            </a:r>
          </a:p>
        </p:txBody>
      </p:sp>
      <p:sp>
        <p:nvSpPr>
          <p:cNvPr id="80" name="ドーナツ 82">
            <a:extLst>
              <a:ext uri="{FF2B5EF4-FFF2-40B4-BE49-F238E27FC236}">
                <a16:creationId xmlns:a16="http://schemas.microsoft.com/office/drawing/2014/main" id="{5BC14921-1E7A-7B51-C9AE-AD2F2993549C}"/>
              </a:ext>
            </a:extLst>
          </p:cNvPr>
          <p:cNvSpPr/>
          <p:nvPr/>
        </p:nvSpPr>
        <p:spPr>
          <a:xfrm>
            <a:off x="2399328" y="2345818"/>
            <a:ext cx="361584" cy="345127"/>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テキスト ボックス 80">
            <a:extLst>
              <a:ext uri="{FF2B5EF4-FFF2-40B4-BE49-F238E27FC236}">
                <a16:creationId xmlns:a16="http://schemas.microsoft.com/office/drawing/2014/main" id="{26116F45-B584-10EF-6F98-0278C153955A}"/>
              </a:ext>
            </a:extLst>
          </p:cNvPr>
          <p:cNvSpPr txBox="1"/>
          <p:nvPr/>
        </p:nvSpPr>
        <p:spPr>
          <a:xfrm>
            <a:off x="360806" y="2282473"/>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活動項目数０</a:t>
            </a:r>
          </a:p>
        </p:txBody>
      </p:sp>
      <p:sp>
        <p:nvSpPr>
          <p:cNvPr id="82" name="テキスト ボックス 81">
            <a:extLst>
              <a:ext uri="{FF2B5EF4-FFF2-40B4-BE49-F238E27FC236}">
                <a16:creationId xmlns:a16="http://schemas.microsoft.com/office/drawing/2014/main" id="{D3EB30C5-7F0E-0247-C05B-CEB1F5AE2F98}"/>
              </a:ext>
            </a:extLst>
          </p:cNvPr>
          <p:cNvSpPr txBox="1"/>
          <p:nvPr/>
        </p:nvSpPr>
        <p:spPr>
          <a:xfrm>
            <a:off x="1784829" y="2282003"/>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97" name="右矢印 85">
            <a:extLst>
              <a:ext uri="{FF2B5EF4-FFF2-40B4-BE49-F238E27FC236}">
                <a16:creationId xmlns:a16="http://schemas.microsoft.com/office/drawing/2014/main" id="{BBDC151C-9D40-DAF0-850D-A976A481B70B}"/>
              </a:ext>
            </a:extLst>
          </p:cNvPr>
          <p:cNvSpPr/>
          <p:nvPr/>
        </p:nvSpPr>
        <p:spPr>
          <a:xfrm>
            <a:off x="1722819" y="2365677"/>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8" name="右矢印 86">
            <a:extLst>
              <a:ext uri="{FF2B5EF4-FFF2-40B4-BE49-F238E27FC236}">
                <a16:creationId xmlns:a16="http://schemas.microsoft.com/office/drawing/2014/main" id="{0C5E7A20-A17B-0EA9-E5A0-4CAD89D590F2}"/>
              </a:ext>
            </a:extLst>
          </p:cNvPr>
          <p:cNvSpPr/>
          <p:nvPr/>
        </p:nvSpPr>
        <p:spPr>
          <a:xfrm>
            <a:off x="1722819" y="2797678"/>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5" name="ドーナツ 91">
            <a:extLst>
              <a:ext uri="{FF2B5EF4-FFF2-40B4-BE49-F238E27FC236}">
                <a16:creationId xmlns:a16="http://schemas.microsoft.com/office/drawing/2014/main" id="{B18F4E6D-7389-B883-7B86-8FAE70C2619F}"/>
              </a:ext>
            </a:extLst>
          </p:cNvPr>
          <p:cNvSpPr/>
          <p:nvPr/>
        </p:nvSpPr>
        <p:spPr>
          <a:xfrm>
            <a:off x="2401762" y="2844258"/>
            <a:ext cx="363705" cy="357768"/>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6" name="テキスト ボックス 105">
            <a:extLst>
              <a:ext uri="{FF2B5EF4-FFF2-40B4-BE49-F238E27FC236}">
                <a16:creationId xmlns:a16="http://schemas.microsoft.com/office/drawing/2014/main" id="{E9DEA5D9-9F19-7D0C-E4F6-529956ACEE37}"/>
              </a:ext>
            </a:extLst>
          </p:cNvPr>
          <p:cNvSpPr txBox="1"/>
          <p:nvPr/>
        </p:nvSpPr>
        <p:spPr>
          <a:xfrm>
            <a:off x="1895856" y="2774149"/>
            <a:ext cx="149259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107" name="テキスト ボックス 106">
            <a:extLst>
              <a:ext uri="{FF2B5EF4-FFF2-40B4-BE49-F238E27FC236}">
                <a16:creationId xmlns:a16="http://schemas.microsoft.com/office/drawing/2014/main" id="{8FC62385-AA01-8341-2284-47C496496864}"/>
              </a:ext>
            </a:extLst>
          </p:cNvPr>
          <p:cNvSpPr txBox="1"/>
          <p:nvPr/>
        </p:nvSpPr>
        <p:spPr>
          <a:xfrm>
            <a:off x="411023" y="2031390"/>
            <a:ext cx="1548987" cy="2566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加算対象となる例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108" name="テキスト ボックス 107">
            <a:extLst>
              <a:ext uri="{FF2B5EF4-FFF2-40B4-BE49-F238E27FC236}">
                <a16:creationId xmlns:a16="http://schemas.microsoft.com/office/drawing/2014/main" id="{1DC4258B-21E2-1360-A220-2A3E23618E1E}"/>
              </a:ext>
            </a:extLst>
          </p:cNvPr>
          <p:cNvSpPr txBox="1"/>
          <p:nvPr/>
        </p:nvSpPr>
        <p:spPr>
          <a:xfrm>
            <a:off x="2871777" y="2926533"/>
            <a:ext cx="762657"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109" name="乗算記号 108">
            <a:extLst>
              <a:ext uri="{FF2B5EF4-FFF2-40B4-BE49-F238E27FC236}">
                <a16:creationId xmlns:a16="http://schemas.microsoft.com/office/drawing/2014/main" id="{5DBA2B18-F918-7A80-88CF-2EBC6CDB0092}"/>
              </a:ext>
            </a:extLst>
          </p:cNvPr>
          <p:cNvSpPr/>
          <p:nvPr/>
        </p:nvSpPr>
        <p:spPr>
          <a:xfrm>
            <a:off x="5312318" y="2261661"/>
            <a:ext cx="488505" cy="454363"/>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0" name="テキスト ボックス 109">
            <a:extLst>
              <a:ext uri="{FF2B5EF4-FFF2-40B4-BE49-F238E27FC236}">
                <a16:creationId xmlns:a16="http://schemas.microsoft.com/office/drawing/2014/main" id="{239CC10E-DC2C-DAF6-AD70-368A63244173}"/>
              </a:ext>
            </a:extLst>
          </p:cNvPr>
          <p:cNvSpPr txBox="1"/>
          <p:nvPr/>
        </p:nvSpPr>
        <p:spPr>
          <a:xfrm>
            <a:off x="2999237" y="2000834"/>
            <a:ext cx="239390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加算対象とならない例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111" name="テキスト ボックス 110">
            <a:extLst>
              <a:ext uri="{FF2B5EF4-FFF2-40B4-BE49-F238E27FC236}">
                <a16:creationId xmlns:a16="http://schemas.microsoft.com/office/drawing/2014/main" id="{0B50E5C6-64E9-9CAF-ABF7-E19C5854C82B}"/>
              </a:ext>
            </a:extLst>
          </p:cNvPr>
          <p:cNvSpPr txBox="1"/>
          <p:nvPr/>
        </p:nvSpPr>
        <p:spPr>
          <a:xfrm>
            <a:off x="3298272" y="229492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数０</a:t>
            </a:r>
          </a:p>
        </p:txBody>
      </p:sp>
      <p:sp>
        <p:nvSpPr>
          <p:cNvPr id="112" name="テキスト ボックス 111">
            <a:extLst>
              <a:ext uri="{FF2B5EF4-FFF2-40B4-BE49-F238E27FC236}">
                <a16:creationId xmlns:a16="http://schemas.microsoft.com/office/drawing/2014/main" id="{C3DF3B7A-93F5-6847-5AD4-C1F821B7A16A}"/>
              </a:ext>
            </a:extLst>
          </p:cNvPr>
          <p:cNvSpPr txBox="1"/>
          <p:nvPr/>
        </p:nvSpPr>
        <p:spPr>
          <a:xfrm>
            <a:off x="4764771" y="229556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数１</a:t>
            </a:r>
          </a:p>
        </p:txBody>
      </p:sp>
      <p:sp>
        <p:nvSpPr>
          <p:cNvPr id="113" name="テキスト ボックス 112">
            <a:extLst>
              <a:ext uri="{FF2B5EF4-FFF2-40B4-BE49-F238E27FC236}">
                <a16:creationId xmlns:a16="http://schemas.microsoft.com/office/drawing/2014/main" id="{7F690F98-CA4C-CEC1-F585-89C4D3BA4FB0}"/>
              </a:ext>
            </a:extLst>
          </p:cNvPr>
          <p:cNvSpPr txBox="1"/>
          <p:nvPr/>
        </p:nvSpPr>
        <p:spPr>
          <a:xfrm>
            <a:off x="3336188" y="278502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a:t>
            </a:r>
          </a:p>
        </p:txBody>
      </p:sp>
      <p:sp>
        <p:nvSpPr>
          <p:cNvPr id="114" name="乗算記号 113">
            <a:extLst>
              <a:ext uri="{FF2B5EF4-FFF2-40B4-BE49-F238E27FC236}">
                <a16:creationId xmlns:a16="http://schemas.microsoft.com/office/drawing/2014/main" id="{56CE3140-485C-49F1-C098-7FFD9496022B}"/>
              </a:ext>
            </a:extLst>
          </p:cNvPr>
          <p:cNvSpPr/>
          <p:nvPr/>
        </p:nvSpPr>
        <p:spPr>
          <a:xfrm>
            <a:off x="5326228" y="2727803"/>
            <a:ext cx="488505" cy="446966"/>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5" name="テキスト ボックス 114">
            <a:extLst>
              <a:ext uri="{FF2B5EF4-FFF2-40B4-BE49-F238E27FC236}">
                <a16:creationId xmlns:a16="http://schemas.microsoft.com/office/drawing/2014/main" id="{F7991B56-D5BE-A088-326D-8811909C6118}"/>
              </a:ext>
            </a:extLst>
          </p:cNvPr>
          <p:cNvSpPr txBox="1"/>
          <p:nvPr/>
        </p:nvSpPr>
        <p:spPr>
          <a:xfrm>
            <a:off x="4795487" y="2767889"/>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数２以下</a:t>
            </a:r>
          </a:p>
        </p:txBody>
      </p:sp>
      <p:sp>
        <p:nvSpPr>
          <p:cNvPr id="116" name="右矢印 102">
            <a:extLst>
              <a:ext uri="{FF2B5EF4-FFF2-40B4-BE49-F238E27FC236}">
                <a16:creationId xmlns:a16="http://schemas.microsoft.com/office/drawing/2014/main" id="{482D122B-022D-025E-EF26-34AF8B426BDE}"/>
              </a:ext>
            </a:extLst>
          </p:cNvPr>
          <p:cNvSpPr/>
          <p:nvPr/>
        </p:nvSpPr>
        <p:spPr>
          <a:xfrm>
            <a:off x="4751028" y="2336699"/>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7" name="右矢印 103">
            <a:extLst>
              <a:ext uri="{FF2B5EF4-FFF2-40B4-BE49-F238E27FC236}">
                <a16:creationId xmlns:a16="http://schemas.microsoft.com/office/drawing/2014/main" id="{ED7DC65B-1570-E474-3315-8B8DFED0D7E3}"/>
              </a:ext>
            </a:extLst>
          </p:cNvPr>
          <p:cNvSpPr/>
          <p:nvPr/>
        </p:nvSpPr>
        <p:spPr>
          <a:xfrm>
            <a:off x="4753415" y="2823878"/>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8" name="フリーフォーム 46">
            <a:extLst>
              <a:ext uri="{FF2B5EF4-FFF2-40B4-BE49-F238E27FC236}">
                <a16:creationId xmlns:a16="http://schemas.microsoft.com/office/drawing/2014/main" id="{8E4B2EDE-313A-BBA3-528E-D7988CE04FB1}"/>
              </a:ext>
            </a:extLst>
          </p:cNvPr>
          <p:cNvSpPr/>
          <p:nvPr/>
        </p:nvSpPr>
        <p:spPr>
          <a:xfrm rot="16577754" flipH="1">
            <a:off x="5131444" y="3811214"/>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9" name="テキスト ボックス 118">
            <a:extLst>
              <a:ext uri="{FF2B5EF4-FFF2-40B4-BE49-F238E27FC236}">
                <a16:creationId xmlns:a16="http://schemas.microsoft.com/office/drawing/2014/main" id="{0067E0E2-D27F-2A89-EF7E-765FBD0A7DEC}"/>
              </a:ext>
            </a:extLst>
          </p:cNvPr>
          <p:cNvSpPr txBox="1"/>
          <p:nvPr/>
        </p:nvSpPr>
        <p:spPr>
          <a:xfrm>
            <a:off x="4494110" y="3362365"/>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活動を継続中の組織のみ記入します。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pic>
        <p:nvPicPr>
          <p:cNvPr id="120" name="図 119">
            <a:extLst>
              <a:ext uri="{FF2B5EF4-FFF2-40B4-BE49-F238E27FC236}">
                <a16:creationId xmlns:a16="http://schemas.microsoft.com/office/drawing/2014/main" id="{59416892-3C18-4E17-739B-811EC1AE9419}"/>
              </a:ext>
            </a:extLst>
          </p:cNvPr>
          <p:cNvPicPr>
            <a:picLocks noChangeAspect="1"/>
          </p:cNvPicPr>
          <p:nvPr/>
        </p:nvPicPr>
        <p:blipFill>
          <a:blip r:embed="rId4"/>
          <a:stretch>
            <a:fillRect/>
          </a:stretch>
        </p:blipFill>
        <p:spPr>
          <a:xfrm>
            <a:off x="1001239" y="3850937"/>
            <a:ext cx="4086766" cy="1517464"/>
          </a:xfrm>
          <a:prstGeom prst="rect">
            <a:avLst/>
          </a:prstGeom>
        </p:spPr>
      </p:pic>
      <p:sp>
        <p:nvSpPr>
          <p:cNvPr id="121" name="正方形/長方形 120">
            <a:extLst>
              <a:ext uri="{FF2B5EF4-FFF2-40B4-BE49-F238E27FC236}">
                <a16:creationId xmlns:a16="http://schemas.microsoft.com/office/drawing/2014/main" id="{DA229984-4790-A0A9-B02C-C7768AC4ECD9}"/>
              </a:ext>
            </a:extLst>
          </p:cNvPr>
          <p:cNvSpPr/>
          <p:nvPr/>
        </p:nvSpPr>
        <p:spPr>
          <a:xfrm>
            <a:off x="3256562" y="3874303"/>
            <a:ext cx="919867" cy="150040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2" name="正方形/長方形 121">
            <a:extLst>
              <a:ext uri="{FF2B5EF4-FFF2-40B4-BE49-F238E27FC236}">
                <a16:creationId xmlns:a16="http://schemas.microsoft.com/office/drawing/2014/main" id="{3987F553-16B7-4125-D29A-ECC1C9C8C222}"/>
              </a:ext>
            </a:extLst>
          </p:cNvPr>
          <p:cNvSpPr/>
          <p:nvPr/>
        </p:nvSpPr>
        <p:spPr>
          <a:xfrm>
            <a:off x="4237426" y="3871094"/>
            <a:ext cx="807689" cy="1497947"/>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3" name="テキスト ボックス 122">
            <a:extLst>
              <a:ext uri="{FF2B5EF4-FFF2-40B4-BE49-F238E27FC236}">
                <a16:creationId xmlns:a16="http://schemas.microsoft.com/office/drawing/2014/main" id="{5A9A6567-16A0-0352-612D-152E3734B368}"/>
              </a:ext>
            </a:extLst>
          </p:cNvPr>
          <p:cNvSpPr txBox="1"/>
          <p:nvPr/>
        </p:nvSpPr>
        <p:spPr>
          <a:xfrm>
            <a:off x="4494118" y="4834033"/>
            <a:ext cx="1756053" cy="534368"/>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新たな活動計画において、実施する増進活動の取組に○を記入してください。</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124" name="角丸四角形 30">
            <a:extLst>
              <a:ext uri="{FF2B5EF4-FFF2-40B4-BE49-F238E27FC236}">
                <a16:creationId xmlns:a16="http://schemas.microsoft.com/office/drawing/2014/main" id="{044ACB44-2807-64C1-3BA8-CA7D5AB16D9A}"/>
              </a:ext>
            </a:extLst>
          </p:cNvPr>
          <p:cNvSpPr/>
          <p:nvPr/>
        </p:nvSpPr>
        <p:spPr>
          <a:xfrm>
            <a:off x="449914" y="6465168"/>
            <a:ext cx="6012001" cy="936000"/>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000" b="1" u="sng" dirty="0">
                <a:solidFill>
                  <a:schemeClr val="tx1"/>
                </a:solidFill>
                <a:latin typeface="HG丸ｺﾞｼｯｸM-PRO" pitchFamily="50" charset="-128"/>
                <a:ea typeface="HG丸ｺﾞｼｯｸM-PRO" pitchFamily="50" charset="-128"/>
              </a:rPr>
              <a:t>ポイント（令和６年度改正）加算措置の一部廃止について</a:t>
            </a:r>
            <a:endParaRPr lang="en-US" altLang="ja-JP" sz="1000" b="1" u="sng" dirty="0">
              <a:solidFill>
                <a:schemeClr val="tx1"/>
              </a:solidFill>
              <a:latin typeface="HG丸ｺﾞｼｯｸM-PRO" pitchFamily="50" charset="-128"/>
              <a:ea typeface="HG丸ｺﾞｼｯｸM-PRO" pitchFamily="50" charset="-128"/>
            </a:endParaRPr>
          </a:p>
          <a:p>
            <a:pPr>
              <a:defRPr/>
            </a:pPr>
            <a:r>
              <a:rPr lang="ja-JP" altLang="en-US" sz="1000" dirty="0">
                <a:solidFill>
                  <a:schemeClr val="tx1"/>
                </a:solidFill>
                <a:latin typeface="HG丸ｺﾞｼｯｸM-PRO" pitchFamily="50" charset="-128"/>
                <a:ea typeface="HG丸ｺﾞｼｯｸM-PRO" pitchFamily="50" charset="-128"/>
              </a:rPr>
              <a:t>　令和６年度より、加算措置のうち「農村協働力の深化に向けた活動への支援」及び「組織の広域化・体制強化への支援」が廃止されました。</a:t>
            </a:r>
            <a:endParaRPr lang="en-US" altLang="ja-JP" sz="1000" dirty="0">
              <a:solidFill>
                <a:schemeClr val="tx1"/>
              </a:solidFill>
              <a:latin typeface="HG丸ｺﾞｼｯｸM-PRO" pitchFamily="50" charset="-128"/>
              <a:ea typeface="HG丸ｺﾞｼｯｸM-PRO" pitchFamily="50" charset="-128"/>
            </a:endParaRPr>
          </a:p>
          <a:p>
            <a:pPr>
              <a:defRPr/>
            </a:pPr>
            <a:r>
              <a:rPr lang="ja-JP" altLang="en-US" sz="1000" dirty="0">
                <a:solidFill>
                  <a:schemeClr val="tx1"/>
                </a:solidFill>
                <a:latin typeface="HG丸ｺﾞｼｯｸM-PRO" pitchFamily="50" charset="-128"/>
                <a:ea typeface="HG丸ｺﾞｼｯｸM-PRO" pitchFamily="50" charset="-128"/>
              </a:rPr>
              <a:t>　なお、令和５年度に上記の加算措置を受けている組織は、経過措置が適用される場合がありますので、詳しくはお住まいの市町村までお問い合わせください。</a:t>
            </a:r>
          </a:p>
        </p:txBody>
      </p:sp>
      <p:sp>
        <p:nvSpPr>
          <p:cNvPr id="5" name="Text Box 52">
            <a:extLst>
              <a:ext uri="{FF2B5EF4-FFF2-40B4-BE49-F238E27FC236}">
                <a16:creationId xmlns:a16="http://schemas.microsoft.com/office/drawing/2014/main" id="{3E6EFFA4-4047-9198-629E-8664D25C31BC}"/>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28</a:t>
            </a:r>
          </a:p>
        </p:txBody>
      </p:sp>
    </p:spTree>
    <p:extLst>
      <p:ext uri="{BB962C8B-B14F-4D97-AF65-F5344CB8AC3E}">
        <p14:creationId xmlns:p14="http://schemas.microsoft.com/office/powerpoint/2010/main" val="115697464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74" name="角丸四角形 21">
            <a:extLst>
              <a:ext uri="{FF2B5EF4-FFF2-40B4-BE49-F238E27FC236}">
                <a16:creationId xmlns:a16="http://schemas.microsoft.com/office/drawing/2014/main" id="{6AA4EF65-34E5-1060-436F-6C2EF56FF51B}"/>
              </a:ext>
            </a:extLst>
          </p:cNvPr>
          <p:cNvSpPr/>
          <p:nvPr/>
        </p:nvSpPr>
        <p:spPr>
          <a:xfrm>
            <a:off x="260649" y="523317"/>
            <a:ext cx="6335520" cy="918311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75" name="テキスト ボックス 4">
            <a:extLst>
              <a:ext uri="{FF2B5EF4-FFF2-40B4-BE49-F238E27FC236}">
                <a16:creationId xmlns:a16="http://schemas.microsoft.com/office/drawing/2014/main" id="{D809A5A3-AE1D-1DB2-ED30-DB83C88369D3}"/>
              </a:ext>
            </a:extLst>
          </p:cNvPr>
          <p:cNvSpPr txBox="1">
            <a:spLocks noChangeArrowheads="1"/>
          </p:cNvSpPr>
          <p:nvPr/>
        </p:nvSpPr>
        <p:spPr bwMode="auto">
          <a:xfrm>
            <a:off x="202239" y="660911"/>
            <a:ext cx="6442988"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（２）水田の雨水貯留機能の強化（田んぼダム）を推進する活動への支援（令和３年度拡充）</a:t>
            </a:r>
            <a:endParaRPr lang="en-US" altLang="ja-JP" b="1" dirty="0">
              <a:latin typeface="+mn-ea"/>
              <a:ea typeface="+mn-ea"/>
            </a:endParaRPr>
          </a:p>
          <a:p>
            <a:pPr>
              <a:lnSpc>
                <a:spcPts val="1500"/>
              </a:lnSpc>
              <a:defRPr/>
            </a:pPr>
            <a:r>
              <a:rPr lang="ja-JP" altLang="en-US" sz="1100" b="1" dirty="0">
                <a:latin typeface="+mn-ea"/>
                <a:ea typeface="+mn-ea"/>
              </a:rPr>
              <a:t>　</a:t>
            </a:r>
            <a:r>
              <a:rPr lang="ja-JP" altLang="en-US" sz="1100" dirty="0">
                <a:latin typeface="+mn-ea"/>
                <a:ea typeface="+mn-ea"/>
              </a:rPr>
              <a:t>大雨時に河川や水路の水位の急上昇を抑えることで下流域の湛水被害リスクを低減させることを目的に、水田の落水口に流出量を抑制するための排水調整板を設置する等して雨水貯留能力を人為的に高める取組である「田んぼダム」に一定の要件を満たして取り組む場合、資源向上支払（共同）に単価の加算を行います。</a:t>
            </a:r>
            <a:endParaRPr lang="en-US" altLang="ja-JP" sz="1100" b="1" dirty="0">
              <a:latin typeface="+mn-ea"/>
              <a:ea typeface="+mn-ea"/>
            </a:endParaRPr>
          </a:p>
        </p:txBody>
      </p:sp>
      <p:sp>
        <p:nvSpPr>
          <p:cNvPr id="76" name="テキスト ボックス 75">
            <a:extLst>
              <a:ext uri="{FF2B5EF4-FFF2-40B4-BE49-F238E27FC236}">
                <a16:creationId xmlns:a16="http://schemas.microsoft.com/office/drawing/2014/main" id="{C8CC8670-2F6D-6181-33C8-CB8BA039F852}"/>
              </a:ext>
            </a:extLst>
          </p:cNvPr>
          <p:cNvSpPr txBox="1"/>
          <p:nvPr/>
        </p:nvSpPr>
        <p:spPr>
          <a:xfrm>
            <a:off x="270830" y="1675407"/>
            <a:ext cx="3401280" cy="320280"/>
          </a:xfrm>
          <a:prstGeom prst="rect">
            <a:avLst/>
          </a:prstGeom>
          <a:noFill/>
        </p:spPr>
        <p:txBody>
          <a:bodyPr wrap="square" rtlCol="0">
            <a:spAutoFit/>
          </a:bodyPr>
          <a:lstStyle>
            <a:defPPr>
              <a:defRPr lang="ja-JP"/>
            </a:defPPr>
            <a:lvl1pPr>
              <a:lnSpc>
                <a:spcPts val="2100"/>
              </a:lnSpc>
              <a:spcBef>
                <a:spcPts val="600"/>
              </a:spcBef>
              <a:defRPr sz="1601">
                <a:solidFill>
                  <a:prstClr val="black"/>
                </a:solidFill>
              </a:defRPr>
            </a:lvl1pPr>
          </a:lstStyle>
          <a:p>
            <a:pPr algn="just"/>
            <a:r>
              <a:rPr lang="ja-JP" altLang="en-US" sz="1200" dirty="0">
                <a:solidFill>
                  <a:schemeClr val="tx1"/>
                </a:solidFill>
                <a:latin typeface="ＭＳ Ｐゴシック" panose="020B0600070205080204" pitchFamily="50" charset="-128"/>
              </a:rPr>
              <a:t>資源向上支払（共同）の加算単価（円</a:t>
            </a:r>
            <a:r>
              <a:rPr lang="en-US" altLang="ja-JP" sz="1200" dirty="0">
                <a:solidFill>
                  <a:schemeClr val="tx1"/>
                </a:solidFill>
                <a:latin typeface="ＭＳ Ｐゴシック" panose="020B0600070205080204" pitchFamily="50" charset="-128"/>
              </a:rPr>
              <a:t>/10a</a:t>
            </a:r>
            <a:r>
              <a:rPr lang="ja-JP" altLang="en-US" sz="1200" dirty="0">
                <a:solidFill>
                  <a:schemeClr val="tx1"/>
                </a:solidFill>
                <a:latin typeface="ＭＳ Ｐゴシック" panose="020B0600070205080204" pitchFamily="50" charset="-128"/>
              </a:rPr>
              <a:t>）</a:t>
            </a:r>
          </a:p>
        </p:txBody>
      </p:sp>
      <p:pic>
        <p:nvPicPr>
          <p:cNvPr id="77" name="図 76">
            <a:extLst>
              <a:ext uri="{FF2B5EF4-FFF2-40B4-BE49-F238E27FC236}">
                <a16:creationId xmlns:a16="http://schemas.microsoft.com/office/drawing/2014/main" id="{9D2CA45A-4907-CABC-9BDA-2BABF4F2D68E}"/>
              </a:ext>
            </a:extLst>
          </p:cNvPr>
          <p:cNvPicPr>
            <a:picLocks noChangeAspect="1"/>
          </p:cNvPicPr>
          <p:nvPr/>
        </p:nvPicPr>
        <p:blipFill>
          <a:blip r:embed="rId2"/>
          <a:stretch>
            <a:fillRect/>
          </a:stretch>
        </p:blipFill>
        <p:spPr>
          <a:xfrm>
            <a:off x="353519" y="1975166"/>
            <a:ext cx="1793975" cy="489640"/>
          </a:xfrm>
          <a:prstGeom prst="rect">
            <a:avLst/>
          </a:prstGeom>
        </p:spPr>
      </p:pic>
      <p:sp>
        <p:nvSpPr>
          <p:cNvPr id="78" name="テキスト ボックス 77">
            <a:extLst>
              <a:ext uri="{FF2B5EF4-FFF2-40B4-BE49-F238E27FC236}">
                <a16:creationId xmlns:a16="http://schemas.microsoft.com/office/drawing/2014/main" id="{FB6E8E16-5B77-CFB1-CF11-C7733A09835D}"/>
              </a:ext>
            </a:extLst>
          </p:cNvPr>
          <p:cNvSpPr txBox="1"/>
          <p:nvPr/>
        </p:nvSpPr>
        <p:spPr>
          <a:xfrm>
            <a:off x="2122678" y="1984348"/>
            <a:ext cx="4155824" cy="646331"/>
          </a:xfrm>
          <a:prstGeom prst="rect">
            <a:avLst/>
          </a:prstGeom>
          <a:noFill/>
        </p:spPr>
        <p:txBody>
          <a:bodyPr wrap="square" rtlCol="0">
            <a:spAutoFit/>
          </a:bodyPr>
          <a:lstStyle/>
          <a:p>
            <a:r>
              <a:rPr lang="en-US" altLang="ja-JP" sz="900" dirty="0">
                <a:latin typeface="+mn-ea"/>
                <a:ea typeface="+mn-ea"/>
              </a:rPr>
              <a:t>※</a:t>
            </a:r>
            <a:r>
              <a:rPr lang="ja-JP" altLang="en-US" sz="900" dirty="0">
                <a:latin typeface="+mn-ea"/>
                <a:ea typeface="+mn-ea"/>
              </a:rPr>
              <a:t>農地・水保全管理支払の取組を含め資源向上支払（共同）　を５年間以上実施、または長寿命化のための活動に取り組む地区は単価に</a:t>
            </a:r>
            <a:r>
              <a:rPr lang="en-US" altLang="ja-JP" sz="900" dirty="0">
                <a:latin typeface="+mn-ea"/>
                <a:ea typeface="+mn-ea"/>
              </a:rPr>
              <a:t>0.75</a:t>
            </a:r>
            <a:r>
              <a:rPr lang="ja-JP" altLang="en-US" sz="900" dirty="0">
                <a:latin typeface="+mn-ea"/>
                <a:ea typeface="+mn-ea"/>
              </a:rPr>
              <a:t>を乗じた額になります。</a:t>
            </a:r>
            <a:endParaRPr lang="en-US" altLang="ja-JP" sz="900" dirty="0">
              <a:latin typeface="+mn-ea"/>
              <a:ea typeface="+mn-ea"/>
            </a:endParaRPr>
          </a:p>
          <a:p>
            <a:r>
              <a:rPr lang="en-US" altLang="ja-JP" sz="900" dirty="0">
                <a:latin typeface="+mn-ea"/>
                <a:ea typeface="+mn-ea"/>
              </a:rPr>
              <a:t>※</a:t>
            </a:r>
            <a:r>
              <a:rPr lang="ja-JP" altLang="en-US" sz="900" dirty="0">
                <a:latin typeface="+mn-ea"/>
                <a:ea typeface="+mn-ea"/>
              </a:rPr>
              <a:t>要件を満たす限り、加算措置は次期の事業計画期間においても適用されます。</a:t>
            </a:r>
          </a:p>
          <a:p>
            <a:endParaRPr lang="en-US" altLang="ja-JP" sz="900" dirty="0">
              <a:latin typeface="+mn-ea"/>
              <a:ea typeface="+mn-ea"/>
            </a:endParaRPr>
          </a:p>
        </p:txBody>
      </p:sp>
      <p:sp>
        <p:nvSpPr>
          <p:cNvPr id="79" name="正方形/長方形 78">
            <a:extLst>
              <a:ext uri="{FF2B5EF4-FFF2-40B4-BE49-F238E27FC236}">
                <a16:creationId xmlns:a16="http://schemas.microsoft.com/office/drawing/2014/main" id="{12341A7F-0F84-4D9F-CFB3-DE310FEF051E}"/>
              </a:ext>
            </a:extLst>
          </p:cNvPr>
          <p:cNvSpPr/>
          <p:nvPr/>
        </p:nvSpPr>
        <p:spPr>
          <a:xfrm>
            <a:off x="352847" y="6237558"/>
            <a:ext cx="6184911" cy="430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100" dirty="0">
                <a:solidFill>
                  <a:schemeClr val="tx1"/>
                </a:solidFill>
                <a:latin typeface="+mn-ea"/>
              </a:rPr>
              <a:t>　加算措置の要件①及び②を満たす場合、この加算措置に取り組む初年度から、</a:t>
            </a:r>
            <a:r>
              <a:rPr lang="ja-JP" altLang="ja-JP" sz="1100" dirty="0">
                <a:solidFill>
                  <a:schemeClr val="tx1"/>
                </a:solidFill>
                <a:latin typeface="+mn-ea"/>
              </a:rPr>
              <a:t>当該活動を実施する活動組織の対象農用地面積のうち田面積全体を加算対象面積と</a:t>
            </a:r>
            <a:r>
              <a:rPr lang="ja-JP" altLang="en-US" sz="1100" dirty="0">
                <a:solidFill>
                  <a:schemeClr val="tx1"/>
                </a:solidFill>
                <a:latin typeface="+mn-ea"/>
              </a:rPr>
              <a:t>します。</a:t>
            </a:r>
            <a:endParaRPr kumimoji="1" lang="en-US" altLang="ja-JP" sz="1100" dirty="0">
              <a:solidFill>
                <a:schemeClr val="tx1"/>
              </a:solidFill>
              <a:latin typeface="+mn-ea"/>
            </a:endParaRPr>
          </a:p>
        </p:txBody>
      </p:sp>
      <p:sp>
        <p:nvSpPr>
          <p:cNvPr id="80" name="テキスト ボックス 79">
            <a:extLst>
              <a:ext uri="{FF2B5EF4-FFF2-40B4-BE49-F238E27FC236}">
                <a16:creationId xmlns:a16="http://schemas.microsoft.com/office/drawing/2014/main" id="{B0BED491-3239-29B5-BC77-A0C1CD7DEFFB}"/>
              </a:ext>
            </a:extLst>
          </p:cNvPr>
          <p:cNvSpPr txBox="1"/>
          <p:nvPr/>
        </p:nvSpPr>
        <p:spPr>
          <a:xfrm>
            <a:off x="270830" y="3880354"/>
            <a:ext cx="6007672" cy="2031325"/>
          </a:xfrm>
          <a:prstGeom prst="rect">
            <a:avLst/>
          </a:prstGeom>
          <a:noFill/>
        </p:spPr>
        <p:txBody>
          <a:bodyPr wrap="square" rtlCol="0">
            <a:spAutoFit/>
          </a:bodyPr>
          <a:lstStyle/>
          <a:p>
            <a:pPr lvl="0" fontAlgn="base">
              <a:spcBef>
                <a:spcPct val="0"/>
              </a:spcBef>
              <a:spcAft>
                <a:spcPct val="0"/>
              </a:spcAft>
            </a:pPr>
            <a:r>
              <a:rPr lang="ja-JP" altLang="en-US" sz="1100" dirty="0">
                <a:latin typeface="+mn-ea"/>
                <a:ea typeface="+mn-ea"/>
              </a:rPr>
              <a:t>①事業計画の作成・変更</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・市町村が策定する水田貯留機能強化計画に基づき、田んぼダムの実施面積、</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年度別計画及び位置図を様式第１－３号の事業計画書に記載する必要があります。</a:t>
            </a:r>
            <a:endParaRPr lang="en-US" altLang="ja-JP" sz="1100" dirty="0">
              <a:latin typeface="+mn-ea"/>
              <a:ea typeface="+mn-ea"/>
            </a:endParaRPr>
          </a:p>
          <a:p>
            <a:pPr lvl="0"/>
            <a:r>
              <a:rPr lang="ja-JP" altLang="en-US" sz="1100" dirty="0">
                <a:latin typeface="+mn-ea"/>
                <a:ea typeface="+mn-ea"/>
              </a:rPr>
              <a:t>　・農村環境保全活動のうち「水田貯留機能増進・地下水かん養」または多面的機能　</a:t>
            </a:r>
            <a:endParaRPr lang="en-US" altLang="ja-JP" sz="1100" dirty="0">
              <a:latin typeface="+mn-ea"/>
              <a:ea typeface="+mn-ea"/>
            </a:endParaRPr>
          </a:p>
          <a:p>
            <a:pPr lvl="0"/>
            <a:r>
              <a:rPr lang="ja-JP" altLang="en-US" sz="1100" dirty="0">
                <a:latin typeface="+mn-ea"/>
                <a:ea typeface="+mn-ea"/>
              </a:rPr>
              <a:t>　の増進を図る活動のうち「防災・減災力の強化」のいずれかを活動項目に位置付け</a:t>
            </a:r>
            <a:endParaRPr lang="en-US" altLang="ja-JP" sz="1100" dirty="0">
              <a:latin typeface="+mn-ea"/>
              <a:ea typeface="+mn-ea"/>
            </a:endParaRPr>
          </a:p>
          <a:p>
            <a:pPr lvl="0">
              <a:spcAft>
                <a:spcPts val="600"/>
              </a:spcAft>
            </a:pPr>
            <a:r>
              <a:rPr lang="ja-JP" altLang="en-US" sz="1100" dirty="0">
                <a:latin typeface="+mn-ea"/>
                <a:ea typeface="+mn-ea"/>
              </a:rPr>
              <a:t>　て取り組む必要があります。</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②実施面積の考え方</a:t>
            </a:r>
            <a:endParaRPr lang="en-US" altLang="ja-JP" sz="1100" dirty="0">
              <a:latin typeface="+mn-ea"/>
              <a:ea typeface="+mn-ea"/>
            </a:endParaRPr>
          </a:p>
          <a:p>
            <a:r>
              <a:rPr lang="ja-JP" altLang="en-US" sz="1100" dirty="0">
                <a:latin typeface="+mn-ea"/>
                <a:ea typeface="+mn-ea"/>
              </a:rPr>
              <a:t>　　事業計画最終年度までに次のいずれかの条件を満たす必要があります。</a:t>
            </a:r>
            <a:endParaRPr lang="en-US" altLang="ja-JP" sz="1100" dirty="0">
              <a:latin typeface="+mn-ea"/>
              <a:ea typeface="+mn-ea"/>
            </a:endParaRPr>
          </a:p>
          <a:p>
            <a:r>
              <a:rPr lang="ja-JP" altLang="en-US" sz="1100" dirty="0">
                <a:latin typeface="+mn-ea"/>
                <a:ea typeface="+mn-ea"/>
              </a:rPr>
              <a:t>　（</a:t>
            </a:r>
            <a:r>
              <a:rPr lang="en-US" altLang="ja-JP" sz="1100" dirty="0">
                <a:latin typeface="+mn-ea"/>
                <a:ea typeface="+mn-ea"/>
              </a:rPr>
              <a:t>a</a:t>
            </a:r>
            <a:r>
              <a:rPr lang="ja-JP" altLang="en-US" sz="1100" dirty="0">
                <a:latin typeface="+mn-ea"/>
                <a:ea typeface="+mn-ea"/>
              </a:rPr>
              <a:t>）資源向上支払（共同）の交付を受ける田面積全体のうち５割以上で活動に取り組むこと</a:t>
            </a:r>
            <a:endParaRPr lang="en-US" altLang="ja-JP" sz="1100" dirty="0">
              <a:latin typeface="+mn-ea"/>
              <a:ea typeface="+mn-ea"/>
            </a:endParaRPr>
          </a:p>
          <a:p>
            <a:r>
              <a:rPr lang="en-US" altLang="ja-JP" sz="1100" dirty="0">
                <a:latin typeface="+mn-ea"/>
                <a:ea typeface="+mn-ea"/>
              </a:rPr>
              <a:t>  </a:t>
            </a:r>
            <a:r>
              <a:rPr lang="ja-JP" altLang="en-US" sz="1100" dirty="0">
                <a:latin typeface="+mn-ea"/>
                <a:ea typeface="+mn-ea"/>
              </a:rPr>
              <a:t>（</a:t>
            </a:r>
            <a:r>
              <a:rPr lang="en-US" altLang="ja-JP" sz="1100" dirty="0">
                <a:latin typeface="+mn-ea"/>
                <a:ea typeface="+mn-ea"/>
              </a:rPr>
              <a:t>b</a:t>
            </a:r>
            <a:r>
              <a:rPr lang="ja-JP" altLang="en-US" sz="1100" dirty="0">
                <a:latin typeface="+mn-ea"/>
                <a:ea typeface="+mn-ea"/>
              </a:rPr>
              <a:t>）広域活動組織にあっては、加算措置に取り組む集落毎に、交付を受ける田面積全体のうち</a:t>
            </a:r>
            <a:endParaRPr lang="en-US" altLang="ja-JP" sz="1100" dirty="0">
              <a:latin typeface="+mn-ea"/>
              <a:ea typeface="+mn-ea"/>
            </a:endParaRPr>
          </a:p>
          <a:p>
            <a:r>
              <a:rPr lang="ja-JP" altLang="en-US" sz="1100" dirty="0">
                <a:latin typeface="+mn-ea"/>
                <a:ea typeface="+mn-ea"/>
              </a:rPr>
              <a:t>　　　５割以上で活動に取り組むこと</a:t>
            </a:r>
            <a:endParaRPr lang="en-US" altLang="ja-JP" sz="1100" dirty="0">
              <a:latin typeface="+mn-ea"/>
              <a:ea typeface="+mn-ea"/>
            </a:endParaRPr>
          </a:p>
        </p:txBody>
      </p:sp>
      <p:sp>
        <p:nvSpPr>
          <p:cNvPr id="81" name="テキスト ボックス 80">
            <a:extLst>
              <a:ext uri="{FF2B5EF4-FFF2-40B4-BE49-F238E27FC236}">
                <a16:creationId xmlns:a16="http://schemas.microsoft.com/office/drawing/2014/main" id="{B1A53AC2-79E6-6931-D25A-323E8F4A680A}"/>
              </a:ext>
            </a:extLst>
          </p:cNvPr>
          <p:cNvSpPr txBox="1"/>
          <p:nvPr/>
        </p:nvSpPr>
        <p:spPr>
          <a:xfrm>
            <a:off x="202239" y="3695663"/>
            <a:ext cx="1950312"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＜加算措置の要件＞</a:t>
            </a:r>
          </a:p>
        </p:txBody>
      </p:sp>
      <p:sp>
        <p:nvSpPr>
          <p:cNvPr id="82" name="テキスト ボックス 81">
            <a:extLst>
              <a:ext uri="{FF2B5EF4-FFF2-40B4-BE49-F238E27FC236}">
                <a16:creationId xmlns:a16="http://schemas.microsoft.com/office/drawing/2014/main" id="{BEF1A10F-EAB7-C020-551C-260EF5FE69B4}"/>
              </a:ext>
            </a:extLst>
          </p:cNvPr>
          <p:cNvSpPr txBox="1"/>
          <p:nvPr/>
        </p:nvSpPr>
        <p:spPr>
          <a:xfrm>
            <a:off x="211591" y="6042140"/>
            <a:ext cx="2336106"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＜加算対象面積の考え方＞</a:t>
            </a:r>
          </a:p>
        </p:txBody>
      </p:sp>
      <p:pic>
        <p:nvPicPr>
          <p:cNvPr id="83" name="図 82">
            <a:extLst>
              <a:ext uri="{FF2B5EF4-FFF2-40B4-BE49-F238E27FC236}">
                <a16:creationId xmlns:a16="http://schemas.microsoft.com/office/drawing/2014/main" id="{3E7D49FF-4E65-1F00-B40D-B50CC9FD4BFB}"/>
              </a:ext>
            </a:extLst>
          </p:cNvPr>
          <p:cNvPicPr>
            <a:picLocks noChangeAspect="1"/>
          </p:cNvPicPr>
          <p:nvPr/>
        </p:nvPicPr>
        <p:blipFill>
          <a:blip r:embed="rId3"/>
          <a:stretch>
            <a:fillRect/>
          </a:stretch>
        </p:blipFill>
        <p:spPr>
          <a:xfrm>
            <a:off x="355148" y="2787875"/>
            <a:ext cx="2192549" cy="832208"/>
          </a:xfrm>
          <a:prstGeom prst="rect">
            <a:avLst/>
          </a:prstGeom>
        </p:spPr>
      </p:pic>
      <p:pic>
        <p:nvPicPr>
          <p:cNvPr id="84" name="Picture 2" descr="C:\Users\19820292\Desktop\写真20110730大郷下江\大郷下江２.JPG">
            <a:extLst>
              <a:ext uri="{FF2B5EF4-FFF2-40B4-BE49-F238E27FC236}">
                <a16:creationId xmlns:a16="http://schemas.microsoft.com/office/drawing/2014/main" id="{521C8095-F1E2-18A7-ABEF-14C8F399BB7E}"/>
              </a:ext>
            </a:extLst>
          </p:cNvPr>
          <p:cNvPicPr preferRelativeResize="0">
            <a:picLocks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2631038" y="2808621"/>
            <a:ext cx="1061255" cy="820254"/>
          </a:xfrm>
          <a:prstGeom prst="rect">
            <a:avLst/>
          </a:prstGeom>
          <a:noFill/>
          <a:extLst>
            <a:ext uri="{909E8E84-426E-40DD-AFC4-6F175D3DCCD1}">
              <a14:hiddenFill xmlns:a14="http://schemas.microsoft.com/office/drawing/2010/main">
                <a:solidFill>
                  <a:srgbClr val="FFFFFF"/>
                </a:solidFill>
              </a14:hiddenFill>
            </a:ext>
          </a:extLst>
        </p:spPr>
      </p:pic>
      <p:sp>
        <p:nvSpPr>
          <p:cNvPr id="85" name="楕円 84">
            <a:extLst>
              <a:ext uri="{FF2B5EF4-FFF2-40B4-BE49-F238E27FC236}">
                <a16:creationId xmlns:a16="http://schemas.microsoft.com/office/drawing/2014/main" id="{E2541215-4EBD-10BA-8FB3-BDF3E3C07FE3}"/>
              </a:ext>
            </a:extLst>
          </p:cNvPr>
          <p:cNvSpPr/>
          <p:nvPr/>
        </p:nvSpPr>
        <p:spPr>
          <a:xfrm>
            <a:off x="2765964" y="3167952"/>
            <a:ext cx="311208" cy="29799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6" name="楕円 85">
            <a:extLst>
              <a:ext uri="{FF2B5EF4-FFF2-40B4-BE49-F238E27FC236}">
                <a16:creationId xmlns:a16="http://schemas.microsoft.com/office/drawing/2014/main" id="{595123E1-47A3-1903-61CA-F6B62AD67644}"/>
              </a:ext>
            </a:extLst>
          </p:cNvPr>
          <p:cNvSpPr/>
          <p:nvPr/>
        </p:nvSpPr>
        <p:spPr>
          <a:xfrm>
            <a:off x="3232941" y="3090862"/>
            <a:ext cx="356473" cy="317668"/>
          </a:xfrm>
          <a:prstGeom prst="ellipse">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7" name="テキスト ボックス 86">
            <a:extLst>
              <a:ext uri="{FF2B5EF4-FFF2-40B4-BE49-F238E27FC236}">
                <a16:creationId xmlns:a16="http://schemas.microsoft.com/office/drawing/2014/main" id="{483E747E-0043-594E-ABF4-54BE8174A503}"/>
              </a:ext>
            </a:extLst>
          </p:cNvPr>
          <p:cNvSpPr txBox="1"/>
          <p:nvPr/>
        </p:nvSpPr>
        <p:spPr>
          <a:xfrm>
            <a:off x="3692292" y="2813055"/>
            <a:ext cx="1225793" cy="229829"/>
          </a:xfrm>
          <a:prstGeom prst="rect">
            <a:avLst/>
          </a:prstGeom>
          <a:noFill/>
          <a:ln>
            <a:noFill/>
          </a:ln>
        </p:spPr>
        <p:txBody>
          <a:bodyPr wrap="square" lIns="90445" tIns="45223" rIns="90445" bIns="45223" rtlCol="0">
            <a:spAutoFit/>
          </a:bodyPr>
          <a:lstStyle/>
          <a:p>
            <a:r>
              <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r>
              <a:rPr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　</a:t>
            </a:r>
            <a:r>
              <a:rPr kumimoji="1"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田んぼダム実施</a:t>
            </a:r>
            <a:endPar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endParaRPr>
          </a:p>
        </p:txBody>
      </p:sp>
      <p:sp>
        <p:nvSpPr>
          <p:cNvPr id="88" name="テキスト ボックス 87">
            <a:extLst>
              <a:ext uri="{FF2B5EF4-FFF2-40B4-BE49-F238E27FC236}">
                <a16:creationId xmlns:a16="http://schemas.microsoft.com/office/drawing/2014/main" id="{25206331-FC1C-1B5D-B669-C87DEE08AC8F}"/>
              </a:ext>
            </a:extLst>
          </p:cNvPr>
          <p:cNvSpPr txBox="1"/>
          <p:nvPr/>
        </p:nvSpPr>
        <p:spPr>
          <a:xfrm>
            <a:off x="3692293" y="2966097"/>
            <a:ext cx="1383862" cy="229829"/>
          </a:xfrm>
          <a:prstGeom prst="rect">
            <a:avLst/>
          </a:prstGeom>
          <a:noFill/>
          <a:ln>
            <a:noFill/>
          </a:ln>
        </p:spPr>
        <p:txBody>
          <a:bodyPr wrap="square" lIns="90445" tIns="45223" rIns="90445" bIns="45223" rtlCol="0">
            <a:spAutoFit/>
          </a:bodyPr>
          <a:lstStyle/>
          <a:p>
            <a:r>
              <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r>
              <a:rPr kumimoji="1" lang="ja-JP" altLang="en-US" sz="900" b="1" dirty="0">
                <a:ln w="3175">
                  <a:noFill/>
                </a:ln>
                <a:solidFill>
                  <a:srgbClr val="00B0F0"/>
                </a:solidFill>
                <a:latin typeface="HG丸ｺﾞｼｯｸM-PRO" panose="020F0600000000000000" pitchFamily="50" charset="-128"/>
                <a:ea typeface="HG丸ｺﾞｼｯｸM-PRO" panose="020F0600000000000000" pitchFamily="50" charset="-128"/>
              </a:rPr>
              <a:t>　田んぼダム未実施</a:t>
            </a:r>
            <a:endPar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endParaRPr>
          </a:p>
        </p:txBody>
      </p:sp>
      <p:sp>
        <p:nvSpPr>
          <p:cNvPr id="89" name="テキスト ボックス 88">
            <a:extLst>
              <a:ext uri="{FF2B5EF4-FFF2-40B4-BE49-F238E27FC236}">
                <a16:creationId xmlns:a16="http://schemas.microsoft.com/office/drawing/2014/main" id="{9621D851-B73B-5B80-1E0F-C3992A7FB480}"/>
              </a:ext>
            </a:extLst>
          </p:cNvPr>
          <p:cNvSpPr txBox="1"/>
          <p:nvPr/>
        </p:nvSpPr>
        <p:spPr>
          <a:xfrm>
            <a:off x="113861" y="2555696"/>
            <a:ext cx="3076312" cy="276999"/>
          </a:xfrm>
          <a:prstGeom prst="rect">
            <a:avLst/>
          </a:prstGeom>
          <a:noFill/>
        </p:spPr>
        <p:txBody>
          <a:bodyPr wrap="square" rtlCol="0">
            <a:spAutoFit/>
          </a:bodyPr>
          <a:lstStyle/>
          <a:p>
            <a:pPr algn="ctr"/>
            <a:r>
              <a:rPr kumimoji="1" lang="ja-JP" altLang="en-US" dirty="0">
                <a:latin typeface="+mn-ea"/>
                <a:ea typeface="+mn-ea"/>
              </a:rPr>
              <a:t>＜流出を抑制する落水量調整装置の例＞</a:t>
            </a:r>
          </a:p>
        </p:txBody>
      </p:sp>
      <p:pic>
        <p:nvPicPr>
          <p:cNvPr id="90" name="Picture 3">
            <a:extLst>
              <a:ext uri="{FF2B5EF4-FFF2-40B4-BE49-F238E27FC236}">
                <a16:creationId xmlns:a16="http://schemas.microsoft.com/office/drawing/2014/main" id="{5719B285-AA8E-B214-1DE8-D93E7C646804}"/>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5953" y="6741721"/>
            <a:ext cx="6184911" cy="2747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1" name="図 90">
            <a:extLst>
              <a:ext uri="{FF2B5EF4-FFF2-40B4-BE49-F238E27FC236}">
                <a16:creationId xmlns:a16="http://schemas.microsoft.com/office/drawing/2014/main" id="{62E30B7B-E502-6C11-45E2-85B293AB7683}"/>
              </a:ext>
            </a:extLst>
          </p:cNvPr>
          <p:cNvPicPr>
            <a:picLocks noChangeAspect="1"/>
          </p:cNvPicPr>
          <p:nvPr/>
        </p:nvPicPr>
        <p:blipFill>
          <a:blip r:embed="rId6"/>
          <a:stretch>
            <a:fillRect/>
          </a:stretch>
        </p:blipFill>
        <p:spPr>
          <a:xfrm>
            <a:off x="401334" y="8766324"/>
            <a:ext cx="3017649" cy="575637"/>
          </a:xfrm>
          <a:prstGeom prst="rect">
            <a:avLst/>
          </a:prstGeom>
        </p:spPr>
      </p:pic>
      <p:pic>
        <p:nvPicPr>
          <p:cNvPr id="92" name="図 91">
            <a:extLst>
              <a:ext uri="{FF2B5EF4-FFF2-40B4-BE49-F238E27FC236}">
                <a16:creationId xmlns:a16="http://schemas.microsoft.com/office/drawing/2014/main" id="{C4BFB932-B42A-31FD-BBC3-9DCA12B2F022}"/>
              </a:ext>
            </a:extLst>
          </p:cNvPr>
          <p:cNvPicPr>
            <a:picLocks noChangeAspect="1"/>
          </p:cNvPicPr>
          <p:nvPr/>
        </p:nvPicPr>
        <p:blipFill>
          <a:blip r:embed="rId7"/>
          <a:stretch>
            <a:fillRect/>
          </a:stretch>
        </p:blipFill>
        <p:spPr>
          <a:xfrm>
            <a:off x="3752850" y="8363809"/>
            <a:ext cx="2670702" cy="989160"/>
          </a:xfrm>
          <a:prstGeom prst="rect">
            <a:avLst/>
          </a:prstGeom>
        </p:spPr>
      </p:pic>
      <p:sp>
        <p:nvSpPr>
          <p:cNvPr id="93" name="テキスト ボックス 92">
            <a:extLst>
              <a:ext uri="{FF2B5EF4-FFF2-40B4-BE49-F238E27FC236}">
                <a16:creationId xmlns:a16="http://schemas.microsoft.com/office/drawing/2014/main" id="{BA409CE3-BB20-5E4A-EB8C-9C1129A61979}"/>
              </a:ext>
            </a:extLst>
          </p:cNvPr>
          <p:cNvSpPr txBox="1"/>
          <p:nvPr/>
        </p:nvSpPr>
        <p:spPr>
          <a:xfrm>
            <a:off x="2813442" y="2954281"/>
            <a:ext cx="347071"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p>
        </p:txBody>
      </p:sp>
      <p:sp>
        <p:nvSpPr>
          <p:cNvPr id="94" name="テキスト ボックス 93">
            <a:extLst>
              <a:ext uri="{FF2B5EF4-FFF2-40B4-BE49-F238E27FC236}">
                <a16:creationId xmlns:a16="http://schemas.microsoft.com/office/drawing/2014/main" id="{AA112FE0-C649-6195-A712-141A00A9A216}"/>
              </a:ext>
            </a:extLst>
          </p:cNvPr>
          <p:cNvSpPr txBox="1"/>
          <p:nvPr/>
        </p:nvSpPr>
        <p:spPr>
          <a:xfrm>
            <a:off x="3172636" y="2909458"/>
            <a:ext cx="287544"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p>
        </p:txBody>
      </p:sp>
      <p:sp>
        <p:nvSpPr>
          <p:cNvPr id="95" name="テキスト ボックス 94">
            <a:extLst>
              <a:ext uri="{FF2B5EF4-FFF2-40B4-BE49-F238E27FC236}">
                <a16:creationId xmlns:a16="http://schemas.microsoft.com/office/drawing/2014/main" id="{005F0D3C-0E83-8C34-6417-C26432131518}"/>
              </a:ext>
            </a:extLst>
          </p:cNvPr>
          <p:cNvSpPr txBox="1"/>
          <p:nvPr/>
        </p:nvSpPr>
        <p:spPr>
          <a:xfrm>
            <a:off x="3957252" y="7681003"/>
            <a:ext cx="2321249" cy="23227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面積が一致しているか確認してください。</a:t>
            </a:r>
            <a:endParaRPr lang="en-US" altLang="ja-JP" sz="1000" dirty="0">
              <a:solidFill>
                <a:srgbClr val="FF0000"/>
              </a:solidFill>
            </a:endParaRPr>
          </a:p>
        </p:txBody>
      </p:sp>
      <p:sp>
        <p:nvSpPr>
          <p:cNvPr id="96" name="角丸四角形 39">
            <a:extLst>
              <a:ext uri="{FF2B5EF4-FFF2-40B4-BE49-F238E27FC236}">
                <a16:creationId xmlns:a16="http://schemas.microsoft.com/office/drawing/2014/main" id="{C7B7EF4B-1E30-CDD3-0921-021953B0800A}"/>
              </a:ext>
            </a:extLst>
          </p:cNvPr>
          <p:cNvSpPr/>
          <p:nvPr/>
        </p:nvSpPr>
        <p:spPr>
          <a:xfrm>
            <a:off x="5056055" y="8481392"/>
            <a:ext cx="461177" cy="898293"/>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7" name="角丸四角形 39">
            <a:extLst>
              <a:ext uri="{FF2B5EF4-FFF2-40B4-BE49-F238E27FC236}">
                <a16:creationId xmlns:a16="http://schemas.microsoft.com/office/drawing/2014/main" id="{AAA7CDF5-6599-9A65-32E3-CF53F6FD44E5}"/>
              </a:ext>
            </a:extLst>
          </p:cNvPr>
          <p:cNvSpPr/>
          <p:nvPr/>
        </p:nvSpPr>
        <p:spPr>
          <a:xfrm>
            <a:off x="1196752" y="8913440"/>
            <a:ext cx="514931" cy="42808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8" name="角丸四角形 39">
            <a:extLst>
              <a:ext uri="{FF2B5EF4-FFF2-40B4-BE49-F238E27FC236}">
                <a16:creationId xmlns:a16="http://schemas.microsoft.com/office/drawing/2014/main" id="{7FECC968-2B16-76B7-8923-2620C6461E4E}"/>
              </a:ext>
            </a:extLst>
          </p:cNvPr>
          <p:cNvSpPr/>
          <p:nvPr/>
        </p:nvSpPr>
        <p:spPr>
          <a:xfrm>
            <a:off x="565436" y="8883956"/>
            <a:ext cx="556012" cy="457573"/>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sp>
        <p:nvSpPr>
          <p:cNvPr id="99" name="角丸四角形 39">
            <a:extLst>
              <a:ext uri="{FF2B5EF4-FFF2-40B4-BE49-F238E27FC236}">
                <a16:creationId xmlns:a16="http://schemas.microsoft.com/office/drawing/2014/main" id="{AAB5D4F1-BC14-47C0-B33C-B2448D1DD686}"/>
              </a:ext>
            </a:extLst>
          </p:cNvPr>
          <p:cNvSpPr/>
          <p:nvPr/>
        </p:nvSpPr>
        <p:spPr>
          <a:xfrm>
            <a:off x="4461238" y="8464367"/>
            <a:ext cx="556012" cy="915318"/>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cxnSp>
        <p:nvCxnSpPr>
          <p:cNvPr id="100" name="直線矢印コネクタ 99">
            <a:extLst>
              <a:ext uri="{FF2B5EF4-FFF2-40B4-BE49-F238E27FC236}">
                <a16:creationId xmlns:a16="http://schemas.microsoft.com/office/drawing/2014/main" id="{B47D563A-DC85-9771-C06F-B3A891EF22ED}"/>
              </a:ext>
            </a:extLst>
          </p:cNvPr>
          <p:cNvCxnSpPr>
            <a:cxnSpLocks/>
          </p:cNvCxnSpPr>
          <p:nvPr/>
        </p:nvCxnSpPr>
        <p:spPr>
          <a:xfrm>
            <a:off x="4536605" y="7921652"/>
            <a:ext cx="202639" cy="534336"/>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直線矢印コネクタ 100">
            <a:extLst>
              <a:ext uri="{FF2B5EF4-FFF2-40B4-BE49-F238E27FC236}">
                <a16:creationId xmlns:a16="http://schemas.microsoft.com/office/drawing/2014/main" id="{14D1AF34-E49B-EB96-2B90-97590F76D666}"/>
              </a:ext>
            </a:extLst>
          </p:cNvPr>
          <p:cNvCxnSpPr>
            <a:cxnSpLocks/>
          </p:cNvCxnSpPr>
          <p:nvPr/>
        </p:nvCxnSpPr>
        <p:spPr>
          <a:xfrm flipH="1">
            <a:off x="1169722" y="7930834"/>
            <a:ext cx="3368623" cy="977118"/>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102" name="直線矢印コネクタ 101">
            <a:extLst>
              <a:ext uri="{FF2B5EF4-FFF2-40B4-BE49-F238E27FC236}">
                <a16:creationId xmlns:a16="http://schemas.microsoft.com/office/drawing/2014/main" id="{C5A1C0A2-5FA5-DC08-EADD-D9D5D775E0F0}"/>
              </a:ext>
            </a:extLst>
          </p:cNvPr>
          <p:cNvCxnSpPr>
            <a:cxnSpLocks/>
          </p:cNvCxnSpPr>
          <p:nvPr/>
        </p:nvCxnSpPr>
        <p:spPr>
          <a:xfrm flipH="1">
            <a:off x="1715533" y="7947464"/>
            <a:ext cx="3368623" cy="97711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直線矢印コネクタ 102">
            <a:extLst>
              <a:ext uri="{FF2B5EF4-FFF2-40B4-BE49-F238E27FC236}">
                <a16:creationId xmlns:a16="http://schemas.microsoft.com/office/drawing/2014/main" id="{F09776F2-B734-7D8B-431A-7E66B09B362B}"/>
              </a:ext>
            </a:extLst>
          </p:cNvPr>
          <p:cNvCxnSpPr>
            <a:cxnSpLocks/>
          </p:cNvCxnSpPr>
          <p:nvPr/>
        </p:nvCxnSpPr>
        <p:spPr>
          <a:xfrm>
            <a:off x="5084156" y="7947464"/>
            <a:ext cx="184791" cy="5339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104" name="図 103">
            <a:extLst>
              <a:ext uri="{FF2B5EF4-FFF2-40B4-BE49-F238E27FC236}">
                <a16:creationId xmlns:a16="http://schemas.microsoft.com/office/drawing/2014/main" id="{38A0AAF9-C637-AEFA-0199-183FD108EEAD}"/>
              </a:ext>
            </a:extLst>
          </p:cNvPr>
          <p:cNvPicPr>
            <a:picLocks noChangeAspect="1"/>
          </p:cNvPicPr>
          <p:nvPr/>
        </p:nvPicPr>
        <p:blipFill>
          <a:blip r:embed="rId8"/>
          <a:stretch>
            <a:fillRect/>
          </a:stretch>
        </p:blipFill>
        <p:spPr>
          <a:xfrm>
            <a:off x="433743" y="6752515"/>
            <a:ext cx="1555097" cy="499852"/>
          </a:xfrm>
          <a:prstGeom prst="rect">
            <a:avLst/>
          </a:prstGeom>
        </p:spPr>
      </p:pic>
      <p:pic>
        <p:nvPicPr>
          <p:cNvPr id="105" name="図 104">
            <a:extLst>
              <a:ext uri="{FF2B5EF4-FFF2-40B4-BE49-F238E27FC236}">
                <a16:creationId xmlns:a16="http://schemas.microsoft.com/office/drawing/2014/main" id="{711AF0E8-FEFA-0E9F-376B-FE7BB5ADB305}"/>
              </a:ext>
            </a:extLst>
          </p:cNvPr>
          <p:cNvPicPr>
            <a:picLocks noChangeAspect="1"/>
          </p:cNvPicPr>
          <p:nvPr/>
        </p:nvPicPr>
        <p:blipFill>
          <a:blip r:embed="rId9"/>
          <a:stretch>
            <a:fillRect/>
          </a:stretch>
        </p:blipFill>
        <p:spPr>
          <a:xfrm>
            <a:off x="433279" y="7338153"/>
            <a:ext cx="3178798" cy="1261428"/>
          </a:xfrm>
          <a:prstGeom prst="rect">
            <a:avLst/>
          </a:prstGeom>
        </p:spPr>
      </p:pic>
      <p:sp>
        <p:nvSpPr>
          <p:cNvPr id="52" name="テキスト ボックス 51"/>
          <p:cNvSpPr txBox="1"/>
          <p:nvPr/>
        </p:nvSpPr>
        <p:spPr>
          <a:xfrm>
            <a:off x="3789657" y="328519"/>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加算措置を受ける場合は、活動計画書に「４．加算措置」の様式を添付してください。</a:t>
            </a:r>
            <a:endParaRPr lang="en-US" altLang="ja-JP" sz="1000" b="1" dirty="0">
              <a:solidFill>
                <a:srgbClr val="FF0000"/>
              </a:solidFill>
            </a:endParaRPr>
          </a:p>
        </p:txBody>
      </p:sp>
      <p:sp>
        <p:nvSpPr>
          <p:cNvPr id="2" name="Text Box 52">
            <a:extLst>
              <a:ext uri="{FF2B5EF4-FFF2-40B4-BE49-F238E27FC236}">
                <a16:creationId xmlns:a16="http://schemas.microsoft.com/office/drawing/2014/main" id="{548E6425-CE28-50C3-B01A-6909027AD989}"/>
              </a:ext>
            </a:extLst>
          </p:cNvPr>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29</a:t>
            </a:r>
          </a:p>
        </p:txBody>
      </p:sp>
    </p:spTree>
    <p:extLst>
      <p:ext uri="{BB962C8B-B14F-4D97-AF65-F5344CB8AC3E}">
        <p14:creationId xmlns:p14="http://schemas.microsoft.com/office/powerpoint/2010/main" val="144454646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56505"/>
            <a:ext cx="6120679" cy="35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3" name="角丸四角形 12"/>
          <p:cNvSpPr/>
          <p:nvPr/>
        </p:nvSpPr>
        <p:spPr>
          <a:xfrm>
            <a:off x="468000" y="4964608"/>
            <a:ext cx="6012000" cy="2585738"/>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11" name="テキスト ボックス 10"/>
          <p:cNvSpPr txBox="1">
            <a:spLocks noChangeArrowheads="1"/>
          </p:cNvSpPr>
          <p:nvPr/>
        </p:nvSpPr>
        <p:spPr bwMode="auto">
          <a:xfrm>
            <a:off x="576000" y="5082123"/>
            <a:ext cx="5796000" cy="2331407"/>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１）あらかじめ役員会等で話し合い、総会の審議事項、開催日、開催方法（対面、書面、オンライン等）等について設定します。審議事項は、活動計画の作成又は変更、収支決算及び実施計画に関すること等の活動組織の運営に関する重要な事項等となり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２）総会の招集を行います。招集に当たっては、規約で定める日までに（規約例では、開催の７日前まで）、書面にて会議の日時、場所、オンライン開催の場合は、招待</a:t>
            </a:r>
            <a:r>
              <a:rPr lang="en-US" altLang="ja-JP" sz="1050" dirty="0">
                <a:latin typeface="HG丸ｺﾞｼｯｸM-PRO" pitchFamily="50" charset="-128"/>
                <a:ea typeface="HG丸ｺﾞｼｯｸM-PRO" pitchFamily="50" charset="-128"/>
              </a:rPr>
              <a:t>ID</a:t>
            </a:r>
            <a:r>
              <a:rPr lang="ja-JP" altLang="en-US" sz="1050" dirty="0">
                <a:latin typeface="HG丸ｺﾞｼｯｸM-PRO" pitchFamily="50" charset="-128"/>
                <a:ea typeface="HG丸ｺﾞｼｯｸM-PRO" pitchFamily="50" charset="-128"/>
              </a:rPr>
              <a:t>等の案内方法、目的、審議事項を構成員に通知します。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３）総会は、構成員現在数の過半数の出席をもって成立します。開会前に出席者数の確認を行います。なお、出席は委任状をもって代えることができます。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議事は、出席した構成員の過半数（特別議決事項にあっては３分の２以上）で決します。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議決前に議案説明、質疑応答を行った上で採決を行ってください。</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４）活動事項を構成員全員の承知のもとで実施するため、総会閉会後速やかに、規約で定める方法により（規約例では、総会で決定した事項を記載した書面を作成して、その写しを構成員全員に配布する）構成員全員に確実に周知します。</a:t>
            </a:r>
          </a:p>
        </p:txBody>
      </p:sp>
      <p:sp>
        <p:nvSpPr>
          <p:cNvPr id="14" name="AutoShape 10"/>
          <p:cNvSpPr>
            <a:spLocks noChangeArrowheads="1"/>
          </p:cNvSpPr>
          <p:nvPr/>
        </p:nvSpPr>
        <p:spPr bwMode="auto">
          <a:xfrm>
            <a:off x="359999" y="4624999"/>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総会開催から議決までのながれ</a:t>
            </a:r>
          </a:p>
        </p:txBody>
      </p:sp>
      <p:sp>
        <p:nvSpPr>
          <p:cNvPr id="18" name="テキスト ボックス 17"/>
          <p:cNvSpPr txBox="1">
            <a:spLocks noChangeArrowheads="1"/>
          </p:cNvSpPr>
          <p:nvPr/>
        </p:nvSpPr>
        <p:spPr bwMode="auto">
          <a:xfrm>
            <a:off x="576000" y="1046452"/>
            <a:ext cx="5832000" cy="326243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多面的機能支払交付金の実施に関する事項は総会で決定し、議決事項は活動組織の構成員全員に周知する必要があります。</a:t>
            </a:r>
          </a:p>
          <a:p>
            <a:pPr>
              <a:spcAft>
                <a:spcPts val="0"/>
              </a:spcAft>
            </a:pPr>
            <a:r>
              <a:rPr lang="ja-JP" altLang="en-US" dirty="0">
                <a:latin typeface="HG丸ｺﾞｼｯｸM-PRO" panose="020F0600000000000000" pitchFamily="50" charset="-128"/>
                <a:ea typeface="HG丸ｺﾞｼｯｸM-PRO" panose="020F0600000000000000" pitchFamily="50" charset="-128"/>
              </a:rPr>
              <a:t>（設立総会）</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はじめに設立総会を開催し、作成した規約（案）、役員（案）、</a:t>
            </a:r>
            <a:r>
              <a:rPr lang="zh-TW" altLang="en-US" dirty="0">
                <a:latin typeface="HG丸ｺﾞｼｯｸM-PRO" panose="020F0600000000000000" pitchFamily="50" charset="-128"/>
                <a:ea typeface="HG丸ｺﾞｼｯｸM-PRO" panose="020F0600000000000000" pitchFamily="50" charset="-128"/>
              </a:rPr>
              <a:t>事業計画（案）</a:t>
            </a:r>
            <a:r>
              <a:rPr lang="ja-JP" altLang="en-US" dirty="0">
                <a:latin typeface="HG丸ｺﾞｼｯｸM-PRO" panose="020F0600000000000000" pitchFamily="50" charset="-128"/>
                <a:ea typeface="HG丸ｺﾞｼｯｸM-PRO" panose="020F0600000000000000" pitchFamily="50" charset="-128"/>
              </a:rPr>
              <a:t>等の活動組織の設立、活動に関する事項を議題として審議し、議決を得る必要があります。</a:t>
            </a:r>
          </a:p>
          <a:p>
            <a:pPr>
              <a:spcAft>
                <a:spcPts val="0"/>
              </a:spcAft>
            </a:pPr>
            <a:r>
              <a:rPr lang="zh-CN" altLang="en-US" dirty="0">
                <a:latin typeface="HG丸ｺﾞｼｯｸM-PRO" panose="020F0600000000000000" pitchFamily="50" charset="-128"/>
                <a:ea typeface="HG丸ｺﾞｼｯｸM-PRO" panose="020F0600000000000000" pitchFamily="50" charset="-128"/>
              </a:rPr>
              <a:t>（通常総会）　</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通常総会は、毎年度１回以上開催する必要があります。</a:t>
            </a:r>
          </a:p>
          <a:p>
            <a:pPr>
              <a:spcAft>
                <a:spcPts val="0"/>
              </a:spcAft>
            </a:pPr>
            <a:r>
              <a:rPr lang="zh-TW" altLang="en-US" dirty="0">
                <a:latin typeface="HG丸ｺﾞｼｯｸM-PRO" panose="020F0600000000000000" pitchFamily="50" charset="-128"/>
                <a:ea typeface="HG丸ｺﾞｼｯｸM-PRO" panose="020F0600000000000000" pitchFamily="50" charset="-128"/>
              </a:rPr>
              <a:t>（臨時総会）</a:t>
            </a:r>
          </a:p>
          <a:p>
            <a:pPr indent="144000">
              <a:spcAft>
                <a:spcPts val="0"/>
              </a:spcAft>
            </a:pPr>
            <a:r>
              <a:rPr lang="ja-JP" altLang="en-US" dirty="0">
                <a:latin typeface="HG丸ｺﾞｼｯｸM-PRO" panose="020F0600000000000000" pitchFamily="50" charset="-128"/>
                <a:ea typeface="HG丸ｺﾞｼｯｸM-PRO" panose="020F0600000000000000" pitchFamily="50" charset="-128"/>
              </a:rPr>
              <a:t>通常総会のほかに、次に掲げる場合に開催する臨時総会があります。</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・構成員現在数の３分の１以上から、会議の目的たる事項を示した書面により請求があったとき。</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・監査役が不正な事実を発見し、報告するために招集したとき。</a:t>
            </a: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・その他代表が必要と認めたとき。</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いずれの総会も、構成員現在数の過半数の出席（委任状を含む）がなければ成立しません。</a:t>
            </a:r>
            <a:endParaRPr lang="en-US" altLang="ja-JP" dirty="0">
              <a:latin typeface="HG丸ｺﾞｼｯｸM-PRO" panose="020F0600000000000000" pitchFamily="50" charset="-128"/>
              <a:ea typeface="HG丸ｺﾞｼｯｸM-PRO" panose="020F0600000000000000" pitchFamily="50" charset="-128"/>
            </a:endParaRPr>
          </a:p>
        </p:txBody>
      </p:sp>
      <p:sp>
        <p:nvSpPr>
          <p:cNvPr id="20" name="テキスト ボックス 1"/>
          <p:cNvSpPr txBox="1">
            <a:spLocks noChangeArrowheads="1"/>
          </p:cNvSpPr>
          <p:nvPr/>
        </p:nvSpPr>
        <p:spPr bwMode="auto">
          <a:xfrm>
            <a:off x="360000" y="48850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６．総会の開催</a:t>
            </a:r>
          </a:p>
        </p:txBody>
      </p:sp>
      <p:sp>
        <p:nvSpPr>
          <p:cNvPr id="19" name="AutoShape 10"/>
          <p:cNvSpPr>
            <a:spLocks noChangeArrowheads="1"/>
          </p:cNvSpPr>
          <p:nvPr/>
        </p:nvSpPr>
        <p:spPr bwMode="auto">
          <a:xfrm>
            <a:off x="359999" y="764094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総会の開催、議決に当たっての留意点</a:t>
            </a:r>
          </a:p>
        </p:txBody>
      </p:sp>
      <p:sp>
        <p:nvSpPr>
          <p:cNvPr id="22" name="角丸四角形 21"/>
          <p:cNvSpPr/>
          <p:nvPr/>
        </p:nvSpPr>
        <p:spPr>
          <a:xfrm>
            <a:off x="475166" y="7995548"/>
            <a:ext cx="6012000" cy="1728000"/>
          </a:xfrm>
          <a:prstGeom prst="roundRect">
            <a:avLst>
              <a:gd name="adj" fmla="val 615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3" name="テキスト ボックス 22"/>
          <p:cNvSpPr txBox="1">
            <a:spLocks noChangeArrowheads="1"/>
          </p:cNvSpPr>
          <p:nvPr/>
        </p:nvSpPr>
        <p:spPr bwMode="auto">
          <a:xfrm>
            <a:off x="556642" y="8109456"/>
            <a:ext cx="5923357" cy="1523494"/>
          </a:xfrm>
          <a:prstGeom prst="rect">
            <a:avLst/>
          </a:prstGeom>
          <a:noFill/>
          <a:ln w="9525">
            <a:noFill/>
            <a:miter lim="800000"/>
            <a:headEnd/>
            <a:tailEnd/>
          </a:ln>
        </p:spPr>
        <p:txBody>
          <a:bodyPr wrap="square"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・総会は、規約に基づいて行われます。規約制定時に構成員で話し合い、総会の議決方法等について地域の事情に応じて適切に定めてください。</a:t>
            </a:r>
          </a:p>
          <a:p>
            <a:pPr marL="144000" indent="-144000">
              <a:spcAft>
                <a:spcPts val="600"/>
              </a:spcAft>
              <a:defRPr/>
            </a:pPr>
            <a:r>
              <a:rPr lang="ja-JP" altLang="en-US" sz="1050" dirty="0">
                <a:latin typeface="HG丸ｺﾞｼｯｸM-PRO" pitchFamily="50" charset="-128"/>
                <a:ea typeface="HG丸ｺﾞｼｯｸM-PRO" pitchFamily="50" charset="-128"/>
              </a:rPr>
              <a:t>・採決に当たっては、挙手や起立等の賛成者数を把握できる方法で行い、賛成者数、反対者数を把握し、議決の可否を確認してください。また、議事録に議案ごとの賛成者数を記録してください。</a:t>
            </a:r>
          </a:p>
          <a:p>
            <a:pPr marL="144000" indent="-144000">
              <a:spcAft>
                <a:spcPts val="600"/>
              </a:spcAft>
              <a:defRPr/>
            </a:pPr>
            <a:r>
              <a:rPr lang="ja-JP" altLang="en-US" sz="1050" dirty="0">
                <a:latin typeface="HG丸ｺﾞｼｯｸM-PRO" pitchFamily="50" charset="-128"/>
                <a:ea typeface="HG丸ｺﾞｼｯｸM-PRO" pitchFamily="50" charset="-128"/>
              </a:rPr>
              <a:t>・総会資料や議事録は、実施状況報告の根拠資料ともなりますので、適切に記録し、５年間保管してください。</a:t>
            </a:r>
          </a:p>
          <a:p>
            <a:pPr marL="144000" indent="-144000">
              <a:spcAft>
                <a:spcPts val="600"/>
              </a:spcAft>
              <a:defRPr/>
            </a:pPr>
            <a:r>
              <a:rPr lang="ja-JP" altLang="en-US" sz="1050" dirty="0">
                <a:latin typeface="HG丸ｺﾞｼｯｸM-PRO" pitchFamily="50" charset="-128"/>
                <a:ea typeface="HG丸ｺﾞｼｯｸM-PRO" pitchFamily="50" charset="-128"/>
              </a:rPr>
              <a:t>・総会を欠席された方へも、記録を書面配布するなどにより、総会の議決事項の周知を行ってください。</a:t>
            </a:r>
          </a:p>
        </p:txBody>
      </p:sp>
      <p:sp>
        <p:nvSpPr>
          <p:cNvPr id="26" name="Text Box 52">
            <a:extLst>
              <a:ext uri="{FF2B5EF4-FFF2-40B4-BE49-F238E27FC236}">
                <a16:creationId xmlns:a16="http://schemas.microsoft.com/office/drawing/2014/main" id="{A31B1D52-1F9A-95CB-B5E6-2121B8C68191}"/>
              </a:ext>
            </a:extLst>
          </p:cNvPr>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30</a:t>
            </a:r>
          </a:p>
        </p:txBody>
      </p:sp>
    </p:spTree>
    <p:extLst>
      <p:ext uri="{BB962C8B-B14F-4D97-AF65-F5344CB8AC3E}">
        <p14:creationId xmlns:p14="http://schemas.microsoft.com/office/powerpoint/2010/main" val="5522843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77352" y="1612812"/>
            <a:ext cx="6120000" cy="204878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287631" y="987794"/>
            <a:ext cx="6408738" cy="523221"/>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事業計画の認定</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Ⅱ</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9" name="テキスト ボックス 4"/>
          <p:cNvSpPr txBox="1">
            <a:spLocks noChangeArrowheads="1"/>
          </p:cNvSpPr>
          <p:nvPr/>
        </p:nvSpPr>
        <p:spPr bwMode="auto">
          <a:xfrm>
            <a:off x="388096" y="969706"/>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多面的機能支払交付金の活動に取り組むに当たり、事業計画書を作成し、市町村長に提出して、認定を受ける必要があります。</a:t>
            </a:r>
            <a:endParaRPr lang="en-US" altLang="ja-JP" sz="1400" dirty="0">
              <a:latin typeface="HG丸ｺﾞｼｯｸM-PRO" pitchFamily="50" charset="-128"/>
              <a:ea typeface="HG丸ｺﾞｼｯｸM-PRO" pitchFamily="50" charset="-128"/>
            </a:endParaRPr>
          </a:p>
        </p:txBody>
      </p:sp>
      <p:sp>
        <p:nvSpPr>
          <p:cNvPr id="12" name="テキスト ボックス 4"/>
          <p:cNvSpPr txBox="1">
            <a:spLocks noChangeArrowheads="1"/>
          </p:cNvSpPr>
          <p:nvPr/>
        </p:nvSpPr>
        <p:spPr bwMode="auto">
          <a:xfrm>
            <a:off x="548648" y="1584164"/>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多面的機能支払交付金の活動を実施しようとする場合には、事業計画書に活動計画書及び規約を添付し、市町村長に提出し、その審査を受けます。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事業計画が認定されると、市町村長から事業計画の認定通知書が送付されます。</a:t>
            </a:r>
            <a:endParaRPr lang="en-US" altLang="ja-JP" dirty="0">
              <a:latin typeface="HG丸ｺﾞｼｯｸM-PRO" pitchFamily="50" charset="-128"/>
              <a:ea typeface="HG丸ｺﾞｼｯｸM-PRO" pitchFamily="50" charset="-128"/>
            </a:endParaRPr>
          </a:p>
        </p:txBody>
      </p:sp>
      <p:sp>
        <p:nvSpPr>
          <p:cNvPr id="13" name="正方形/長方形 12"/>
          <p:cNvSpPr/>
          <p:nvPr/>
        </p:nvSpPr>
        <p:spPr>
          <a:xfrm>
            <a:off x="4977352" y="2298724"/>
            <a:ext cx="1620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事業計画書の様式は</a:t>
            </a:r>
            <a:r>
              <a:rPr lang="en-US" altLang="ja-JP" sz="900" b="1" dirty="0">
                <a:solidFill>
                  <a:srgbClr val="0000FF"/>
                </a:solidFill>
                <a:latin typeface="ＭＳ Ｐ明朝" pitchFamily="18" charset="-128"/>
                <a:ea typeface="ＭＳ Ｐ明朝" pitchFamily="18" charset="-128"/>
              </a:rPr>
              <a:t>12</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4" name="右矢印 13"/>
          <p:cNvSpPr/>
          <p:nvPr/>
        </p:nvSpPr>
        <p:spPr>
          <a:xfrm>
            <a:off x="4547041" y="2286004"/>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9" name="テキスト ボックス 4"/>
          <p:cNvSpPr txBox="1">
            <a:spLocks noChangeArrowheads="1"/>
          </p:cNvSpPr>
          <p:nvPr/>
        </p:nvSpPr>
        <p:spPr bwMode="auto">
          <a:xfrm>
            <a:off x="555523" y="2308237"/>
            <a:ext cx="3960000"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事業計画書に添付する書類は以下のとおりです。</a:t>
            </a:r>
            <a:endParaRPr lang="en-US" altLang="ja-JP" dirty="0">
              <a:latin typeface="HG丸ｺﾞｼｯｸM-PRO" pitchFamily="50" charset="-128"/>
              <a:ea typeface="HG丸ｺﾞｼｯｸM-PRO" pitchFamily="50" charset="-128"/>
            </a:endParaRPr>
          </a:p>
        </p:txBody>
      </p:sp>
      <p:sp>
        <p:nvSpPr>
          <p:cNvPr id="30" name="テキスト ボックス 4"/>
          <p:cNvSpPr txBox="1">
            <a:spLocks noChangeArrowheads="1"/>
          </p:cNvSpPr>
          <p:nvPr/>
        </p:nvSpPr>
        <p:spPr bwMode="auto">
          <a:xfrm>
            <a:off x="548648" y="2516844"/>
            <a:ext cx="3960000" cy="369332"/>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その他、市町村長の審査に当たり、設立総会の議事録等が必要となる場合があります。</a:t>
            </a:r>
            <a:endParaRPr lang="en-US" altLang="ja-JP" dirty="0">
              <a:latin typeface="HG丸ｺﾞｼｯｸM-PRO" pitchFamily="50" charset="-128"/>
              <a:ea typeface="HG丸ｺﾞｼｯｸM-PRO" pitchFamily="50" charset="-128"/>
            </a:endParaRPr>
          </a:p>
        </p:txBody>
      </p:sp>
      <p:sp>
        <p:nvSpPr>
          <p:cNvPr id="32" name="右矢印 31"/>
          <p:cNvSpPr/>
          <p:nvPr/>
        </p:nvSpPr>
        <p:spPr>
          <a:xfrm>
            <a:off x="4547041" y="2537217"/>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正方形/長方形 32"/>
          <p:cNvSpPr/>
          <p:nvPr/>
        </p:nvSpPr>
        <p:spPr>
          <a:xfrm>
            <a:off x="4953412" y="2508128"/>
            <a:ext cx="1620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提出資料は市町村にお問い合</a:t>
            </a:r>
            <a:endParaRPr lang="en-US" altLang="ja-JP" sz="900" b="1" dirty="0">
              <a:solidFill>
                <a:srgbClr val="0000FF"/>
              </a:solidFill>
              <a:latin typeface="ＭＳ Ｐ明朝" panose="02020600040205080304" pitchFamily="18" charset="-128"/>
              <a:ea typeface="ＭＳ Ｐ明朝" panose="02020600040205080304" pitchFamily="18" charset="-128"/>
            </a:endParaRPr>
          </a:p>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わせください。</a:t>
            </a:r>
            <a:endParaRPr lang="en-US" altLang="ja-JP" sz="900" b="1" dirty="0">
              <a:solidFill>
                <a:srgbClr val="0000FF"/>
              </a:solidFill>
              <a:latin typeface="ＭＳ Ｐ明朝" panose="02020600040205080304" pitchFamily="18" charset="-128"/>
              <a:ea typeface="ＭＳ Ｐ明朝" panose="02020600040205080304" pitchFamily="18" charset="-128"/>
            </a:endParaRPr>
          </a:p>
        </p:txBody>
      </p:sp>
      <p:sp>
        <p:nvSpPr>
          <p:cNvPr id="70" name="角丸四角形 36">
            <a:extLst>
              <a:ext uri="{FF2B5EF4-FFF2-40B4-BE49-F238E27FC236}">
                <a16:creationId xmlns:a16="http://schemas.microsoft.com/office/drawing/2014/main" id="{6101BBFC-6110-0778-9152-0B76A5CA872B}"/>
              </a:ext>
            </a:extLst>
          </p:cNvPr>
          <p:cNvSpPr/>
          <p:nvPr/>
        </p:nvSpPr>
        <p:spPr>
          <a:xfrm>
            <a:off x="468000" y="6022006"/>
            <a:ext cx="6120000" cy="40164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72" name="テキスト ボックス 4">
            <a:extLst>
              <a:ext uri="{FF2B5EF4-FFF2-40B4-BE49-F238E27FC236}">
                <a16:creationId xmlns:a16="http://schemas.microsoft.com/office/drawing/2014/main" id="{391D6097-29C4-9206-901D-8F66A99FC36A}"/>
              </a:ext>
            </a:extLst>
          </p:cNvPr>
          <p:cNvSpPr txBox="1">
            <a:spLocks noChangeArrowheads="1"/>
          </p:cNvSpPr>
          <p:nvPr/>
        </p:nvSpPr>
        <p:spPr bwMode="auto">
          <a:xfrm>
            <a:off x="592965" y="5961112"/>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また、既に活動を実施している広域活動組織が、認定された事業計画の内容を変更する場合は、以下を参考に手続きを行ってください。</a:t>
            </a:r>
            <a:endParaRPr lang="en-US" altLang="ja-JP" dirty="0">
              <a:latin typeface="HG丸ｺﾞｼｯｸM-PRO" pitchFamily="50" charset="-128"/>
              <a:ea typeface="HG丸ｺﾞｼｯｸM-PRO" pitchFamily="50" charset="-128"/>
            </a:endParaRPr>
          </a:p>
        </p:txBody>
      </p:sp>
      <p:sp>
        <p:nvSpPr>
          <p:cNvPr id="87" name="角丸四角形 30">
            <a:extLst>
              <a:ext uri="{FF2B5EF4-FFF2-40B4-BE49-F238E27FC236}">
                <a16:creationId xmlns:a16="http://schemas.microsoft.com/office/drawing/2014/main" id="{E5C6A46F-1132-6403-0922-55B47639B542}"/>
              </a:ext>
            </a:extLst>
          </p:cNvPr>
          <p:cNvSpPr/>
          <p:nvPr/>
        </p:nvSpPr>
        <p:spPr>
          <a:xfrm>
            <a:off x="449914" y="5025009"/>
            <a:ext cx="6156172" cy="730003"/>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000" b="1" u="sng" dirty="0">
                <a:solidFill>
                  <a:schemeClr val="tx1"/>
                </a:solidFill>
                <a:latin typeface="HG丸ｺﾞｼｯｸM-PRO" pitchFamily="50" charset="-128"/>
                <a:ea typeface="HG丸ｺﾞｼｯｸM-PRO" pitchFamily="50" charset="-128"/>
              </a:rPr>
              <a:t>ポイント（令和５年度拡充）活性化計画の作成による提出書類の省略</a:t>
            </a:r>
            <a:endParaRPr lang="en-US" altLang="ja-JP" sz="1000" b="1" u="sng" dirty="0">
              <a:solidFill>
                <a:schemeClr val="tx1"/>
              </a:solidFill>
              <a:latin typeface="HG丸ｺﾞｼｯｸM-PRO" pitchFamily="50" charset="-128"/>
              <a:ea typeface="HG丸ｺﾞｼｯｸM-PRO" pitchFamily="50" charset="-128"/>
            </a:endParaRPr>
          </a:p>
          <a:p>
            <a:pPr>
              <a:defRPr/>
            </a:pPr>
            <a:r>
              <a:rPr lang="ja-JP" altLang="en-US" sz="1000" dirty="0">
                <a:solidFill>
                  <a:schemeClr val="tx1"/>
                </a:solidFill>
                <a:latin typeface="HG丸ｺﾞｼｯｸM-PRO" pitchFamily="50" charset="-128"/>
                <a:ea typeface="HG丸ｺﾞｼｯｸM-PRO" pitchFamily="50" charset="-128"/>
              </a:rPr>
              <a:t>　農山漁村の活性化のための定住等及び地域間交流の促進に関する法律（平成</a:t>
            </a:r>
            <a:r>
              <a:rPr lang="en-US" altLang="ja-JP" sz="1000" dirty="0">
                <a:solidFill>
                  <a:schemeClr val="tx1"/>
                </a:solidFill>
                <a:latin typeface="HG丸ｺﾞｼｯｸM-PRO" pitchFamily="50" charset="-128"/>
                <a:ea typeface="HG丸ｺﾞｼｯｸM-PRO" pitchFamily="50" charset="-128"/>
              </a:rPr>
              <a:t>19</a:t>
            </a:r>
            <a:r>
              <a:rPr lang="ja-JP" altLang="en-US" sz="1000" dirty="0">
                <a:solidFill>
                  <a:schemeClr val="tx1"/>
                </a:solidFill>
                <a:latin typeface="HG丸ｺﾞｼｯｸM-PRO" pitchFamily="50" charset="-128"/>
                <a:ea typeface="HG丸ｺﾞｼｯｸM-PRO" pitchFamily="50" charset="-128"/>
              </a:rPr>
              <a:t>年法律第</a:t>
            </a:r>
            <a:r>
              <a:rPr lang="en-US" altLang="ja-JP" sz="1000" dirty="0">
                <a:solidFill>
                  <a:schemeClr val="tx1"/>
                </a:solidFill>
                <a:latin typeface="HG丸ｺﾞｼｯｸM-PRO" pitchFamily="50" charset="-128"/>
                <a:ea typeface="HG丸ｺﾞｼｯｸM-PRO" pitchFamily="50" charset="-128"/>
              </a:rPr>
              <a:t>48</a:t>
            </a:r>
            <a:r>
              <a:rPr lang="ja-JP" altLang="en-US" sz="1000" dirty="0">
                <a:solidFill>
                  <a:schemeClr val="tx1"/>
                </a:solidFill>
                <a:latin typeface="HG丸ｺﾞｼｯｸM-PRO" pitchFamily="50" charset="-128"/>
                <a:ea typeface="HG丸ｺﾞｼｯｸM-PRO" pitchFamily="50" charset="-128"/>
              </a:rPr>
              <a:t>号）第５条第１項に規定する活性化計画が作成されている場合であって、その添付書類として様式第１－１号から様式第１－５号までを、対象組織が既に市町村に提出している時は、これらの提出を省略できます。</a:t>
            </a:r>
            <a:endParaRPr lang="en-US" altLang="ja-JP" sz="1000" dirty="0">
              <a:solidFill>
                <a:schemeClr val="tx1"/>
              </a:solidFill>
              <a:latin typeface="HG丸ｺﾞｼｯｸM-PRO" pitchFamily="50" charset="-128"/>
              <a:ea typeface="HG丸ｺﾞｼｯｸM-PRO" pitchFamily="50" charset="-128"/>
            </a:endParaRPr>
          </a:p>
        </p:txBody>
      </p:sp>
      <p:sp>
        <p:nvSpPr>
          <p:cNvPr id="88" name="角丸四角形 16">
            <a:extLst>
              <a:ext uri="{FF2B5EF4-FFF2-40B4-BE49-F238E27FC236}">
                <a16:creationId xmlns:a16="http://schemas.microsoft.com/office/drawing/2014/main" id="{6048F2CB-8BDB-70BB-C786-ACDDE02CD629}"/>
              </a:ext>
            </a:extLst>
          </p:cNvPr>
          <p:cNvSpPr/>
          <p:nvPr/>
        </p:nvSpPr>
        <p:spPr>
          <a:xfrm>
            <a:off x="536090" y="6905907"/>
            <a:ext cx="6012000" cy="263438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89" name="AutoShape 10">
            <a:extLst>
              <a:ext uri="{FF2B5EF4-FFF2-40B4-BE49-F238E27FC236}">
                <a16:creationId xmlns:a16="http://schemas.microsoft.com/office/drawing/2014/main" id="{AF27AD89-713E-0EFF-798F-1C7112AF3416}"/>
              </a:ext>
            </a:extLst>
          </p:cNvPr>
          <p:cNvSpPr>
            <a:spLocks noChangeArrowheads="1"/>
          </p:cNvSpPr>
          <p:nvPr/>
        </p:nvSpPr>
        <p:spPr bwMode="auto">
          <a:xfrm>
            <a:off x="428090" y="6515951"/>
            <a:ext cx="32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認定された事業計画の変更手続きについて</a:t>
            </a:r>
          </a:p>
        </p:txBody>
      </p:sp>
      <p:sp>
        <p:nvSpPr>
          <p:cNvPr id="90" name="テキスト ボックス 36">
            <a:extLst>
              <a:ext uri="{FF2B5EF4-FFF2-40B4-BE49-F238E27FC236}">
                <a16:creationId xmlns:a16="http://schemas.microsoft.com/office/drawing/2014/main" id="{99A0AC28-D988-E7CA-91CA-F28F6AA49AD9}"/>
              </a:ext>
            </a:extLst>
          </p:cNvPr>
          <p:cNvSpPr txBox="1">
            <a:spLocks noChangeArrowheads="1"/>
          </p:cNvSpPr>
          <p:nvPr/>
        </p:nvSpPr>
        <p:spPr bwMode="auto">
          <a:xfrm>
            <a:off x="695267" y="8779454"/>
            <a:ext cx="2700000" cy="688256"/>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上記のいずれかの変更が生じたとき</a:t>
            </a:r>
            <a:endParaRPr lang="en-US" altLang="ja-JP" sz="1000" dirty="0">
              <a:latin typeface="HG丸ｺﾞｼｯｸM-PRO" pitchFamily="50" charset="-128"/>
              <a:ea typeface="HG丸ｺﾞｼｯｸM-PRO" pitchFamily="50" charset="-128"/>
            </a:endParaRPr>
          </a:p>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申請書に添付する書類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91" name="テキスト ボックス 90">
            <a:extLst>
              <a:ext uri="{FF2B5EF4-FFF2-40B4-BE49-F238E27FC236}">
                <a16:creationId xmlns:a16="http://schemas.microsoft.com/office/drawing/2014/main" id="{928AF23E-6F5F-9C8C-18BC-3955A2009F6F}"/>
              </a:ext>
            </a:extLst>
          </p:cNvPr>
          <p:cNvSpPr txBox="1"/>
          <p:nvPr/>
        </p:nvSpPr>
        <p:spPr>
          <a:xfrm>
            <a:off x="644090" y="6964550"/>
            <a:ext cx="5832000" cy="323165"/>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認定された事業計画や活動計画等に変更が生じた場合は、以下の①又は②の手続きが必要となります。</a:t>
            </a:r>
            <a:endParaRPr lang="en-US" altLang="ja-JP" sz="1050" dirty="0">
              <a:latin typeface="HG丸ｺﾞｼｯｸM-PRO" pitchFamily="50" charset="-128"/>
              <a:ea typeface="HG丸ｺﾞｼｯｸM-PRO" pitchFamily="50" charset="-128"/>
            </a:endParaRPr>
          </a:p>
        </p:txBody>
      </p:sp>
      <p:sp>
        <p:nvSpPr>
          <p:cNvPr id="92" name="テキスト ボックス 11">
            <a:extLst>
              <a:ext uri="{FF2B5EF4-FFF2-40B4-BE49-F238E27FC236}">
                <a16:creationId xmlns:a16="http://schemas.microsoft.com/office/drawing/2014/main" id="{4ADB164A-E4A8-5ED9-43BB-F86206CDB9CE}"/>
              </a:ext>
            </a:extLst>
          </p:cNvPr>
          <p:cNvSpPr txBox="1">
            <a:spLocks noChangeArrowheads="1"/>
          </p:cNvSpPr>
          <p:nvPr/>
        </p:nvSpPr>
        <p:spPr bwMode="auto">
          <a:xfrm>
            <a:off x="695267" y="7337068"/>
            <a:ext cx="2700000" cy="257369"/>
          </a:xfrm>
          <a:prstGeom prst="rect">
            <a:avLst/>
          </a:prstGeom>
          <a:solidFill>
            <a:srgbClr val="FFFFCC"/>
          </a:solidFill>
          <a:ln w="19050">
            <a:solidFill>
              <a:srgbClr val="FFCC00"/>
            </a:solidFill>
            <a:miter lim="800000"/>
            <a:headEnd/>
            <a:tailEnd/>
          </a:ln>
        </p:spPr>
        <p:txBody>
          <a:bodyPr lIns="72000" tIns="36000" rIns="72000" bIns="36000" anchor="ctr">
            <a:spAutoFit/>
          </a:bodyPr>
          <a:lstStyle/>
          <a:p>
            <a:r>
              <a:rPr lang="ja-JP" altLang="en-US" dirty="0">
                <a:latin typeface="ＭＳ Ｐゴシック" pitchFamily="50" charset="-128"/>
              </a:rPr>
              <a:t>①認定された事業計画の変更の</a:t>
            </a:r>
            <a:r>
              <a:rPr lang="ja-JP" altLang="en-US" b="1" dirty="0">
                <a:latin typeface="ＭＳ Ｐゴシック" pitchFamily="50" charset="-128"/>
              </a:rPr>
              <a:t>申請</a:t>
            </a:r>
          </a:p>
        </p:txBody>
      </p:sp>
      <p:sp>
        <p:nvSpPr>
          <p:cNvPr id="93" name="テキスト ボックス 11">
            <a:extLst>
              <a:ext uri="{FF2B5EF4-FFF2-40B4-BE49-F238E27FC236}">
                <a16:creationId xmlns:a16="http://schemas.microsoft.com/office/drawing/2014/main" id="{1B140031-1FDA-CF5C-2EF6-09B6C536B39A}"/>
              </a:ext>
            </a:extLst>
          </p:cNvPr>
          <p:cNvSpPr txBox="1">
            <a:spLocks noChangeArrowheads="1"/>
          </p:cNvSpPr>
          <p:nvPr/>
        </p:nvSpPr>
        <p:spPr bwMode="auto">
          <a:xfrm>
            <a:off x="3677410" y="7337068"/>
            <a:ext cx="2700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②認定された事業計画の変更の</a:t>
            </a:r>
            <a:r>
              <a:rPr lang="ja-JP" altLang="en-US" b="1" dirty="0">
                <a:latin typeface="ＭＳ Ｐゴシック" pitchFamily="50" charset="-128"/>
              </a:rPr>
              <a:t>届出</a:t>
            </a:r>
          </a:p>
        </p:txBody>
      </p:sp>
      <p:sp>
        <p:nvSpPr>
          <p:cNvPr id="94" name="テキスト ボックス 86">
            <a:extLst>
              <a:ext uri="{FF2B5EF4-FFF2-40B4-BE49-F238E27FC236}">
                <a16:creationId xmlns:a16="http://schemas.microsoft.com/office/drawing/2014/main" id="{E3C5431F-0E00-2FCC-A6B2-AC68C5DA6E01}"/>
              </a:ext>
            </a:extLst>
          </p:cNvPr>
          <p:cNvSpPr txBox="1">
            <a:spLocks noChangeArrowheads="1"/>
          </p:cNvSpPr>
          <p:nvPr/>
        </p:nvSpPr>
        <p:spPr bwMode="auto">
          <a:xfrm>
            <a:off x="695267" y="7644150"/>
            <a:ext cx="2700000" cy="923330"/>
          </a:xfrm>
          <a:prstGeom prst="rect">
            <a:avLst/>
          </a:prstGeom>
          <a:noFill/>
          <a:ln w="9525">
            <a:noFill/>
            <a:miter lim="800000"/>
            <a:headEnd/>
            <a:tailEnd/>
          </a:ln>
        </p:spPr>
        <p:txBody>
          <a:bodyPr wrap="square" lIns="0" tIns="0" rIns="0" bIns="0">
            <a:spAutoFit/>
          </a:bodyPr>
          <a:lstStyle/>
          <a:p>
            <a:r>
              <a:rPr lang="ja-JP" altLang="en-US" sz="1000" dirty="0">
                <a:latin typeface="HG丸ｺﾞｼｯｸM-PRO" pitchFamily="50" charset="-128"/>
                <a:ea typeface="HG丸ｺﾞｼｯｸM-PRO" pitchFamily="50" charset="-128"/>
              </a:rPr>
              <a:t>・保全管理する対象農用地面積の変更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・保全管理する対象施設の変更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・対象組織の変更</a:t>
            </a:r>
            <a:r>
              <a:rPr lang="en-US" altLang="ja-JP" sz="1000" u="sng" dirty="0">
                <a:solidFill>
                  <a:srgbClr val="FF0000"/>
                </a:solidFill>
                <a:latin typeface="HG丸ｺﾞｼｯｸM-PRO" pitchFamily="50" charset="-128"/>
                <a:ea typeface="HG丸ｺﾞｼｯｸM-PRO" pitchFamily="50" charset="-128"/>
              </a:rPr>
              <a:t>※</a:t>
            </a:r>
          </a:p>
          <a:p>
            <a:r>
              <a:rPr lang="ja-JP" altLang="en-US" sz="1000" dirty="0">
                <a:latin typeface="HG丸ｺﾞｼｯｸM-PRO" pitchFamily="50" charset="-128"/>
                <a:ea typeface="HG丸ｺﾞｼｯｸM-PRO" pitchFamily="50" charset="-128"/>
              </a:rPr>
              <a:t>・活動の追加、中止又は廃止（単価に変更があ　</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　る場合含む）</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・活動期間の延長</a:t>
            </a:r>
            <a:endParaRPr lang="en-US" altLang="ja-JP" sz="1000" dirty="0">
              <a:latin typeface="HG丸ｺﾞｼｯｸM-PRO" pitchFamily="50" charset="-128"/>
              <a:ea typeface="HG丸ｺﾞｼｯｸM-PRO" pitchFamily="50" charset="-128"/>
            </a:endParaRPr>
          </a:p>
        </p:txBody>
      </p:sp>
      <p:sp>
        <p:nvSpPr>
          <p:cNvPr id="95" name="テキスト ボックス 87">
            <a:extLst>
              <a:ext uri="{FF2B5EF4-FFF2-40B4-BE49-F238E27FC236}">
                <a16:creationId xmlns:a16="http://schemas.microsoft.com/office/drawing/2014/main" id="{EDFD859C-513B-A5C0-D0FF-FBF811E306E5}"/>
              </a:ext>
            </a:extLst>
          </p:cNvPr>
          <p:cNvSpPr txBox="1">
            <a:spLocks noChangeArrowheads="1"/>
          </p:cNvSpPr>
          <p:nvPr/>
        </p:nvSpPr>
        <p:spPr bwMode="auto">
          <a:xfrm>
            <a:off x="3677410" y="7644150"/>
            <a:ext cx="2700000" cy="769441"/>
          </a:xfrm>
          <a:prstGeom prst="rect">
            <a:avLst/>
          </a:prstGeom>
          <a:noFill/>
          <a:ln w="9525">
            <a:noFill/>
            <a:miter lim="800000"/>
            <a:headEnd/>
            <a:tailEnd/>
          </a:ln>
        </p:spPr>
        <p:txBody>
          <a:bodyPr lIns="0" tIns="0" rIns="0" bIns="0">
            <a:spAutoFit/>
          </a:bodyPr>
          <a:lstStyle/>
          <a:p>
            <a:r>
              <a:rPr lang="ja-JP" altLang="en-US" sz="1000" dirty="0">
                <a:latin typeface="HG丸ｺﾞｼｯｸM-PRO" pitchFamily="50" charset="-128"/>
                <a:ea typeface="HG丸ｺﾞｼｯｸM-PRO" pitchFamily="50" charset="-128"/>
              </a:rPr>
              <a:t>・左記以外の変更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（例）</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・役員の交代、構成員の変更が生じた場合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・遊休農地を一部解消した場合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・保全管理する施設の延長又は路線の増減等</a:t>
            </a:r>
            <a:endParaRPr lang="en-US" altLang="ja-JP" sz="1000" dirty="0">
              <a:latin typeface="HG丸ｺﾞｼｯｸM-PRO" pitchFamily="50" charset="-128"/>
              <a:ea typeface="HG丸ｺﾞｼｯｸM-PRO" pitchFamily="50" charset="-128"/>
            </a:endParaRPr>
          </a:p>
        </p:txBody>
      </p:sp>
      <p:sp>
        <p:nvSpPr>
          <p:cNvPr id="96" name="テキスト ボックス 36">
            <a:extLst>
              <a:ext uri="{FF2B5EF4-FFF2-40B4-BE49-F238E27FC236}">
                <a16:creationId xmlns:a16="http://schemas.microsoft.com/office/drawing/2014/main" id="{6FF2514E-4BCC-07AC-2701-594A3F0FD9E0}"/>
              </a:ext>
            </a:extLst>
          </p:cNvPr>
          <p:cNvSpPr txBox="1">
            <a:spLocks noChangeArrowheads="1"/>
          </p:cNvSpPr>
          <p:nvPr/>
        </p:nvSpPr>
        <p:spPr bwMode="auto">
          <a:xfrm>
            <a:off x="3671502" y="8613564"/>
            <a:ext cx="2700000" cy="842145"/>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届出時期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変更があった年度の実施状況の報告時又は翌年度の交付申請時のいずれか早い期日</a:t>
            </a:r>
            <a:endParaRPr lang="en-US" altLang="ja-JP" sz="1000" dirty="0">
              <a:latin typeface="HG丸ｺﾞｼｯｸM-PRO" pitchFamily="50" charset="-128"/>
              <a:ea typeface="HG丸ｺﾞｼｯｸM-PRO" pitchFamily="50" charset="-128"/>
            </a:endParaRPr>
          </a:p>
          <a:p>
            <a:pPr marL="182563" indent="-182563">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提出書類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97" name="テキスト ボックス 86">
            <a:extLst>
              <a:ext uri="{FF2B5EF4-FFF2-40B4-BE49-F238E27FC236}">
                <a16:creationId xmlns:a16="http://schemas.microsoft.com/office/drawing/2014/main" id="{2BE0A08A-A2DA-665E-24DC-9CA32B979336}"/>
              </a:ext>
            </a:extLst>
          </p:cNvPr>
          <p:cNvSpPr txBox="1">
            <a:spLocks noChangeArrowheads="1"/>
          </p:cNvSpPr>
          <p:nvPr/>
        </p:nvSpPr>
        <p:spPr bwMode="auto">
          <a:xfrm>
            <a:off x="820246" y="8614467"/>
            <a:ext cx="2892867" cy="138499"/>
          </a:xfrm>
          <a:prstGeom prst="rect">
            <a:avLst/>
          </a:prstGeom>
          <a:noFill/>
          <a:ln w="9525">
            <a:noFill/>
            <a:miter lim="800000"/>
            <a:headEnd/>
            <a:tailEnd/>
          </a:ln>
        </p:spPr>
        <p:txBody>
          <a:bodyPr wrap="square" lIns="0" tIns="0" rIns="0" bIns="0">
            <a:spAutoFit/>
          </a:bodyPr>
          <a:lstStyle/>
          <a:p>
            <a:r>
              <a:rPr lang="en-US" altLang="ja-JP" sz="900" u="sng" dirty="0">
                <a:solidFill>
                  <a:srgbClr val="FF0000"/>
                </a:solidFill>
                <a:latin typeface="HG丸ｺﾞｼｯｸM-PRO" pitchFamily="50" charset="-128"/>
                <a:ea typeface="HG丸ｺﾞｼｯｸM-PRO" pitchFamily="50" charset="-128"/>
              </a:rPr>
              <a:t>※</a:t>
            </a:r>
            <a:r>
              <a:rPr lang="ja-JP" altLang="en-US" sz="900" u="sng" dirty="0">
                <a:solidFill>
                  <a:srgbClr val="FF0000"/>
                </a:solidFill>
                <a:latin typeface="HG丸ｺﾞｼｯｸM-PRO" pitchFamily="50" charset="-128"/>
                <a:ea typeface="HG丸ｺﾞｼｯｸM-PRO" pitchFamily="50" charset="-128"/>
              </a:rPr>
              <a:t>組織を</a:t>
            </a:r>
            <a:r>
              <a:rPr lang="en-US" altLang="ja-JP" sz="900" u="sng" dirty="0">
                <a:solidFill>
                  <a:srgbClr val="FF0000"/>
                </a:solidFill>
                <a:latin typeface="HG丸ｺﾞｼｯｸM-PRO" pitchFamily="50" charset="-128"/>
                <a:ea typeface="HG丸ｺﾞｼｯｸM-PRO" pitchFamily="50" charset="-128"/>
              </a:rPr>
              <a:t>NPO</a:t>
            </a:r>
            <a:r>
              <a:rPr lang="ja-JP" altLang="en-US" sz="900" u="sng" dirty="0">
                <a:solidFill>
                  <a:srgbClr val="FF0000"/>
                </a:solidFill>
                <a:latin typeface="HG丸ｺﾞｼｯｸM-PRO" pitchFamily="50" charset="-128"/>
                <a:ea typeface="HG丸ｺﾞｼｯｸM-PRO" pitchFamily="50" charset="-128"/>
              </a:rPr>
              <a:t>法人化した場合も該当します</a:t>
            </a:r>
            <a:endParaRPr lang="en-US" altLang="ja-JP" sz="900" dirty="0">
              <a:latin typeface="HG丸ｺﾞｼｯｸM-PRO" pitchFamily="50" charset="-128"/>
              <a:ea typeface="HG丸ｺﾞｼｯｸM-PRO" pitchFamily="50" charset="-128"/>
            </a:endParaRPr>
          </a:p>
        </p:txBody>
      </p:sp>
      <p:graphicFrame>
        <p:nvGraphicFramePr>
          <p:cNvPr id="98" name="表 97">
            <a:extLst>
              <a:ext uri="{FF2B5EF4-FFF2-40B4-BE49-F238E27FC236}">
                <a16:creationId xmlns:a16="http://schemas.microsoft.com/office/drawing/2014/main" id="{4B4E317F-4F1D-42FF-DBB6-81310ECD3FF5}"/>
              </a:ext>
            </a:extLst>
          </p:cNvPr>
          <p:cNvGraphicFramePr>
            <a:graphicFrameLocks noGrp="1"/>
          </p:cNvGraphicFramePr>
          <p:nvPr>
            <p:extLst>
              <p:ext uri="{D42A27DB-BD31-4B8C-83A1-F6EECF244321}">
                <p14:modId xmlns:p14="http://schemas.microsoft.com/office/powerpoint/2010/main" val="3081910291"/>
              </p:ext>
            </p:extLst>
          </p:nvPr>
        </p:nvGraphicFramePr>
        <p:xfrm>
          <a:off x="592964" y="3069325"/>
          <a:ext cx="5832001" cy="1780210"/>
        </p:xfrm>
        <a:graphic>
          <a:graphicData uri="http://schemas.openxmlformats.org/drawingml/2006/table">
            <a:tbl>
              <a:tblPr firstRow="1">
                <a:tableStyleId>{5C22544A-7EE6-4342-B048-85BDC9FD1C3A}</a:tableStyleId>
              </a:tblPr>
              <a:tblGrid>
                <a:gridCol w="1628464">
                  <a:extLst>
                    <a:ext uri="{9D8B030D-6E8A-4147-A177-3AD203B41FA5}">
                      <a16:colId xmlns:a16="http://schemas.microsoft.com/office/drawing/2014/main" val="20000"/>
                    </a:ext>
                  </a:extLst>
                </a:gridCol>
                <a:gridCol w="1050884">
                  <a:extLst>
                    <a:ext uri="{9D8B030D-6E8A-4147-A177-3AD203B41FA5}">
                      <a16:colId xmlns:a16="http://schemas.microsoft.com/office/drawing/2014/main" val="20001"/>
                    </a:ext>
                  </a:extLst>
                </a:gridCol>
                <a:gridCol w="1471238">
                  <a:extLst>
                    <a:ext uri="{9D8B030D-6E8A-4147-A177-3AD203B41FA5}">
                      <a16:colId xmlns:a16="http://schemas.microsoft.com/office/drawing/2014/main" val="428136616"/>
                    </a:ext>
                  </a:extLst>
                </a:gridCol>
                <a:gridCol w="1681415">
                  <a:extLst>
                    <a:ext uri="{9D8B030D-6E8A-4147-A177-3AD203B41FA5}">
                      <a16:colId xmlns:a16="http://schemas.microsoft.com/office/drawing/2014/main" val="20002"/>
                    </a:ext>
                  </a:extLst>
                </a:gridCol>
              </a:tblGrid>
              <a:tr h="353467">
                <a:tc>
                  <a:txBody>
                    <a:bodyPr/>
                    <a:lstStyle/>
                    <a:p>
                      <a:pPr algn="ctr"/>
                      <a:endParaRPr kumimoji="1" lang="ja-JP" altLang="en-US" sz="105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pPr algn="ctr"/>
                      <a:r>
                        <a:rPr kumimoji="1" lang="ja-JP" altLang="en-US" sz="1050" b="0" dirty="0">
                          <a:solidFill>
                            <a:schemeClr val="tx1"/>
                          </a:solidFill>
                          <a:latin typeface="+mn-ea"/>
                          <a:ea typeface="+mn-ea"/>
                        </a:rPr>
                        <a:t>添付書類</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hMerge="1">
                  <a:txBody>
                    <a:bodyPr/>
                    <a:lstStyle/>
                    <a:p>
                      <a:endParaRPr kumimoji="1" lang="ja-JP" altLang="en-US"/>
                    </a:p>
                  </a:txBody>
                  <a:tcPr/>
                </a:tc>
                <a:tc>
                  <a:txBody>
                    <a:bodyPr/>
                    <a:lstStyle/>
                    <a:p>
                      <a:pPr algn="ctr"/>
                      <a:r>
                        <a:rPr kumimoji="1" lang="ja-JP" altLang="en-US" sz="1050" b="0" dirty="0">
                          <a:solidFill>
                            <a:schemeClr val="tx1"/>
                          </a:solidFill>
                          <a:latin typeface="+mn-ea"/>
                          <a:ea typeface="+mn-ea"/>
                        </a:rPr>
                        <a:t>提出時期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extLst>
                  <a:ext uri="{0D108BD9-81ED-4DB2-BD59-A6C34878D82A}">
                    <a16:rowId xmlns:a16="http://schemas.microsoft.com/office/drawing/2014/main" val="10000"/>
                  </a:ext>
                </a:extLst>
              </a:tr>
              <a:tr h="381832">
                <a:tc>
                  <a:txBody>
                    <a:bodyPr/>
                    <a:lstStyle/>
                    <a:p>
                      <a:r>
                        <a:rPr kumimoji="1" lang="ja-JP" altLang="en-US" sz="1000" dirty="0">
                          <a:latin typeface="+mn-ea"/>
                          <a:ea typeface="+mn-ea"/>
                        </a:rPr>
                        <a:t>農地維持支払交付金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rowSpan="3">
                  <a:txBody>
                    <a:bodyPr/>
                    <a:lstStyle/>
                    <a:p>
                      <a:r>
                        <a:rPr kumimoji="1" lang="ja-JP" altLang="en-US" sz="900" dirty="0">
                          <a:latin typeface="+mn-ea"/>
                          <a:ea typeface="+mn-ea"/>
                        </a:rPr>
                        <a:t>・活動計画書</a:t>
                      </a:r>
                    </a:p>
                    <a:p>
                      <a:r>
                        <a:rPr kumimoji="1" lang="ja-JP" altLang="en-US" sz="900" dirty="0">
                          <a:latin typeface="+mn-ea"/>
                          <a:ea typeface="+mn-ea"/>
                        </a:rPr>
                        <a:t>　</a:t>
                      </a:r>
                    </a:p>
                    <a:p>
                      <a:endParaRPr kumimoji="1" lang="en-US" altLang="ja-JP" sz="900" dirty="0">
                        <a:latin typeface="+mn-ea"/>
                        <a:ea typeface="+mn-ea"/>
                      </a:endParaRPr>
                    </a:p>
                    <a:p>
                      <a:r>
                        <a:rPr kumimoji="1" lang="ja-JP" altLang="en-US" sz="900" dirty="0">
                          <a:latin typeface="+mn-ea"/>
                          <a:ea typeface="+mn-ea"/>
                        </a:rPr>
                        <a:t>・規約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3">
                  <a:txBody>
                    <a:bodyPr/>
                    <a:lstStyle/>
                    <a:p>
                      <a:r>
                        <a:rPr kumimoji="1" lang="ja-JP" altLang="en-US" sz="1000" dirty="0">
                          <a:latin typeface="+mn-ea"/>
                          <a:ea typeface="+mn-ea"/>
                        </a:rPr>
                        <a:t>活動を開始しようとする年度の６月</a:t>
                      </a:r>
                      <a:r>
                        <a:rPr kumimoji="1" lang="en-US" altLang="ja-JP" sz="1000" dirty="0">
                          <a:latin typeface="+mn-ea"/>
                          <a:ea typeface="+mn-ea"/>
                        </a:rPr>
                        <a:t>30</a:t>
                      </a:r>
                      <a:r>
                        <a:rPr kumimoji="1" lang="ja-JP" altLang="en-US" sz="1000" dirty="0">
                          <a:latin typeface="+mn-ea"/>
                          <a:ea typeface="+mn-ea"/>
                        </a:rPr>
                        <a:t>日まで。</a:t>
                      </a:r>
                      <a:endParaRPr kumimoji="1" lang="en-US" altLang="ja-JP" sz="1000" dirty="0">
                        <a:latin typeface="+mn-ea"/>
                        <a:ea typeface="+mn-ea"/>
                      </a:endParaRPr>
                    </a:p>
                    <a:p>
                      <a:r>
                        <a:rPr kumimoji="1" lang="ja-JP" altLang="en-US" sz="1000" dirty="0">
                          <a:latin typeface="+mn-ea"/>
                          <a:ea typeface="+mn-ea"/>
                        </a:rPr>
                        <a:t>（特別な事情がある場合、市町村長が都道府県知事を通じて、地方農政局等に対して届出を行ったときには、当該年度の</a:t>
                      </a:r>
                      <a:r>
                        <a:rPr kumimoji="1" lang="en-US" altLang="ja-JP" sz="1000" dirty="0">
                          <a:latin typeface="+mn-ea"/>
                          <a:ea typeface="+mn-ea"/>
                        </a:rPr>
                        <a:t>10</a:t>
                      </a:r>
                      <a:r>
                        <a:rPr kumimoji="1" lang="ja-JP" altLang="en-US" sz="1000" dirty="0">
                          <a:latin typeface="+mn-ea"/>
                          <a:ea typeface="+mn-ea"/>
                        </a:rPr>
                        <a:t>月</a:t>
                      </a:r>
                      <a:r>
                        <a:rPr kumimoji="1" lang="en-US" altLang="ja-JP" sz="1000" dirty="0">
                          <a:latin typeface="+mn-ea"/>
                          <a:ea typeface="+mn-ea"/>
                        </a:rPr>
                        <a:t>31</a:t>
                      </a:r>
                      <a:r>
                        <a:rPr kumimoji="1" lang="ja-JP" altLang="en-US" sz="1000" dirty="0">
                          <a:latin typeface="+mn-ea"/>
                          <a:ea typeface="+mn-ea"/>
                        </a:rPr>
                        <a:t>日まで）</a:t>
                      </a:r>
                      <a:endParaRPr kumimoji="1" lang="en-US" altLang="ja-JP"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04831">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（共同）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dirty="0"/>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2"/>
                  </a:ext>
                </a:extLst>
              </a:tr>
              <a:tr h="624402">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900" dirty="0"/>
                        <a:t>・</a:t>
                      </a:r>
                      <a:r>
                        <a:rPr kumimoji="1" lang="ja-JP" altLang="en-US" sz="900" dirty="0">
                          <a:latin typeface="+mn-ea"/>
                          <a:ea typeface="+mn-ea"/>
                        </a:rPr>
                        <a:t>長寿命化整備計画書</a:t>
                      </a:r>
                    </a:p>
                    <a:p>
                      <a:r>
                        <a:rPr kumimoji="1" lang="ja-JP" altLang="en-US" sz="900" dirty="0">
                          <a:latin typeface="+mn-ea"/>
                          <a:ea typeface="+mn-ea"/>
                        </a:rPr>
                        <a:t>　（長寿命化で１工事当たり</a:t>
                      </a:r>
                      <a:r>
                        <a:rPr kumimoji="1" lang="en-US" altLang="ja-JP" sz="900" dirty="0">
                          <a:latin typeface="+mn-ea"/>
                          <a:ea typeface="+mn-ea"/>
                        </a:rPr>
                        <a:t>200</a:t>
                      </a:r>
                      <a:r>
                        <a:rPr kumimoji="1" lang="ja-JP" altLang="en-US" sz="900" dirty="0">
                          <a:latin typeface="+mn-ea"/>
                          <a:ea typeface="+mn-ea"/>
                        </a:rPr>
                        <a:t>万円以上の工事がある場合）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99" name="正方形/長方形 98">
            <a:extLst>
              <a:ext uri="{FF2B5EF4-FFF2-40B4-BE49-F238E27FC236}">
                <a16:creationId xmlns:a16="http://schemas.microsoft.com/office/drawing/2014/main" id="{78D86971-9B2B-7C88-8D5B-B10DDB13C046}"/>
              </a:ext>
            </a:extLst>
          </p:cNvPr>
          <p:cNvSpPr/>
          <p:nvPr/>
        </p:nvSpPr>
        <p:spPr>
          <a:xfrm>
            <a:off x="2284159" y="4054087"/>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14</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00" name="正方形/長方形 99">
            <a:extLst>
              <a:ext uri="{FF2B5EF4-FFF2-40B4-BE49-F238E27FC236}">
                <a16:creationId xmlns:a16="http://schemas.microsoft.com/office/drawing/2014/main" id="{2B2966B8-6C90-25DA-8C99-FC32FB381966}"/>
              </a:ext>
            </a:extLst>
          </p:cNvPr>
          <p:cNvSpPr/>
          <p:nvPr/>
        </p:nvSpPr>
        <p:spPr>
          <a:xfrm>
            <a:off x="2284159" y="4448944"/>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01" name="正方形/長方形 100">
            <a:extLst>
              <a:ext uri="{FF2B5EF4-FFF2-40B4-BE49-F238E27FC236}">
                <a16:creationId xmlns:a16="http://schemas.microsoft.com/office/drawing/2014/main" id="{EF273F9F-9F53-F005-9CFB-A0E4C8E02B2C}"/>
              </a:ext>
            </a:extLst>
          </p:cNvPr>
          <p:cNvSpPr/>
          <p:nvPr/>
        </p:nvSpPr>
        <p:spPr>
          <a:xfrm>
            <a:off x="3789161" y="4654047"/>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u="sng" dirty="0">
                <a:solidFill>
                  <a:srgbClr val="0000FF"/>
                </a:solidFill>
                <a:latin typeface="ＭＳ Ｐ明朝" pitchFamily="18" charset="-128"/>
                <a:ea typeface="ＭＳ Ｐ明朝" pitchFamily="18" charset="-128"/>
              </a:rPr>
              <a:t>様式は</a:t>
            </a:r>
            <a:r>
              <a:rPr lang="en-US" altLang="ja-JP" sz="900" b="1" u="sng" dirty="0">
                <a:solidFill>
                  <a:srgbClr val="0000FF"/>
                </a:solidFill>
                <a:latin typeface="ＭＳ Ｐ明朝" pitchFamily="18" charset="-128"/>
                <a:ea typeface="ＭＳ Ｐ明朝" pitchFamily="18" charset="-128"/>
              </a:rPr>
              <a:t>27</a:t>
            </a:r>
            <a:r>
              <a:rPr lang="ja-JP" altLang="en-US" sz="900" b="1" u="sng" dirty="0">
                <a:solidFill>
                  <a:srgbClr val="0000FF"/>
                </a:solidFill>
                <a:latin typeface="ＭＳ Ｐ明朝" pitchFamily="18" charset="-128"/>
                <a:ea typeface="ＭＳ Ｐ明朝" pitchFamily="18" charset="-128"/>
              </a:rPr>
              <a:t>ページへ</a:t>
            </a:r>
            <a:endParaRPr lang="en-US" altLang="ja-JP" sz="900" b="1" u="sng" dirty="0">
              <a:solidFill>
                <a:srgbClr val="0000FF"/>
              </a:solidFill>
              <a:latin typeface="ＭＳ Ｐ明朝" pitchFamily="18" charset="-128"/>
              <a:ea typeface="ＭＳ Ｐ明朝" pitchFamily="18" charset="-128"/>
            </a:endParaRPr>
          </a:p>
        </p:txBody>
      </p:sp>
      <p:cxnSp>
        <p:nvCxnSpPr>
          <p:cNvPr id="102" name="直線コネクタ 101">
            <a:extLst>
              <a:ext uri="{FF2B5EF4-FFF2-40B4-BE49-F238E27FC236}">
                <a16:creationId xmlns:a16="http://schemas.microsoft.com/office/drawing/2014/main" id="{2EFF7EC5-2347-D903-8E7E-6EF7AEBA9726}"/>
              </a:ext>
            </a:extLst>
          </p:cNvPr>
          <p:cNvCxnSpPr>
            <a:cxnSpLocks/>
          </p:cNvCxnSpPr>
          <p:nvPr/>
        </p:nvCxnSpPr>
        <p:spPr>
          <a:xfrm>
            <a:off x="3256159" y="3422170"/>
            <a:ext cx="1506081" cy="770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 Box 52">
            <a:extLst>
              <a:ext uri="{FF2B5EF4-FFF2-40B4-BE49-F238E27FC236}">
                <a16:creationId xmlns:a16="http://schemas.microsoft.com/office/drawing/2014/main" id="{23BC31F9-5D61-4737-C9B6-D9E2C660AF1A}"/>
              </a:ext>
            </a:extLst>
          </p:cNvPr>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31</a:t>
            </a:r>
          </a:p>
        </p:txBody>
      </p:sp>
    </p:spTree>
    <p:extLst>
      <p:ext uri="{BB962C8B-B14F-4D97-AF65-F5344CB8AC3E}">
        <p14:creationId xmlns:p14="http://schemas.microsoft.com/office/powerpoint/2010/main" val="282509328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10"/>
          <p:cNvSpPr>
            <a:spLocks noChangeArrowheads="1"/>
          </p:cNvSpPr>
          <p:nvPr/>
        </p:nvSpPr>
        <p:spPr bwMode="auto">
          <a:xfrm>
            <a:off x="260648" y="560512"/>
            <a:ext cx="446449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長寿命化整備計画書（</a:t>
            </a:r>
            <a:r>
              <a:rPr lang="en-US" altLang="ja-JP" dirty="0">
                <a:latin typeface="HG丸ｺﾞｼｯｸM-PRO" pitchFamily="50" charset="-128"/>
                <a:ea typeface="HG丸ｺﾞｼｯｸM-PRO" pitchFamily="50" charset="-128"/>
              </a:rPr>
              <a:t>27</a:t>
            </a:r>
            <a:r>
              <a:rPr lang="ja-JP" altLang="en-US" dirty="0">
                <a:latin typeface="HG丸ｺﾞｼｯｸM-PRO" pitchFamily="50" charset="-128"/>
                <a:ea typeface="HG丸ｺﾞｼｯｸM-PRO" pitchFamily="50" charset="-128"/>
              </a:rPr>
              <a:t>ページ）の認定、変更手続きについて</a:t>
            </a:r>
          </a:p>
        </p:txBody>
      </p:sp>
      <p:sp>
        <p:nvSpPr>
          <p:cNvPr id="3" name="角丸四角形 2"/>
          <p:cNvSpPr/>
          <p:nvPr/>
        </p:nvSpPr>
        <p:spPr>
          <a:xfrm>
            <a:off x="332656" y="935777"/>
            <a:ext cx="6012000" cy="516935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4" name="テキスト ボックス 3"/>
          <p:cNvSpPr txBox="1"/>
          <p:nvPr/>
        </p:nvSpPr>
        <p:spPr>
          <a:xfrm>
            <a:off x="444038" y="1349037"/>
            <a:ext cx="5832000" cy="1131079"/>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資源向上支払交付金（長寿命化）で工事１件当たり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万円以上の工事となることが明らかな場合は、「長寿命化整備計画書」を作成し、事業計画書に添付して市町村長に提出します。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長寿命化整備計画は、都道府県が定める要綱基本方針に基づき市町村で審査が行われ、必要に応じ都道府県との協議を経た上で、その内容が適当と認められる場合に認定されます。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なお審査の結果、整備内容等の見直しを市町村から指示されることもあり得ますので、その場合は市町村の指示に従い、必要な長寿命化整備計画や活動計画の見直しを行ってください。</a:t>
            </a:r>
            <a:endParaRPr lang="en-US" altLang="ja-JP" sz="1050" dirty="0">
              <a:latin typeface="HG丸ｺﾞｼｯｸM-PRO" pitchFamily="50" charset="-128"/>
              <a:ea typeface="HG丸ｺﾞｼｯｸM-PRO" pitchFamily="50" charset="-128"/>
            </a:endParaRPr>
          </a:p>
        </p:txBody>
      </p:sp>
      <p:sp>
        <p:nvSpPr>
          <p:cNvPr id="5" name="テキスト ボックス 11"/>
          <p:cNvSpPr txBox="1">
            <a:spLocks noChangeArrowheads="1"/>
          </p:cNvSpPr>
          <p:nvPr/>
        </p:nvSpPr>
        <p:spPr bwMode="auto">
          <a:xfrm>
            <a:off x="417398" y="1023530"/>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①長寿命化整備計画書の</a:t>
            </a:r>
            <a:r>
              <a:rPr lang="ja-JP" altLang="en-US" b="1" dirty="0">
                <a:latin typeface="ＭＳ Ｐゴシック" pitchFamily="50" charset="-128"/>
              </a:rPr>
              <a:t>認定</a:t>
            </a:r>
          </a:p>
        </p:txBody>
      </p:sp>
      <p:sp>
        <p:nvSpPr>
          <p:cNvPr id="6" name="テキスト ボックス 11"/>
          <p:cNvSpPr txBox="1">
            <a:spLocks noChangeArrowheads="1"/>
          </p:cNvSpPr>
          <p:nvPr/>
        </p:nvSpPr>
        <p:spPr bwMode="auto">
          <a:xfrm>
            <a:off x="417398" y="2779716"/>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②長寿命化整備計画書の</a:t>
            </a:r>
            <a:r>
              <a:rPr lang="ja-JP" altLang="en-US" b="1" dirty="0">
                <a:latin typeface="ＭＳ Ｐゴシック" pitchFamily="50" charset="-128"/>
              </a:rPr>
              <a:t>変更</a:t>
            </a:r>
          </a:p>
        </p:txBody>
      </p:sp>
      <p:sp>
        <p:nvSpPr>
          <p:cNvPr id="7" name="テキスト ボックス 6"/>
          <p:cNvSpPr txBox="1"/>
          <p:nvPr/>
        </p:nvSpPr>
        <p:spPr>
          <a:xfrm>
            <a:off x="422656" y="3080718"/>
            <a:ext cx="5832000" cy="807913"/>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認定された長寿命化整備計画書の記載事項に以下の変更が生じた場合は、計画変更の有無にかかわらず、変更内容を記載した長寿命化整備計画書を市町村長に提出し、その審査・認定を受けます。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また、以下に該当しない変更の場合は、市町村長への届出を行います。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p:txBody>
      </p:sp>
      <p:sp>
        <p:nvSpPr>
          <p:cNvPr id="8" name="テキスト ボックス 36"/>
          <p:cNvSpPr txBox="1">
            <a:spLocks noChangeArrowheads="1"/>
          </p:cNvSpPr>
          <p:nvPr/>
        </p:nvSpPr>
        <p:spPr bwMode="auto">
          <a:xfrm>
            <a:off x="476672" y="3800872"/>
            <a:ext cx="3096344" cy="468572"/>
          </a:xfrm>
          <a:prstGeom prst="rect">
            <a:avLst/>
          </a:prstGeom>
          <a:noFill/>
          <a:ln w="9525">
            <a:noFill/>
            <a:miter lim="800000"/>
            <a:headEnd/>
            <a:tailEnd/>
          </a:ln>
        </p:spPr>
        <p:txBody>
          <a:bodyPr wrap="square" lIns="72000" tIns="72000" rIns="72000" bIns="72000" anchor="ctr">
            <a:spAutoFit/>
          </a:bodyPr>
          <a:lstStyle/>
          <a:p>
            <a:pPr>
              <a:defRPr/>
            </a:pPr>
            <a:r>
              <a:rPr lang="ja-JP" altLang="en-US" sz="1050" dirty="0">
                <a:latin typeface="HG丸ｺﾞｼｯｸM-PRO" pitchFamily="50" charset="-128"/>
                <a:ea typeface="HG丸ｺﾞｼｯｸM-PRO" pitchFamily="50" charset="-128"/>
              </a:rPr>
              <a:t>○工事１件当たり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万円以上の工事の追加</a:t>
            </a:r>
            <a:endParaRPr lang="en-US" altLang="ja-JP" sz="105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○工事１件当たり概算事業費の３割以上の増加</a:t>
            </a:r>
          </a:p>
        </p:txBody>
      </p:sp>
      <p:sp>
        <p:nvSpPr>
          <p:cNvPr id="9" name="テキスト ボックス 11"/>
          <p:cNvSpPr txBox="1">
            <a:spLocks noChangeArrowheads="1"/>
          </p:cNvSpPr>
          <p:nvPr/>
        </p:nvSpPr>
        <p:spPr bwMode="auto">
          <a:xfrm>
            <a:off x="444038" y="4628554"/>
            <a:ext cx="1328778"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③その他留意点</a:t>
            </a:r>
            <a:endParaRPr lang="ja-JP" altLang="en-US" b="1" dirty="0">
              <a:latin typeface="ＭＳ Ｐゴシック" pitchFamily="50" charset="-128"/>
            </a:endParaRPr>
          </a:p>
        </p:txBody>
      </p:sp>
      <p:sp>
        <p:nvSpPr>
          <p:cNvPr id="10" name="テキスト ボックス 9"/>
          <p:cNvSpPr txBox="1"/>
          <p:nvPr/>
        </p:nvSpPr>
        <p:spPr>
          <a:xfrm>
            <a:off x="417398" y="4959861"/>
            <a:ext cx="5832000" cy="484748"/>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平成</a:t>
            </a:r>
            <a:r>
              <a:rPr lang="en-US" altLang="ja-JP" sz="1050" dirty="0">
                <a:latin typeface="HG丸ｺﾞｼｯｸM-PRO" pitchFamily="50" charset="-128"/>
                <a:ea typeface="HG丸ｺﾞｼｯｸM-PRO" pitchFamily="50" charset="-128"/>
              </a:rPr>
              <a:t>30</a:t>
            </a:r>
            <a:r>
              <a:rPr lang="ja-JP" altLang="en-US" sz="1050" dirty="0">
                <a:latin typeface="HG丸ｺﾞｼｯｸM-PRO" pitchFamily="50" charset="-128"/>
                <a:ea typeface="HG丸ｺﾞｼｯｸM-PRO" pitchFamily="50" charset="-128"/>
              </a:rPr>
              <a:t>年度までに交付され積み立てた交付金を使い、工事１件当たり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万円以上の工事を行おうとする場合も、例外なく長寿命化整備計画書の作成が必要となります。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（根拠：令和元年度改正の実施要領附則</a:t>
            </a:r>
            <a:r>
              <a:rPr lang="en-US" altLang="ja-JP" sz="1050" dirty="0">
                <a:latin typeface="HG丸ｺﾞｼｯｸM-PRO" pitchFamily="50" charset="-128"/>
                <a:ea typeface="HG丸ｺﾞｼｯｸM-PRO" pitchFamily="50" charset="-128"/>
              </a:rPr>
              <a:t>2</a:t>
            </a:r>
            <a:r>
              <a:rPr lang="ja-JP" altLang="en-US" sz="1050" dirty="0">
                <a:latin typeface="HG丸ｺﾞｼｯｸM-PRO" pitchFamily="50" charset="-128"/>
                <a:ea typeface="HG丸ｺﾞｼｯｸM-PRO" pitchFamily="50" charset="-128"/>
              </a:rPr>
              <a:t>）</a:t>
            </a:r>
            <a:endParaRPr lang="en-US" altLang="ja-JP" sz="1050" dirty="0">
              <a:latin typeface="HG丸ｺﾞｼｯｸM-PRO" pitchFamily="50" charset="-128"/>
              <a:ea typeface="HG丸ｺﾞｼｯｸM-PRO" pitchFamily="50" charset="-128"/>
            </a:endParaRPr>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26" name="Text Box 52">
            <a:extLst>
              <a:ext uri="{FF2B5EF4-FFF2-40B4-BE49-F238E27FC236}">
                <a16:creationId xmlns:a16="http://schemas.microsoft.com/office/drawing/2014/main" id="{F28069B8-2C06-41F3-91D8-F4672E0DE4F6}"/>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32</a:t>
            </a:r>
          </a:p>
        </p:txBody>
      </p:sp>
    </p:spTree>
    <p:extLst>
      <p:ext uri="{BB962C8B-B14F-4D97-AF65-F5344CB8AC3E}">
        <p14:creationId xmlns:p14="http://schemas.microsoft.com/office/powerpoint/2010/main" val="32163072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4313" y="749745"/>
            <a:ext cx="6129374" cy="4889785"/>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5" name="AutoShape 10"/>
          <p:cNvSpPr>
            <a:spLocks noChangeArrowheads="1"/>
          </p:cNvSpPr>
          <p:nvPr/>
        </p:nvSpPr>
        <p:spPr bwMode="auto">
          <a:xfrm>
            <a:off x="344469" y="348261"/>
            <a:ext cx="4940750" cy="232616"/>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長寿命化にかかる工事１件の考え方と長寿命化整備計画書作成の必要性</a:t>
            </a:r>
          </a:p>
        </p:txBody>
      </p:sp>
      <p:sp>
        <p:nvSpPr>
          <p:cNvPr id="52" name="テキスト ボックス 51"/>
          <p:cNvSpPr txBox="1"/>
          <p:nvPr/>
        </p:nvSpPr>
        <p:spPr>
          <a:xfrm>
            <a:off x="507149" y="9354924"/>
            <a:ext cx="5797685" cy="187444"/>
          </a:xfrm>
          <a:prstGeom prst="rect">
            <a:avLst/>
          </a:prstGeom>
          <a:solidFill>
            <a:schemeClr val="bg1"/>
          </a:solidFill>
          <a:ln w="12700">
            <a:solidFill>
              <a:srgbClr val="FF0000"/>
            </a:solidFill>
          </a:ln>
        </p:spPr>
        <p:txBody>
          <a:bodyPr wrap="square" lIns="33231" tIns="33231" rIns="33231"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 イメージ図は、水路の補修工事の場合。あくまでイメージであり、必ずこれによるものではありません。</a:t>
            </a:r>
          </a:p>
        </p:txBody>
      </p:sp>
      <p:sp>
        <p:nvSpPr>
          <p:cNvPr id="48" name="テキスト ボックス 4"/>
          <p:cNvSpPr txBox="1">
            <a:spLocks noChangeArrowheads="1"/>
          </p:cNvSpPr>
          <p:nvPr/>
        </p:nvSpPr>
        <p:spPr bwMode="auto">
          <a:xfrm>
            <a:off x="429763" y="1273896"/>
            <a:ext cx="513242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パターン①</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異なる路線別に補修工事を一括で発注（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右矢印 49"/>
          <p:cNvSpPr/>
          <p:nvPr/>
        </p:nvSpPr>
        <p:spPr>
          <a:xfrm>
            <a:off x="3991525" y="2362810"/>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3" name="図 52"/>
          <p:cNvPicPr>
            <a:picLocks noChangeAspect="1"/>
          </p:cNvPicPr>
          <p:nvPr/>
        </p:nvPicPr>
        <p:blipFill>
          <a:blip r:embed="rId2"/>
          <a:stretch>
            <a:fillRect/>
          </a:stretch>
        </p:blipFill>
        <p:spPr>
          <a:xfrm>
            <a:off x="658779" y="1666691"/>
            <a:ext cx="912002" cy="819480"/>
          </a:xfrm>
          <a:prstGeom prst="rect">
            <a:avLst/>
          </a:prstGeom>
        </p:spPr>
      </p:pic>
      <p:pic>
        <p:nvPicPr>
          <p:cNvPr id="57" name="図 56"/>
          <p:cNvPicPr>
            <a:picLocks noChangeAspect="1"/>
          </p:cNvPicPr>
          <p:nvPr/>
        </p:nvPicPr>
        <p:blipFill>
          <a:blip r:embed="rId3"/>
          <a:stretch>
            <a:fillRect/>
          </a:stretch>
        </p:blipFill>
        <p:spPr>
          <a:xfrm>
            <a:off x="1774785" y="1614691"/>
            <a:ext cx="895165" cy="862843"/>
          </a:xfrm>
          <a:prstGeom prst="rect">
            <a:avLst/>
          </a:prstGeom>
        </p:spPr>
      </p:pic>
      <p:pic>
        <p:nvPicPr>
          <p:cNvPr id="59" name="図 58"/>
          <p:cNvPicPr>
            <a:picLocks noChangeAspect="1"/>
          </p:cNvPicPr>
          <p:nvPr/>
        </p:nvPicPr>
        <p:blipFill>
          <a:blip r:embed="rId4"/>
          <a:stretch>
            <a:fillRect/>
          </a:stretch>
        </p:blipFill>
        <p:spPr>
          <a:xfrm>
            <a:off x="3009737" y="1705186"/>
            <a:ext cx="817956" cy="742490"/>
          </a:xfrm>
          <a:prstGeom prst="rect">
            <a:avLst/>
          </a:prstGeom>
        </p:spPr>
      </p:pic>
      <p:sp>
        <p:nvSpPr>
          <p:cNvPr id="60" name="テキスト ボックス 59"/>
          <p:cNvSpPr txBox="1"/>
          <p:nvPr/>
        </p:nvSpPr>
        <p:spPr>
          <a:xfrm>
            <a:off x="1629835" y="2509970"/>
            <a:ext cx="1087267"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1" name="テキスト ボックス 60"/>
          <p:cNvSpPr txBox="1"/>
          <p:nvPr/>
        </p:nvSpPr>
        <p:spPr>
          <a:xfrm>
            <a:off x="2838966" y="2526249"/>
            <a:ext cx="99288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交換</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65" name="テキスト ボックス 64"/>
          <p:cNvSpPr txBox="1"/>
          <p:nvPr/>
        </p:nvSpPr>
        <p:spPr>
          <a:xfrm>
            <a:off x="440039" y="2496179"/>
            <a:ext cx="980513"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水路破損部</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(150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6" name="テキスト ボックス 4"/>
          <p:cNvSpPr txBox="1">
            <a:spLocks noChangeArrowheads="1"/>
          </p:cNvSpPr>
          <p:nvPr/>
        </p:nvSpPr>
        <p:spPr bwMode="auto">
          <a:xfrm>
            <a:off x="429763" y="3331208"/>
            <a:ext cx="557476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パターン②</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同一路線で連続していない箇所の補修工事を一括で発注（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8" name="図 67"/>
          <p:cNvPicPr>
            <a:picLocks noChangeAspect="1"/>
          </p:cNvPicPr>
          <p:nvPr/>
        </p:nvPicPr>
        <p:blipFill>
          <a:blip r:embed="rId5"/>
          <a:stretch>
            <a:fillRect/>
          </a:stretch>
        </p:blipFill>
        <p:spPr>
          <a:xfrm>
            <a:off x="868809" y="3743340"/>
            <a:ext cx="2462813" cy="1693932"/>
          </a:xfrm>
          <a:prstGeom prst="rect">
            <a:avLst/>
          </a:prstGeom>
        </p:spPr>
      </p:pic>
      <p:sp>
        <p:nvSpPr>
          <p:cNvPr id="69" name="テキスト ボックス 68"/>
          <p:cNvSpPr txBox="1"/>
          <p:nvPr/>
        </p:nvSpPr>
        <p:spPr>
          <a:xfrm>
            <a:off x="843840" y="3785874"/>
            <a:ext cx="1693955"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0" name="テキスト ボックス 69"/>
          <p:cNvSpPr txBox="1"/>
          <p:nvPr/>
        </p:nvSpPr>
        <p:spPr>
          <a:xfrm>
            <a:off x="1698066" y="4860920"/>
            <a:ext cx="1707926"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1" name="右大かっこ 70"/>
          <p:cNvSpPr/>
          <p:nvPr/>
        </p:nvSpPr>
        <p:spPr>
          <a:xfrm rot="14340000">
            <a:off x="2480886" y="3729209"/>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右大かっこ 72"/>
          <p:cNvSpPr/>
          <p:nvPr/>
        </p:nvSpPr>
        <p:spPr>
          <a:xfrm rot="3420000">
            <a:off x="1605921" y="4941107"/>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6" name="右矢印 75"/>
          <p:cNvSpPr/>
          <p:nvPr/>
        </p:nvSpPr>
        <p:spPr>
          <a:xfrm>
            <a:off x="3889162" y="4597426"/>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2" name="テキスト ボックス 4"/>
          <p:cNvSpPr txBox="1">
            <a:spLocks noChangeArrowheads="1"/>
          </p:cNvSpPr>
          <p:nvPr/>
        </p:nvSpPr>
        <p:spPr bwMode="auto">
          <a:xfrm>
            <a:off x="389223" y="6503076"/>
            <a:ext cx="5655840"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パターン③</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同一路線で水路の補修工事を年度ごとに分割して発注（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4" name="図 113"/>
          <p:cNvPicPr>
            <a:picLocks noChangeAspect="1"/>
          </p:cNvPicPr>
          <p:nvPr/>
        </p:nvPicPr>
        <p:blipFill>
          <a:blip r:embed="rId6"/>
          <a:stretch>
            <a:fillRect/>
          </a:stretch>
        </p:blipFill>
        <p:spPr>
          <a:xfrm>
            <a:off x="1052780" y="7043834"/>
            <a:ext cx="2447762" cy="1699161"/>
          </a:xfrm>
          <a:prstGeom prst="rect">
            <a:avLst/>
          </a:prstGeom>
        </p:spPr>
      </p:pic>
      <p:sp>
        <p:nvSpPr>
          <p:cNvPr id="116" name="テキスト ボックス 115"/>
          <p:cNvSpPr txBox="1"/>
          <p:nvPr/>
        </p:nvSpPr>
        <p:spPr>
          <a:xfrm>
            <a:off x="583123" y="7445248"/>
            <a:ext cx="1007413"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フリューム交換その１</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7" name="テキスト ボックス 116"/>
          <p:cNvSpPr txBox="1"/>
          <p:nvPr/>
        </p:nvSpPr>
        <p:spPr>
          <a:xfrm>
            <a:off x="1402517" y="6918185"/>
            <a:ext cx="104867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フリューム交換その２</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8" name="テキスト ボックス 117"/>
          <p:cNvSpPr txBox="1"/>
          <p:nvPr/>
        </p:nvSpPr>
        <p:spPr>
          <a:xfrm>
            <a:off x="2021460" y="8142928"/>
            <a:ext cx="1048675"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フリューム交換その３</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9" name="右大かっこ 118"/>
          <p:cNvSpPr/>
          <p:nvPr/>
        </p:nvSpPr>
        <p:spPr>
          <a:xfrm rot="3480000" flipH="1">
            <a:off x="1484671" y="7771696"/>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0" name="右大かっこ 119"/>
          <p:cNvSpPr/>
          <p:nvPr/>
        </p:nvSpPr>
        <p:spPr>
          <a:xfrm rot="3480000" flipH="1">
            <a:off x="1897361" y="7506940"/>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1" name="右大かっこ 120"/>
          <p:cNvSpPr/>
          <p:nvPr/>
        </p:nvSpPr>
        <p:spPr>
          <a:xfrm rot="3480000">
            <a:off x="3014482" y="7560299"/>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9" name="右大かっこ 128"/>
          <p:cNvSpPr/>
          <p:nvPr/>
        </p:nvSpPr>
        <p:spPr>
          <a:xfrm rot="3480000">
            <a:off x="2610924" y="7771433"/>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0" name="テキスト ボックス 129"/>
          <p:cNvSpPr txBox="1"/>
          <p:nvPr/>
        </p:nvSpPr>
        <p:spPr>
          <a:xfrm>
            <a:off x="2877454" y="7839326"/>
            <a:ext cx="106226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D.</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フリューム交換その４</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31" name="右矢印 130"/>
          <p:cNvSpPr/>
          <p:nvPr/>
        </p:nvSpPr>
        <p:spPr>
          <a:xfrm>
            <a:off x="3734125" y="7673251"/>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テキスト ボックス 41"/>
          <p:cNvSpPr txBox="1"/>
          <p:nvPr/>
        </p:nvSpPr>
        <p:spPr>
          <a:xfrm>
            <a:off x="4447419" y="1969562"/>
            <a:ext cx="1488671" cy="1169551"/>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3" name="テキスト ボックス 42"/>
          <p:cNvSpPr txBox="1"/>
          <p:nvPr/>
        </p:nvSpPr>
        <p:spPr>
          <a:xfrm>
            <a:off x="4398214" y="3852999"/>
            <a:ext cx="1488671" cy="1477328"/>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工事箇所の間隔が離れていれば、別工事とする。よって</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5" name="テキスト ボックス 44"/>
          <p:cNvSpPr txBox="1"/>
          <p:nvPr/>
        </p:nvSpPr>
        <p:spPr>
          <a:xfrm>
            <a:off x="4107122" y="7000888"/>
            <a:ext cx="2072452" cy="1631216"/>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連続している</a:t>
            </a: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A,B,C,D</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は、</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4</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つまとめて工事１件（</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A+B+C+D</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上記の考え方から</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作成が必要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ただし、１件当たり２百万円以上の工事を実施したい場合は、まずは</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他事業による実施を検討</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すること。</a:t>
            </a:r>
          </a:p>
        </p:txBody>
      </p:sp>
      <p:sp>
        <p:nvSpPr>
          <p:cNvPr id="38" name="テキスト ボックス 4">
            <a:extLst>
              <a:ext uri="{FF2B5EF4-FFF2-40B4-BE49-F238E27FC236}">
                <a16:creationId xmlns:a16="http://schemas.microsoft.com/office/drawing/2014/main" id="{5C39D78C-7774-4784-BB22-750E5CE5342F}"/>
              </a:ext>
            </a:extLst>
          </p:cNvPr>
          <p:cNvSpPr txBox="1">
            <a:spLocks noChangeArrowheads="1"/>
          </p:cNvSpPr>
          <p:nvPr/>
        </p:nvSpPr>
        <p:spPr bwMode="auto">
          <a:xfrm>
            <a:off x="450604" y="814339"/>
            <a:ext cx="3438558" cy="284693"/>
          </a:xfrm>
          <a:prstGeom prst="rect">
            <a:avLst/>
          </a:prstGeom>
          <a:solidFill>
            <a:schemeClr val="accent3">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長寿命化整備計画書の作成が不要な場合</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21">
            <a:extLst>
              <a:ext uri="{FF2B5EF4-FFF2-40B4-BE49-F238E27FC236}">
                <a16:creationId xmlns:a16="http://schemas.microsoft.com/office/drawing/2014/main" id="{D267FE41-B46F-4420-B137-8A00145E544D}"/>
              </a:ext>
            </a:extLst>
          </p:cNvPr>
          <p:cNvSpPr/>
          <p:nvPr/>
        </p:nvSpPr>
        <p:spPr>
          <a:xfrm flipV="1">
            <a:off x="364313" y="5779837"/>
            <a:ext cx="6129374" cy="3376418"/>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0" name="テキスト ボックス 4">
            <a:extLst>
              <a:ext uri="{FF2B5EF4-FFF2-40B4-BE49-F238E27FC236}">
                <a16:creationId xmlns:a16="http://schemas.microsoft.com/office/drawing/2014/main" id="{8ABEEB3A-AFE1-4926-9688-B55D9D7FE665}"/>
              </a:ext>
            </a:extLst>
          </p:cNvPr>
          <p:cNvSpPr txBox="1">
            <a:spLocks noChangeArrowheads="1"/>
          </p:cNvSpPr>
          <p:nvPr/>
        </p:nvSpPr>
        <p:spPr bwMode="auto">
          <a:xfrm>
            <a:off x="429763" y="5848109"/>
            <a:ext cx="3438558" cy="284693"/>
          </a:xfrm>
          <a:prstGeom prst="rect">
            <a:avLst/>
          </a:prstGeom>
          <a:solidFill>
            <a:schemeClr val="accent2">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長寿命化整備計画書の作成が必要な場合</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
            <a:extLst>
              <a:ext uri="{FF2B5EF4-FFF2-40B4-BE49-F238E27FC236}">
                <a16:creationId xmlns:a16="http://schemas.microsoft.com/office/drawing/2014/main" id="{3FE94FBD-C86D-48E2-ACB5-6F7FB254BFF5}"/>
              </a:ext>
            </a:extLst>
          </p:cNvPr>
          <p:cNvSpPr txBox="1">
            <a:spLocks noChangeArrowheads="1"/>
          </p:cNvSpPr>
          <p:nvPr/>
        </p:nvSpPr>
        <p:spPr bwMode="auto">
          <a:xfrm>
            <a:off x="388736" y="6099732"/>
            <a:ext cx="3459399" cy="26039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原則</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万円以上の工事は、他事業で実施すること　</a:t>
            </a:r>
            <a:endPar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Text Box 52">
            <a:extLst>
              <a:ext uri="{FF2B5EF4-FFF2-40B4-BE49-F238E27FC236}">
                <a16:creationId xmlns:a16="http://schemas.microsoft.com/office/drawing/2014/main" id="{7D1E6DAD-84A8-BA1B-0F50-58635521E729}"/>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33</a:t>
            </a:r>
          </a:p>
        </p:txBody>
      </p:sp>
      <p:sp>
        <p:nvSpPr>
          <p:cNvPr id="3" name="Line 4">
            <a:extLst>
              <a:ext uri="{FF2B5EF4-FFF2-40B4-BE49-F238E27FC236}">
                <a16:creationId xmlns:a16="http://schemas.microsoft.com/office/drawing/2014/main" id="{602BD3B5-4342-5024-1B4E-AE9458F1C9A4}"/>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4" name="Text Box 5">
            <a:extLst>
              <a:ext uri="{FF2B5EF4-FFF2-40B4-BE49-F238E27FC236}">
                <a16:creationId xmlns:a16="http://schemas.microsoft.com/office/drawing/2014/main" id="{9B93EFB8-7C9E-BE18-73DA-52B65B5B97A2}"/>
              </a:ext>
            </a:extLst>
          </p:cNvPr>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Tree>
    <p:extLst>
      <p:ext uri="{BB962C8B-B14F-4D97-AF65-F5344CB8AC3E}">
        <p14:creationId xmlns:p14="http://schemas.microsoft.com/office/powerpoint/2010/main" val="122883648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B583D01C-91A5-4E13-9602-BD52520739CB}"/>
              </a:ext>
            </a:extLst>
          </p:cNvPr>
          <p:cNvPicPr>
            <a:picLocks noChangeAspect="1"/>
          </p:cNvPicPr>
          <p:nvPr/>
        </p:nvPicPr>
        <p:blipFill>
          <a:blip r:embed="rId2"/>
          <a:stretch>
            <a:fillRect/>
          </a:stretch>
        </p:blipFill>
        <p:spPr>
          <a:xfrm>
            <a:off x="1196656" y="1505823"/>
            <a:ext cx="4542732" cy="6909802"/>
          </a:xfrm>
          <a:prstGeom prst="rect">
            <a:avLst/>
          </a:prstGeom>
        </p:spPr>
      </p:pic>
      <p:sp>
        <p:nvSpPr>
          <p:cNvPr id="16" name="角丸四角形 2">
            <a:extLst>
              <a:ext uri="{FF2B5EF4-FFF2-40B4-BE49-F238E27FC236}">
                <a16:creationId xmlns:a16="http://schemas.microsoft.com/office/drawing/2014/main" id="{8F91E8A4-F7EE-4B2E-9240-8BE0384104D6}"/>
              </a:ext>
            </a:extLst>
          </p:cNvPr>
          <p:cNvSpPr/>
          <p:nvPr/>
        </p:nvSpPr>
        <p:spPr>
          <a:xfrm>
            <a:off x="332656" y="8803927"/>
            <a:ext cx="6012000" cy="902046"/>
          </a:xfrm>
          <a:prstGeom prst="roundRect">
            <a:avLst>
              <a:gd name="adj" fmla="val 73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3" name="角丸四角形 32"/>
          <p:cNvSpPr/>
          <p:nvPr/>
        </p:nvSpPr>
        <p:spPr>
          <a:xfrm>
            <a:off x="468000" y="751664"/>
            <a:ext cx="6120000" cy="75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事業計画の認定</a:t>
            </a:r>
          </a:p>
        </p:txBody>
      </p:sp>
      <p:sp>
        <p:nvSpPr>
          <p:cNvPr id="5" name="テキスト ボックス 4"/>
          <p:cNvSpPr txBox="1">
            <a:spLocks noChangeArrowheads="1"/>
          </p:cNvSpPr>
          <p:nvPr/>
        </p:nvSpPr>
        <p:spPr bwMode="auto">
          <a:xfrm>
            <a:off x="576000" y="826688"/>
            <a:ext cx="5832000" cy="553998"/>
          </a:xfrm>
          <a:prstGeom prst="rect">
            <a:avLst/>
          </a:prstGeom>
          <a:noFill/>
          <a:ln w="9525">
            <a:noFill/>
            <a:prstDash val="dash"/>
            <a:miter lim="800000"/>
            <a:headEnd/>
            <a:tailEnd/>
          </a:ln>
        </p:spPr>
        <p:txBody>
          <a:bodyPr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土地改良区等（市町村を除く）が所有又は管理する施設を対象とした活動を行う活動組織にあっては、当該所有者又は管理者と交わした「工事に関する確認書」を事業計画書と併せて市町村長に提出します。</a:t>
            </a:r>
            <a:endParaRPr lang="en-US" altLang="ja-JP" sz="1200" dirty="0">
              <a:latin typeface="HG丸ｺﾞｼｯｸM-PRO" pitchFamily="50" charset="-128"/>
              <a:ea typeface="HG丸ｺﾞｼｯｸM-PRO" pitchFamily="50" charset="-128"/>
            </a:endParaRP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13" name="AutoShape 10"/>
          <p:cNvSpPr>
            <a:spLocks noChangeArrowheads="1"/>
          </p:cNvSpPr>
          <p:nvPr/>
        </p:nvSpPr>
        <p:spPr bwMode="auto">
          <a:xfrm>
            <a:off x="360000" y="380528"/>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工事に関する確認書</a:t>
            </a:r>
          </a:p>
        </p:txBody>
      </p:sp>
      <p:sp>
        <p:nvSpPr>
          <p:cNvPr id="9" name="テキスト ボックス 8"/>
          <p:cNvSpPr txBox="1"/>
          <p:nvPr/>
        </p:nvSpPr>
        <p:spPr>
          <a:xfrm>
            <a:off x="3809915" y="3850933"/>
            <a:ext cx="2232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土地改良区等との協議内容に応じて、不要な記述は削除してください。</a:t>
            </a:r>
            <a:endParaRPr lang="en-US" altLang="ja-JP" sz="1000" dirty="0">
              <a:solidFill>
                <a:srgbClr val="000000"/>
              </a:solidFill>
            </a:endParaRPr>
          </a:p>
        </p:txBody>
      </p:sp>
      <p:sp>
        <p:nvSpPr>
          <p:cNvPr id="12" name="フリーフォーム 11"/>
          <p:cNvSpPr/>
          <p:nvPr/>
        </p:nvSpPr>
        <p:spPr>
          <a:xfrm>
            <a:off x="2547044" y="3957716"/>
            <a:ext cx="1262871" cy="144000"/>
          </a:xfrm>
          <a:custGeom>
            <a:avLst/>
            <a:gdLst>
              <a:gd name="connsiteX0" fmla="*/ 631825 w 631825"/>
              <a:gd name="connsiteY0" fmla="*/ 0 h 190500"/>
              <a:gd name="connsiteX1" fmla="*/ 511175 w 631825"/>
              <a:gd name="connsiteY1" fmla="*/ 38100 h 190500"/>
              <a:gd name="connsiteX2" fmla="*/ 234950 w 631825"/>
              <a:gd name="connsiteY2" fmla="*/ 158750 h 190500"/>
              <a:gd name="connsiteX3" fmla="*/ 0 w 631825"/>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631825" h="190500">
                <a:moveTo>
                  <a:pt x="631825" y="0"/>
                </a:moveTo>
                <a:cubicBezTo>
                  <a:pt x="604573" y="5821"/>
                  <a:pt x="577321" y="11642"/>
                  <a:pt x="511175" y="38100"/>
                </a:cubicBezTo>
                <a:cubicBezTo>
                  <a:pt x="445029" y="64558"/>
                  <a:pt x="320146" y="133350"/>
                  <a:pt x="234950" y="158750"/>
                </a:cubicBezTo>
                <a:cubicBezTo>
                  <a:pt x="149754" y="184150"/>
                  <a:pt x="74877" y="187325"/>
                  <a:pt x="0" y="190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a16="http://schemas.microsoft.com/office/drawing/2014/main" id="{2F4357C4-C7D2-4450-B960-1F03961DA114}"/>
              </a:ext>
            </a:extLst>
          </p:cNvPr>
          <p:cNvSpPr txBox="1"/>
          <p:nvPr/>
        </p:nvSpPr>
        <p:spPr>
          <a:xfrm>
            <a:off x="381069" y="8844603"/>
            <a:ext cx="5904008" cy="807913"/>
          </a:xfrm>
          <a:prstGeom prst="rect">
            <a:avLst/>
          </a:prstGeom>
          <a:noFill/>
        </p:spPr>
        <p:txBody>
          <a:bodyPr wrap="square" lIns="0" tIns="0" rIns="0" bIns="0">
            <a:spAutoFit/>
          </a:bodyPr>
          <a:lstStyle/>
          <a:p>
            <a:pPr indent="144000">
              <a:defRPr/>
            </a:pPr>
            <a:r>
              <a:rPr lang="ja-JP" altLang="en-US" sz="1050" dirty="0">
                <a:latin typeface="HG丸ｺﾞｼｯｸM-PRO" pitchFamily="50" charset="-128"/>
                <a:ea typeface="HG丸ｺﾞｼｯｸM-PRO" pitchFamily="50" charset="-128"/>
              </a:rPr>
              <a:t>長寿命化の取組は、原則として道路法上の道路は対象外としています（道路法第</a:t>
            </a:r>
            <a:r>
              <a:rPr lang="en-US" altLang="ja-JP" sz="1050" dirty="0">
                <a:latin typeface="HG丸ｺﾞｼｯｸM-PRO" pitchFamily="50" charset="-128"/>
                <a:ea typeface="HG丸ｺﾞｼｯｸM-PRO" pitchFamily="50" charset="-128"/>
              </a:rPr>
              <a:t>24</a:t>
            </a:r>
            <a:r>
              <a:rPr lang="ja-JP" altLang="en-US" sz="1050" dirty="0">
                <a:latin typeface="HG丸ｺﾞｼｯｸM-PRO" pitchFamily="50" charset="-128"/>
                <a:ea typeface="HG丸ｺﾞｼｯｸM-PRO" pitchFamily="50" charset="-128"/>
              </a:rPr>
              <a:t>条に基づき道路に関する工事の設計及び実施計画について道路管理者の承認を受ける必要があるため）。</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ただし、市町村道に認定された農道であっても、地域の慣行として組織が農用地や農業用施設と一体的に管理している場合、道路法施行令第３条に基づく軽易な維持活動は可能な場合がありますので、市町村と協議の上、調整を了したものについて、活動の対象とします。</a:t>
            </a:r>
            <a:endParaRPr lang="en-US" altLang="ja-JP" sz="1050" dirty="0">
              <a:latin typeface="HG丸ｺﾞｼｯｸM-PRO" pitchFamily="50" charset="-128"/>
              <a:ea typeface="HG丸ｺﾞｼｯｸM-PRO" pitchFamily="50" charset="-128"/>
            </a:endParaRPr>
          </a:p>
        </p:txBody>
      </p:sp>
      <p:sp>
        <p:nvSpPr>
          <p:cNvPr id="17" name="AutoShape 10">
            <a:extLst>
              <a:ext uri="{FF2B5EF4-FFF2-40B4-BE49-F238E27FC236}">
                <a16:creationId xmlns:a16="http://schemas.microsoft.com/office/drawing/2014/main" id="{6F2885CD-8B0F-4166-A8C9-4765A6C08DFB}"/>
              </a:ext>
            </a:extLst>
          </p:cNvPr>
          <p:cNvSpPr>
            <a:spLocks noChangeArrowheads="1"/>
          </p:cNvSpPr>
          <p:nvPr/>
        </p:nvSpPr>
        <p:spPr bwMode="auto">
          <a:xfrm>
            <a:off x="332656" y="8412216"/>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農道の工事について</a:t>
            </a:r>
          </a:p>
        </p:txBody>
      </p:sp>
      <p:sp>
        <p:nvSpPr>
          <p:cNvPr id="15" name="正方形/長方形 14">
            <a:extLst>
              <a:ext uri="{FF2B5EF4-FFF2-40B4-BE49-F238E27FC236}">
                <a16:creationId xmlns:a16="http://schemas.microsoft.com/office/drawing/2014/main" id="{AEDE82A1-D443-45B0-A93B-704081BD0D63}"/>
              </a:ext>
            </a:extLst>
          </p:cNvPr>
          <p:cNvSpPr/>
          <p:nvPr/>
        </p:nvSpPr>
        <p:spPr>
          <a:xfrm>
            <a:off x="4896529" y="7689304"/>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a:extLst>
              <a:ext uri="{FF2B5EF4-FFF2-40B4-BE49-F238E27FC236}">
                <a16:creationId xmlns:a16="http://schemas.microsoft.com/office/drawing/2014/main" id="{7E36CA65-AD34-4E60-AD3E-0F9F71013F7F}"/>
              </a:ext>
            </a:extLst>
          </p:cNvPr>
          <p:cNvSpPr/>
          <p:nvPr/>
        </p:nvSpPr>
        <p:spPr>
          <a:xfrm>
            <a:off x="4685742" y="8325891"/>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Text Box 52">
            <a:extLst>
              <a:ext uri="{FF2B5EF4-FFF2-40B4-BE49-F238E27FC236}">
                <a16:creationId xmlns:a16="http://schemas.microsoft.com/office/drawing/2014/main" id="{955D8D95-1A71-F9DF-6B7C-1853368EB863}"/>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34</a:t>
            </a:r>
          </a:p>
        </p:txBody>
      </p:sp>
    </p:spTree>
    <p:extLst>
      <p:ext uri="{BB962C8B-B14F-4D97-AF65-F5344CB8AC3E}">
        <p14:creationId xmlns:p14="http://schemas.microsoft.com/office/powerpoint/2010/main" val="14680688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角丸四角形 31"/>
          <p:cNvSpPr/>
          <p:nvPr/>
        </p:nvSpPr>
        <p:spPr>
          <a:xfrm>
            <a:off x="3906632" y="4491935"/>
            <a:ext cx="2451986" cy="2851517"/>
          </a:xfrm>
          <a:prstGeom prst="roundRect">
            <a:avLst>
              <a:gd name="adj" fmla="val 5322"/>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4" name="角丸四角形 13"/>
          <p:cNvSpPr/>
          <p:nvPr/>
        </p:nvSpPr>
        <p:spPr>
          <a:xfrm>
            <a:off x="467999" y="2202286"/>
            <a:ext cx="6120000" cy="1717758"/>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5"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市町村長への交付金の申請</a:t>
            </a:r>
          </a:p>
        </p:txBody>
      </p:sp>
      <p:sp>
        <p:nvSpPr>
          <p:cNvPr id="19" name="AutoShape 10"/>
          <p:cNvSpPr>
            <a:spLocks noChangeArrowheads="1"/>
          </p:cNvSpPr>
          <p:nvPr/>
        </p:nvSpPr>
        <p:spPr bwMode="auto">
          <a:xfrm>
            <a:off x="360000"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交付申請時の注意点</a:t>
            </a:r>
          </a:p>
        </p:txBody>
      </p:sp>
      <p:sp>
        <p:nvSpPr>
          <p:cNvPr id="21" name="角丸四角形 20"/>
          <p:cNvSpPr/>
          <p:nvPr/>
        </p:nvSpPr>
        <p:spPr>
          <a:xfrm>
            <a:off x="4510249" y="461468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国（地方農政局等）</a:t>
            </a:r>
          </a:p>
        </p:txBody>
      </p:sp>
      <p:sp>
        <p:nvSpPr>
          <p:cNvPr id="22" name="角丸四角形 21"/>
          <p:cNvSpPr/>
          <p:nvPr/>
        </p:nvSpPr>
        <p:spPr>
          <a:xfrm>
            <a:off x="4510249" y="529666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都道府県</a:t>
            </a:r>
          </a:p>
        </p:txBody>
      </p:sp>
      <p:sp>
        <p:nvSpPr>
          <p:cNvPr id="24" name="角丸四角形 23"/>
          <p:cNvSpPr/>
          <p:nvPr/>
        </p:nvSpPr>
        <p:spPr>
          <a:xfrm>
            <a:off x="4510249" y="6987078"/>
            <a:ext cx="1260000" cy="252000"/>
          </a:xfrm>
          <a:prstGeom prst="roundRect">
            <a:avLst/>
          </a:prstGeom>
          <a:solidFill>
            <a:srgbClr val="CCFF99"/>
          </a:solidFill>
          <a:ln w="127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dirty="0">
                <a:solidFill>
                  <a:schemeClr val="tx1"/>
                </a:solidFill>
                <a:latin typeface="+mj-ea"/>
                <a:ea typeface="+mj-ea"/>
              </a:rPr>
              <a:t>活動組織</a:t>
            </a:r>
          </a:p>
        </p:txBody>
      </p:sp>
      <p:sp>
        <p:nvSpPr>
          <p:cNvPr id="26" name="下矢印 25"/>
          <p:cNvSpPr/>
          <p:nvPr/>
        </p:nvSpPr>
        <p:spPr>
          <a:xfrm>
            <a:off x="4115196" y="6415787"/>
            <a:ext cx="2050107" cy="508897"/>
          </a:xfrm>
          <a:prstGeom prst="downArrow">
            <a:avLst>
              <a:gd name="adj1" fmla="val 74300"/>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7" name="テキスト ボックス 26"/>
          <p:cNvSpPr txBox="1"/>
          <p:nvPr/>
        </p:nvSpPr>
        <p:spPr>
          <a:xfrm>
            <a:off x="4332852" y="6430643"/>
            <a:ext cx="1614795"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endParaRPr kumimoji="1" lang="en-US" altLang="ja-JP" sz="1000" dirty="0">
              <a:latin typeface="+mj-ea"/>
              <a:ea typeface="+mj-ea"/>
            </a:endParaRPr>
          </a:p>
          <a:p>
            <a:pPr algn="ctr"/>
            <a:r>
              <a:rPr kumimoji="1" lang="ja-JP" altLang="en-US" sz="1000" dirty="0">
                <a:latin typeface="+mj-ea"/>
                <a:ea typeface="+mj-ea"/>
              </a:rPr>
              <a:t>地方（都道府県＋市町村）費</a:t>
            </a:r>
          </a:p>
        </p:txBody>
      </p:sp>
      <p:sp>
        <p:nvSpPr>
          <p:cNvPr id="33" name="AutoShape 10"/>
          <p:cNvSpPr>
            <a:spLocks noChangeArrowheads="1"/>
          </p:cNvSpPr>
          <p:nvPr/>
        </p:nvSpPr>
        <p:spPr bwMode="auto">
          <a:xfrm>
            <a:off x="3906632"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交付金の交付ルート</a:t>
            </a:r>
          </a:p>
        </p:txBody>
      </p:sp>
      <p:sp>
        <p:nvSpPr>
          <p:cNvPr id="35" name="下矢印 34"/>
          <p:cNvSpPr/>
          <p:nvPr/>
        </p:nvSpPr>
        <p:spPr>
          <a:xfrm>
            <a:off x="4529169" y="4980266"/>
            <a:ext cx="1222160" cy="253916"/>
          </a:xfrm>
          <a:prstGeom prst="downArrow">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8" name="テキスト ボックス 27"/>
          <p:cNvSpPr txBox="1"/>
          <p:nvPr/>
        </p:nvSpPr>
        <p:spPr>
          <a:xfrm>
            <a:off x="4960249" y="4973163"/>
            <a:ext cx="360000"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p>
        </p:txBody>
      </p:sp>
      <p:sp>
        <p:nvSpPr>
          <p:cNvPr id="38"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交付金及び概算払の申請</a:t>
            </a:r>
            <a:endParaRPr lang="ja-JP" altLang="en-US" sz="2000" i="1" dirty="0"/>
          </a:p>
        </p:txBody>
      </p:sp>
      <p:sp>
        <p:nvSpPr>
          <p:cNvPr id="39"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Ⅲ	</a:t>
            </a:r>
            <a:endParaRPr lang="ja-JP" altLang="en-US" sz="2000" b="1" i="1" dirty="0">
              <a:solidFill>
                <a:schemeClr val="bg1"/>
              </a:solidFill>
            </a:endParaRPr>
          </a:p>
        </p:txBody>
      </p:sp>
      <p:sp>
        <p:nvSpPr>
          <p:cNvPr id="41" name="テキスト ボックス 4"/>
          <p:cNvSpPr txBox="1">
            <a:spLocks noChangeArrowheads="1"/>
          </p:cNvSpPr>
          <p:nvPr/>
        </p:nvSpPr>
        <p:spPr bwMode="auto">
          <a:xfrm>
            <a:off x="576000" y="1904039"/>
            <a:ext cx="4202523"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申請に係る手続きについては、以下のとおりです。</a:t>
            </a:r>
            <a:endParaRPr lang="en-US" altLang="ja-JP" dirty="0">
              <a:latin typeface="HG丸ｺﾞｼｯｸM-PRO" pitchFamily="50" charset="-128"/>
              <a:ea typeface="HG丸ｺﾞｼｯｸM-PRO" pitchFamily="50" charset="-128"/>
            </a:endParaRPr>
          </a:p>
        </p:txBody>
      </p:sp>
      <p:sp>
        <p:nvSpPr>
          <p:cNvPr id="42" name="角丸四角形 41"/>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HG丸ｺﾞｼｯｸM-PRO" pitchFamily="50" charset="-128"/>
                <a:ea typeface="HG丸ｺﾞｼｯｸM-PRO" pitchFamily="50" charset="-128"/>
              </a:rPr>
              <a:t>　事業計画が認定された後、多面的機能支払交付金の交付を受けようとするときは、毎年度、市町村長へ申請を行います。</a:t>
            </a:r>
            <a:endParaRPr lang="en-US" altLang="ja-JP" sz="1400" dirty="0">
              <a:solidFill>
                <a:schemeClr val="tx1"/>
              </a:solidFill>
              <a:latin typeface="HG丸ｺﾞｼｯｸM-PRO" pitchFamily="50" charset="-128"/>
              <a:ea typeface="HG丸ｺﾞｼｯｸM-PRO" pitchFamily="50" charset="-128"/>
            </a:endParaRPr>
          </a:p>
        </p:txBody>
      </p:sp>
      <p:sp>
        <p:nvSpPr>
          <p:cNvPr id="31" name="角丸四角形 30"/>
          <p:cNvSpPr/>
          <p:nvPr/>
        </p:nvSpPr>
        <p:spPr>
          <a:xfrm>
            <a:off x="4510249" y="6064370"/>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市町村</a:t>
            </a:r>
          </a:p>
        </p:txBody>
      </p:sp>
      <p:sp>
        <p:nvSpPr>
          <p:cNvPr id="43" name="下矢印 42"/>
          <p:cNvSpPr/>
          <p:nvPr/>
        </p:nvSpPr>
        <p:spPr>
          <a:xfrm>
            <a:off x="4263098" y="5647067"/>
            <a:ext cx="1754303" cy="361174"/>
          </a:xfrm>
          <a:prstGeom prst="downArrow">
            <a:avLst>
              <a:gd name="adj1" fmla="val 74125"/>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44" name="テキスト ボックス 43"/>
          <p:cNvSpPr txBox="1"/>
          <p:nvPr/>
        </p:nvSpPr>
        <p:spPr>
          <a:xfrm>
            <a:off x="4564266" y="5662420"/>
            <a:ext cx="1151966"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国費＋地方（都道府県）費</a:t>
            </a:r>
          </a:p>
        </p:txBody>
      </p:sp>
      <p:sp>
        <p:nvSpPr>
          <p:cNvPr id="48" name="テキスト ボックス 4"/>
          <p:cNvSpPr txBox="1">
            <a:spLocks noChangeArrowheads="1"/>
          </p:cNvSpPr>
          <p:nvPr/>
        </p:nvSpPr>
        <p:spPr bwMode="auto">
          <a:xfrm>
            <a:off x="576000" y="2563820"/>
            <a:ext cx="5832000" cy="1261884"/>
          </a:xfrm>
          <a:prstGeom prst="rect">
            <a:avLst/>
          </a:prstGeom>
          <a:noFill/>
          <a:ln w="9525">
            <a:noFill/>
            <a:miter lim="800000"/>
            <a:headEnd/>
            <a:tailEnd/>
          </a:ln>
        </p:spPr>
        <p:txBody>
          <a:bodyPr wrap="square" lIns="0" tIns="0" rIns="0" bIns="0">
            <a:spAutoFit/>
          </a:bodyPr>
          <a:lstStyle/>
          <a:p>
            <a:pPr>
              <a:defRPr/>
            </a:pPr>
            <a:r>
              <a:rPr lang="ja-JP" altLang="en-US" dirty="0">
                <a:latin typeface="HG丸ｺﾞｼｯｸM-PRO" pitchFamily="50" charset="-128"/>
                <a:ea typeface="HG丸ｺﾞｼｯｸM-PRO" pitchFamily="50" charset="-128"/>
              </a:rPr>
              <a:t>①交付申請書の提出</a:t>
            </a:r>
            <a:endParaRPr lang="en-US" altLang="ja-JP" dirty="0">
              <a:latin typeface="HG丸ｺﾞｼｯｸM-PRO" pitchFamily="50" charset="-128"/>
              <a:ea typeface="HG丸ｺﾞｼｯｸM-PRO" pitchFamily="50" charset="-128"/>
            </a:endParaRPr>
          </a:p>
          <a:p>
            <a:pPr marL="144000" indent="144000">
              <a:spcAft>
                <a:spcPts val="1200"/>
              </a:spcAft>
              <a:defRPr/>
            </a:pPr>
            <a:r>
              <a:rPr lang="ja-JP" altLang="en-US" dirty="0">
                <a:latin typeface="HG丸ｺﾞｼｯｸM-PRO" pitchFamily="50" charset="-128"/>
                <a:ea typeface="HG丸ｺﾞｼｯｸM-PRO" pitchFamily="50" charset="-128"/>
              </a:rPr>
              <a:t>活動組織は、毎年度</a:t>
            </a:r>
            <a:r>
              <a:rPr lang="ja-JP" altLang="en-US" dirty="0">
                <a:solidFill>
                  <a:srgbClr val="FF0000"/>
                </a:solidFill>
                <a:latin typeface="HG丸ｺﾞｼｯｸM-PRO" pitchFamily="50" charset="-128"/>
                <a:ea typeface="HG丸ｺﾞｼｯｸM-PRO" pitchFamily="50" charset="-128"/>
              </a:rPr>
              <a:t>市町村の定める日</a:t>
            </a:r>
            <a:r>
              <a:rPr lang="ja-JP" altLang="en-US" dirty="0">
                <a:latin typeface="HG丸ｺﾞｼｯｸM-PRO" pitchFamily="50" charset="-128"/>
                <a:ea typeface="HG丸ｺﾞｼｯｸM-PRO" pitchFamily="50" charset="-128"/>
              </a:rPr>
              <a:t>までに、当該年度の活動に必要な交付金の交付申請書を市町村長に提出します。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②交付決定の通知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市町村が、交付申請書の内容について必要な審査を行った後に、市町村長から交付金の交付決定通知が活動組織に送付されます。</a:t>
            </a:r>
            <a:endParaRPr lang="en-US" altLang="ja-JP" dirty="0">
              <a:latin typeface="HG丸ｺﾞｼｯｸM-PRO" pitchFamily="50" charset="-128"/>
              <a:ea typeface="HG丸ｺﾞｼｯｸM-PRO" pitchFamily="50" charset="-128"/>
            </a:endParaRPr>
          </a:p>
        </p:txBody>
      </p:sp>
      <p:sp>
        <p:nvSpPr>
          <p:cNvPr id="36" name="角丸四角形 35"/>
          <p:cNvSpPr/>
          <p:nvPr/>
        </p:nvSpPr>
        <p:spPr>
          <a:xfrm>
            <a:off x="477847" y="7424874"/>
            <a:ext cx="6120000" cy="1905204"/>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47" name="テキスト ボックス 4"/>
          <p:cNvSpPr txBox="1">
            <a:spLocks noChangeArrowheads="1"/>
          </p:cNvSpPr>
          <p:nvPr/>
        </p:nvSpPr>
        <p:spPr bwMode="auto">
          <a:xfrm>
            <a:off x="548153" y="7704408"/>
            <a:ext cx="5832000" cy="1631216"/>
          </a:xfrm>
          <a:prstGeom prst="rect">
            <a:avLst/>
          </a:prstGeom>
          <a:noFill/>
          <a:ln w="9525">
            <a:noFill/>
            <a:miter lim="800000"/>
            <a:headEnd/>
            <a:tailEnd/>
          </a:ln>
        </p:spPr>
        <p:txBody>
          <a:bodyPr wrap="square" lIns="0" tIns="0" rIns="0" bIns="0">
            <a:spAutoFit/>
          </a:bodyPr>
          <a:lstStyle/>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交付決定の通知がなされた後、多面的機能支払交付金の概算払</a:t>
            </a:r>
            <a:r>
              <a:rPr lang="ja-JP" altLang="en-US" u="sng" dirty="0">
                <a:solidFill>
                  <a:srgbClr val="FF0000"/>
                </a:solidFill>
                <a:latin typeface="HG丸ｺﾞｼｯｸM-PRO" pitchFamily="50" charset="-128"/>
                <a:ea typeface="HG丸ｺﾞｼｯｸM-PRO" pitchFamily="50" charset="-128"/>
              </a:rPr>
              <a:t>（前払い）</a:t>
            </a:r>
            <a:r>
              <a:rPr lang="ja-JP" altLang="en-US" dirty="0">
                <a:latin typeface="HG丸ｺﾞｼｯｸM-PRO" pitchFamily="50" charset="-128"/>
                <a:ea typeface="HG丸ｺﾞｼｯｸM-PRO" pitchFamily="50" charset="-128"/>
              </a:rPr>
              <a:t>を受けようとするときは、市町村長に概算払を請求します。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①概算払申請書の提出</a:t>
            </a:r>
            <a:endParaRPr lang="en-US" altLang="ja-JP" dirty="0">
              <a:latin typeface="HG丸ｺﾞｼｯｸM-PRO" pitchFamily="50" charset="-128"/>
              <a:ea typeface="HG丸ｺﾞｼｯｸM-PRO" pitchFamily="50" charset="-128"/>
            </a:endParaRPr>
          </a:p>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交付決定の後、概算払請求書を市町村長に提出します。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②概算払決定の通知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市町村は、概算払請求書の内容について必要な審査を行った後に、概算払額を決定し、概算払決定通知書等により活動組織に通知するとともに、交付金を支払います。</a:t>
            </a:r>
            <a:endParaRPr lang="en-US" altLang="ja-JP" dirty="0">
              <a:latin typeface="HG丸ｺﾞｼｯｸM-PRO" pitchFamily="50" charset="-128"/>
              <a:ea typeface="HG丸ｺﾞｼｯｸM-PRO" pitchFamily="50" charset="-128"/>
            </a:endParaRPr>
          </a:p>
        </p:txBody>
      </p:sp>
      <p:sp>
        <p:nvSpPr>
          <p:cNvPr id="50" name="角丸四角形 49"/>
          <p:cNvSpPr/>
          <p:nvPr/>
        </p:nvSpPr>
        <p:spPr>
          <a:xfrm>
            <a:off x="468000" y="2202286"/>
            <a:ext cx="1800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（１）交付金の交付申請</a:t>
            </a:r>
          </a:p>
        </p:txBody>
      </p:sp>
      <p:sp>
        <p:nvSpPr>
          <p:cNvPr id="51" name="角丸四角形 50"/>
          <p:cNvSpPr/>
          <p:nvPr/>
        </p:nvSpPr>
        <p:spPr>
          <a:xfrm>
            <a:off x="460197" y="7431201"/>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（２）概算払の請求</a:t>
            </a:r>
          </a:p>
        </p:txBody>
      </p:sp>
      <p:sp>
        <p:nvSpPr>
          <p:cNvPr id="53" name="四角形吹き出し 45">
            <a:extLst>
              <a:ext uri="{FF2B5EF4-FFF2-40B4-BE49-F238E27FC236}">
                <a16:creationId xmlns:a16="http://schemas.microsoft.com/office/drawing/2014/main" id="{2FF51A6F-5B96-4BD1-B86E-4A0BC2941FA0}"/>
              </a:ext>
            </a:extLst>
          </p:cNvPr>
          <p:cNvSpPr/>
          <p:nvPr/>
        </p:nvSpPr>
        <p:spPr>
          <a:xfrm>
            <a:off x="1268760" y="9391768"/>
            <a:ext cx="3969192" cy="253916"/>
          </a:xfrm>
          <a:prstGeom prst="wedgeRectCallout">
            <a:avLst>
              <a:gd name="adj1" fmla="val -19607"/>
              <a:gd name="adj2" fmla="val 15546"/>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r>
              <a:rPr lang="ja-JP" altLang="en-US" sz="1050" dirty="0">
                <a:solidFill>
                  <a:srgbClr val="FF0000"/>
                </a:solidFill>
              </a:rPr>
              <a:t>交付申請書、概算払申請書は市町村で定める様式をご使用ください。</a:t>
            </a:r>
          </a:p>
        </p:txBody>
      </p:sp>
      <p:sp>
        <p:nvSpPr>
          <p:cNvPr id="64" name="Text Box 52">
            <a:extLst>
              <a:ext uri="{FF2B5EF4-FFF2-40B4-BE49-F238E27FC236}">
                <a16:creationId xmlns:a16="http://schemas.microsoft.com/office/drawing/2014/main" id="{B0A402A0-72AC-D406-9D9E-9E1D40928908}"/>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35</a:t>
            </a:r>
          </a:p>
        </p:txBody>
      </p:sp>
    </p:spTree>
    <p:extLst>
      <p:ext uri="{BB962C8B-B14F-4D97-AF65-F5344CB8AC3E}">
        <p14:creationId xmlns:p14="http://schemas.microsoft.com/office/powerpoint/2010/main" val="186921088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7894"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 name="Text Box 52">
            <a:extLst>
              <a:ext uri="{FF2B5EF4-FFF2-40B4-BE49-F238E27FC236}">
                <a16:creationId xmlns:a16="http://schemas.microsoft.com/office/drawing/2014/main" id="{EB098159-0205-C528-0564-608CBBD50873}"/>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36</a:t>
            </a:r>
          </a:p>
        </p:txBody>
      </p:sp>
      <p:sp>
        <p:nvSpPr>
          <p:cNvPr id="42" name="角丸四角形 21">
            <a:extLst>
              <a:ext uri="{FF2B5EF4-FFF2-40B4-BE49-F238E27FC236}">
                <a16:creationId xmlns:a16="http://schemas.microsoft.com/office/drawing/2014/main" id="{5FFBE921-7FB3-F512-C62E-58223631E1CB}"/>
              </a:ext>
            </a:extLst>
          </p:cNvPr>
          <p:cNvSpPr/>
          <p:nvPr/>
        </p:nvSpPr>
        <p:spPr>
          <a:xfrm>
            <a:off x="369000" y="2169673"/>
            <a:ext cx="6120000" cy="5445907"/>
          </a:xfrm>
          <a:prstGeom prst="roundRect">
            <a:avLst>
              <a:gd name="adj" fmla="val 303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3" name="角丸四角形 23">
            <a:extLst>
              <a:ext uri="{FF2B5EF4-FFF2-40B4-BE49-F238E27FC236}">
                <a16:creationId xmlns:a16="http://schemas.microsoft.com/office/drawing/2014/main" id="{06C7F127-6C68-B871-843B-84A8FB183A50}"/>
              </a:ext>
            </a:extLst>
          </p:cNvPr>
          <p:cNvSpPr/>
          <p:nvPr/>
        </p:nvSpPr>
        <p:spPr>
          <a:xfrm>
            <a:off x="225000" y="1015231"/>
            <a:ext cx="5904954" cy="423485"/>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4" name="テキスト ボックス 4">
            <a:extLst>
              <a:ext uri="{FF2B5EF4-FFF2-40B4-BE49-F238E27FC236}">
                <a16:creationId xmlns:a16="http://schemas.microsoft.com/office/drawing/2014/main" id="{34CC6A35-5DCE-FF59-CAF4-B41E3F48CD29}"/>
              </a:ext>
            </a:extLst>
          </p:cNvPr>
          <p:cNvSpPr txBox="1">
            <a:spLocks noChangeArrowheads="1"/>
          </p:cNvSpPr>
          <p:nvPr/>
        </p:nvSpPr>
        <p:spPr bwMode="auto">
          <a:xfrm>
            <a:off x="369000" y="1078676"/>
            <a:ext cx="5283993" cy="307777"/>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日々の作業の内容や金銭の収支等について記録します。</a:t>
            </a:r>
            <a:endParaRPr lang="en-US" altLang="ja-JP" sz="1400" dirty="0">
              <a:latin typeface="HG丸ｺﾞｼｯｸM-PRO" pitchFamily="50" charset="-128"/>
              <a:ea typeface="HG丸ｺﾞｼｯｸM-PRO" pitchFamily="50" charset="-128"/>
            </a:endParaRPr>
          </a:p>
        </p:txBody>
      </p:sp>
      <p:sp>
        <p:nvSpPr>
          <p:cNvPr id="45" name="テキスト ボックス 4">
            <a:extLst>
              <a:ext uri="{FF2B5EF4-FFF2-40B4-BE49-F238E27FC236}">
                <a16:creationId xmlns:a16="http://schemas.microsoft.com/office/drawing/2014/main" id="{DA29E900-0B93-CAD6-E41B-EE08E56D7323}"/>
              </a:ext>
            </a:extLst>
          </p:cNvPr>
          <p:cNvSpPr txBox="1">
            <a:spLocks noChangeArrowheads="1"/>
          </p:cNvSpPr>
          <p:nvPr/>
        </p:nvSpPr>
        <p:spPr bwMode="auto">
          <a:xfrm>
            <a:off x="585000" y="2311410"/>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日々の作業を記録しその内容を点検することにより、作業上の課題を抽出し、その改善を図るなど、効率的な活動に資することができます。　</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また、活動記録は、実施状況報告書の根拠資料となるものであり、市町村による活動要件の確認、活動の評価及び指導等を行う上で不可欠な資料です。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このため、日当等金銭の支出の有無を問わず、活動計画に位置付けられた活動（活動の準備等を含む）を実施した場合は、その内容を記録することが重要です。</a:t>
            </a:r>
          </a:p>
        </p:txBody>
      </p:sp>
      <p:sp>
        <p:nvSpPr>
          <p:cNvPr id="46" name="テキスト ボックス 4">
            <a:extLst>
              <a:ext uri="{FF2B5EF4-FFF2-40B4-BE49-F238E27FC236}">
                <a16:creationId xmlns:a16="http://schemas.microsoft.com/office/drawing/2014/main" id="{4BCF2A53-A46E-9C93-2FF2-1BF57F649837}"/>
              </a:ext>
            </a:extLst>
          </p:cNvPr>
          <p:cNvSpPr txBox="1">
            <a:spLocks noChangeArrowheads="1"/>
          </p:cNvSpPr>
          <p:nvPr/>
        </p:nvSpPr>
        <p:spPr bwMode="auto">
          <a:xfrm>
            <a:off x="585000" y="4202261"/>
            <a:ext cx="5832000" cy="1661993"/>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「活動項目番号」「活動内容」</a:t>
            </a:r>
            <a:r>
              <a:rPr lang="ja-JP" altLang="en-US" sz="1200" dirty="0">
                <a:latin typeface="HG丸ｺﾞｼｯｸM-PRO" pitchFamily="50" charset="-128"/>
                <a:ea typeface="HG丸ｺﾞｼｯｸM-PRO" pitchFamily="50" charset="-128"/>
              </a:rPr>
              <a:t>欄の記載方法</a:t>
            </a:r>
            <a:endParaRPr lang="en-US" altLang="ja-JP" sz="1200" dirty="0">
              <a:latin typeface="HG丸ｺﾞｼｯｸM-PRO" pitchFamily="50" charset="-128"/>
              <a:ea typeface="HG丸ｺﾞｼｯｸM-PRO" pitchFamily="50" charset="-128"/>
            </a:endParaRPr>
          </a:p>
          <a:p>
            <a:pPr marL="144000" indent="144000">
              <a:spcAft>
                <a:spcPts val="0"/>
              </a:spcAft>
            </a:pPr>
            <a:r>
              <a:rPr lang="en-US" altLang="ja-JP" dirty="0">
                <a:latin typeface="HG丸ｺﾞｼｯｸM-PRO" pitchFamily="50" charset="-128"/>
                <a:ea typeface="HG丸ｺﾞｼｯｸM-PRO" pitchFamily="50" charset="-128"/>
              </a:rPr>
              <a:t>66</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69</a:t>
            </a:r>
            <a:r>
              <a:rPr lang="ja-JP" altLang="en-US" dirty="0">
                <a:latin typeface="HG丸ｺﾞｼｯｸM-PRO" pitchFamily="50" charset="-128"/>
                <a:ea typeface="HG丸ｺﾞｼｯｸM-PRO" pitchFamily="50" charset="-128"/>
              </a:rPr>
              <a:t>ページの活動項目番号表から、その活動に該当する活動項目番号を選んで記入します。これにより、エクセル形式の活動記録では、活動項目番号を入れると自動的に「活動内容」の各項目が作成されます。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手書きの場合は、上記の活動項目番号表から、その活動にあてはまる「活動項目番号」を選んで記入するとともに、その番号に該当する「支払区分」「活動区分」「活動項目」の内容を、活動項目番号表の記述をもとに記入し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なお、活動項目番号から活動内容がわかるため、手書きの場合「活動内容」欄の各項目の記入を省略することも可能です。</a:t>
            </a:r>
          </a:p>
        </p:txBody>
      </p:sp>
      <p:sp>
        <p:nvSpPr>
          <p:cNvPr id="47" name="Rectangle 2">
            <a:extLst>
              <a:ext uri="{FF2B5EF4-FFF2-40B4-BE49-F238E27FC236}">
                <a16:creationId xmlns:a16="http://schemas.microsoft.com/office/drawing/2014/main" id="{C82A6081-4C7A-1363-2920-C57A33C1AFEA}"/>
              </a:ext>
            </a:extLst>
          </p:cNvPr>
          <p:cNvSpPr>
            <a:spLocks noChangeArrowheads="1"/>
          </p:cNvSpPr>
          <p:nvPr/>
        </p:nvSpPr>
        <p:spPr bwMode="auto">
          <a:xfrm>
            <a:off x="5985" y="37303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活動の実施・記録</a:t>
            </a:r>
            <a:endParaRPr lang="ja-JP" altLang="en-US" sz="2000" i="1" dirty="0"/>
          </a:p>
        </p:txBody>
      </p:sp>
      <p:sp>
        <p:nvSpPr>
          <p:cNvPr id="48" name="Rectangle 3">
            <a:extLst>
              <a:ext uri="{FF2B5EF4-FFF2-40B4-BE49-F238E27FC236}">
                <a16:creationId xmlns:a16="http://schemas.microsoft.com/office/drawing/2014/main" id="{B4546895-F12C-D878-F636-5204F9EB6446}"/>
              </a:ext>
            </a:extLst>
          </p:cNvPr>
          <p:cNvSpPr>
            <a:spLocks noChangeArrowheads="1"/>
          </p:cNvSpPr>
          <p:nvPr/>
        </p:nvSpPr>
        <p:spPr bwMode="auto">
          <a:xfrm>
            <a:off x="247048" y="419461"/>
            <a:ext cx="457200" cy="447146"/>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Ⅳ</a:t>
            </a:r>
            <a:endParaRPr lang="ja-JP" altLang="en-US" sz="2000" b="1" i="1" dirty="0">
              <a:solidFill>
                <a:schemeClr val="bg1"/>
              </a:solidFill>
            </a:endParaRPr>
          </a:p>
        </p:txBody>
      </p:sp>
      <p:sp>
        <p:nvSpPr>
          <p:cNvPr id="49" name="角丸四角形 28">
            <a:extLst>
              <a:ext uri="{FF2B5EF4-FFF2-40B4-BE49-F238E27FC236}">
                <a16:creationId xmlns:a16="http://schemas.microsoft.com/office/drawing/2014/main" id="{637DE42E-159E-F05F-C0D8-66454816E10C}"/>
              </a:ext>
            </a:extLst>
          </p:cNvPr>
          <p:cNvSpPr/>
          <p:nvPr/>
        </p:nvSpPr>
        <p:spPr>
          <a:xfrm>
            <a:off x="477000" y="1950045"/>
            <a:ext cx="1872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（１）活動記録について</a:t>
            </a:r>
          </a:p>
        </p:txBody>
      </p:sp>
      <p:sp>
        <p:nvSpPr>
          <p:cNvPr id="51" name="角丸四角形 29">
            <a:extLst>
              <a:ext uri="{FF2B5EF4-FFF2-40B4-BE49-F238E27FC236}">
                <a16:creationId xmlns:a16="http://schemas.microsoft.com/office/drawing/2014/main" id="{17105FE6-3ECF-C640-EED5-53F8A8E8A321}"/>
              </a:ext>
            </a:extLst>
          </p:cNvPr>
          <p:cNvSpPr/>
          <p:nvPr/>
        </p:nvSpPr>
        <p:spPr>
          <a:xfrm>
            <a:off x="475648" y="3829231"/>
            <a:ext cx="419558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（２）活動記録の作成に当たって（様式第１－６号の記載方法）</a:t>
            </a:r>
          </a:p>
        </p:txBody>
      </p:sp>
      <p:sp>
        <p:nvSpPr>
          <p:cNvPr id="52" name="テキスト ボックス 1">
            <a:extLst>
              <a:ext uri="{FF2B5EF4-FFF2-40B4-BE49-F238E27FC236}">
                <a16:creationId xmlns:a16="http://schemas.microsoft.com/office/drawing/2014/main" id="{86EF6402-492C-3B05-85CF-C4E84F3B6D47}"/>
              </a:ext>
            </a:extLst>
          </p:cNvPr>
          <p:cNvSpPr txBox="1">
            <a:spLocks noChangeArrowheads="1"/>
          </p:cNvSpPr>
          <p:nvPr/>
        </p:nvSpPr>
        <p:spPr bwMode="auto">
          <a:xfrm>
            <a:off x="369000" y="1532683"/>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１．活動記録</a:t>
            </a:r>
          </a:p>
        </p:txBody>
      </p:sp>
      <p:sp>
        <p:nvSpPr>
          <p:cNvPr id="53" name="テキスト ボックス 4">
            <a:extLst>
              <a:ext uri="{FF2B5EF4-FFF2-40B4-BE49-F238E27FC236}">
                <a16:creationId xmlns:a16="http://schemas.microsoft.com/office/drawing/2014/main" id="{A89632E2-E80E-1B3B-1FE4-0B8A7BE253E4}"/>
              </a:ext>
            </a:extLst>
          </p:cNvPr>
          <p:cNvSpPr txBox="1">
            <a:spLocks noChangeArrowheads="1"/>
          </p:cNvSpPr>
          <p:nvPr/>
        </p:nvSpPr>
        <p:spPr bwMode="auto">
          <a:xfrm>
            <a:off x="573959" y="5953263"/>
            <a:ext cx="5832000" cy="553998"/>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「備考」欄の記載方法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備考欄には、地域での活動内容を「何を、どのように、どれだけ行ったか」具体的に記入します。（年度末の実施状況報告書の作成にも必要不可欠な情報です。）　</a:t>
            </a:r>
          </a:p>
        </p:txBody>
      </p:sp>
      <p:sp>
        <p:nvSpPr>
          <p:cNvPr id="54" name="テキスト ボックス 4">
            <a:extLst>
              <a:ext uri="{FF2B5EF4-FFF2-40B4-BE49-F238E27FC236}">
                <a16:creationId xmlns:a16="http://schemas.microsoft.com/office/drawing/2014/main" id="{C7A12111-D7E8-00B4-6EB8-904974CC5639}"/>
              </a:ext>
            </a:extLst>
          </p:cNvPr>
          <p:cNvSpPr txBox="1">
            <a:spLocks noChangeArrowheads="1"/>
          </p:cNvSpPr>
          <p:nvPr/>
        </p:nvSpPr>
        <p:spPr bwMode="auto">
          <a:xfrm>
            <a:off x="573959" y="6641958"/>
            <a:ext cx="5832000" cy="923330"/>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「活動に参加した最大人数」欄の記載方法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手書きの場合、「活動参加人数」欄の「農業者」「農業者以外」の項目について、活動記録に記された人数のうち年間最大となっている人数を選び、最下段の「活動に参加した最大人数」欄の同じ項目欄にそれぞれ記入し、その合計人数を「合計」欄に記入します。</a:t>
            </a:r>
            <a:endParaRPr lang="en-US" altLang="ja-JP" dirty="0">
              <a:latin typeface="HG丸ｺﾞｼｯｸM-PRO" pitchFamily="50" charset="-128"/>
              <a:ea typeface="HG丸ｺﾞｼｯｸM-PRO" pitchFamily="50" charset="-128"/>
            </a:endParaRPr>
          </a:p>
        </p:txBody>
      </p:sp>
      <p:sp>
        <p:nvSpPr>
          <p:cNvPr id="55" name="AutoShape 10">
            <a:extLst>
              <a:ext uri="{FF2B5EF4-FFF2-40B4-BE49-F238E27FC236}">
                <a16:creationId xmlns:a16="http://schemas.microsoft.com/office/drawing/2014/main" id="{6244B96E-9C56-FE8C-15DA-ECD6442E5879}"/>
              </a:ext>
            </a:extLst>
          </p:cNvPr>
          <p:cNvSpPr>
            <a:spLocks noChangeArrowheads="1"/>
          </p:cNvSpPr>
          <p:nvPr/>
        </p:nvSpPr>
        <p:spPr bwMode="auto">
          <a:xfrm>
            <a:off x="444408" y="7707025"/>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56" name="角丸四角形 18">
            <a:extLst>
              <a:ext uri="{FF2B5EF4-FFF2-40B4-BE49-F238E27FC236}">
                <a16:creationId xmlns:a16="http://schemas.microsoft.com/office/drawing/2014/main" id="{2AA53379-1477-C657-A2A5-2871BED5A9F8}"/>
              </a:ext>
            </a:extLst>
          </p:cNvPr>
          <p:cNvSpPr/>
          <p:nvPr/>
        </p:nvSpPr>
        <p:spPr>
          <a:xfrm>
            <a:off x="432000" y="8035290"/>
            <a:ext cx="6012000" cy="891857"/>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57" name="テキスト ボックス 4">
            <a:extLst>
              <a:ext uri="{FF2B5EF4-FFF2-40B4-BE49-F238E27FC236}">
                <a16:creationId xmlns:a16="http://schemas.microsoft.com/office/drawing/2014/main" id="{FE7278F0-6F6D-9FC8-8D95-4C78E5AD4877}"/>
              </a:ext>
            </a:extLst>
          </p:cNvPr>
          <p:cNvSpPr txBox="1">
            <a:spLocks noChangeArrowheads="1"/>
          </p:cNvSpPr>
          <p:nvPr/>
        </p:nvSpPr>
        <p:spPr bwMode="auto">
          <a:xfrm>
            <a:off x="567000" y="8094674"/>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年度までに事業計画の認定を受けた対象組織は、従来の活動記録の様式が使用可能です。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その他、市町村長及び都道府県知事が地方農政局長等と協議し同意が得られた活動記録の独自様式についても使用可能です。 　</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725332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2">
            <a:extLst>
              <a:ext uri="{FF2B5EF4-FFF2-40B4-BE49-F238E27FC236}">
                <a16:creationId xmlns:a16="http://schemas.microsoft.com/office/drawing/2014/main" id="{33452855-19CB-8EBD-39E8-8F2417B77F80}"/>
              </a:ext>
            </a:extLst>
          </p:cNvPr>
          <p:cNvSpPr>
            <a:spLocks noChangeArrowheads="1"/>
          </p:cNvSpPr>
          <p:nvPr/>
        </p:nvSpPr>
        <p:spPr bwMode="auto">
          <a:xfrm>
            <a:off x="-1191"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71" name="Line 4">
            <a:extLst>
              <a:ext uri="{FF2B5EF4-FFF2-40B4-BE49-F238E27FC236}">
                <a16:creationId xmlns:a16="http://schemas.microsoft.com/office/drawing/2014/main" id="{42339A71-54AF-6B41-2EB9-BD18F732201E}"/>
              </a:ext>
            </a:extLst>
          </p:cNvPr>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srgbClr val="000000"/>
              </a:solidFill>
            </a:endParaRPr>
          </a:p>
        </p:txBody>
      </p:sp>
      <p:sp>
        <p:nvSpPr>
          <p:cNvPr id="72" name="Text Box 5">
            <a:extLst>
              <a:ext uri="{FF2B5EF4-FFF2-40B4-BE49-F238E27FC236}">
                <a16:creationId xmlns:a16="http://schemas.microsoft.com/office/drawing/2014/main" id="{BD3F7F9E-9ED8-4F4C-83B0-C9025D9951C5}"/>
              </a:ext>
            </a:extLst>
          </p:cNvPr>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多面的機能支払交付金の概要</a:t>
            </a:r>
          </a:p>
        </p:txBody>
      </p:sp>
      <p:sp>
        <p:nvSpPr>
          <p:cNvPr id="73" name="角丸四角形 5">
            <a:extLst>
              <a:ext uri="{FF2B5EF4-FFF2-40B4-BE49-F238E27FC236}">
                <a16:creationId xmlns:a16="http://schemas.microsoft.com/office/drawing/2014/main" id="{69B2D99B-20BA-3BA3-96D3-F7AD630C42C3}"/>
              </a:ext>
            </a:extLst>
          </p:cNvPr>
          <p:cNvSpPr/>
          <p:nvPr/>
        </p:nvSpPr>
        <p:spPr>
          <a:xfrm>
            <a:off x="285750" y="3598979"/>
            <a:ext cx="6302375" cy="2796867"/>
          </a:xfrm>
          <a:prstGeom prst="roundRect">
            <a:avLst>
              <a:gd name="adj" fmla="val 12963"/>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endParaRPr lang="ja-JP" altLang="en-US" sz="1300" b="1" dirty="0">
              <a:solidFill>
                <a:srgbClr val="000000"/>
              </a:solidFill>
              <a:latin typeface="ＭＳ Ｐゴシック"/>
            </a:endParaRPr>
          </a:p>
        </p:txBody>
      </p:sp>
      <p:sp>
        <p:nvSpPr>
          <p:cNvPr id="74" name="角丸四角形 6">
            <a:extLst>
              <a:ext uri="{FF2B5EF4-FFF2-40B4-BE49-F238E27FC236}">
                <a16:creationId xmlns:a16="http://schemas.microsoft.com/office/drawing/2014/main" id="{955E8CCE-A3A6-5C53-1AFB-500115449AA3}"/>
              </a:ext>
            </a:extLst>
          </p:cNvPr>
          <p:cNvSpPr/>
          <p:nvPr/>
        </p:nvSpPr>
        <p:spPr>
          <a:xfrm>
            <a:off x="294976" y="2336329"/>
            <a:ext cx="6300788" cy="1214120"/>
          </a:xfrm>
          <a:prstGeom prst="round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endParaRPr lang="ja-JP" altLang="en-US" sz="1300" b="1" dirty="0">
              <a:solidFill>
                <a:srgbClr val="000000"/>
              </a:solidFill>
              <a:latin typeface="ＭＳ Ｐゴシック"/>
            </a:endParaRPr>
          </a:p>
        </p:txBody>
      </p:sp>
      <p:sp>
        <p:nvSpPr>
          <p:cNvPr id="75" name="角丸四角形 7">
            <a:extLst>
              <a:ext uri="{FF2B5EF4-FFF2-40B4-BE49-F238E27FC236}">
                <a16:creationId xmlns:a16="http://schemas.microsoft.com/office/drawing/2014/main" id="{EB81E934-59A6-A8A1-8A1D-8C752A5696BA}"/>
              </a:ext>
            </a:extLst>
          </p:cNvPr>
          <p:cNvSpPr/>
          <p:nvPr/>
        </p:nvSpPr>
        <p:spPr>
          <a:xfrm>
            <a:off x="295275" y="3609025"/>
            <a:ext cx="6292850" cy="288925"/>
          </a:xfrm>
          <a:prstGeom prst="roundRect">
            <a:avLst/>
          </a:prstGeom>
          <a:solidFill>
            <a:srgbClr val="66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（２）資源向上支払交付金</a:t>
            </a:r>
          </a:p>
        </p:txBody>
      </p:sp>
      <p:sp>
        <p:nvSpPr>
          <p:cNvPr id="76" name="角丸四角形 8">
            <a:extLst>
              <a:ext uri="{FF2B5EF4-FFF2-40B4-BE49-F238E27FC236}">
                <a16:creationId xmlns:a16="http://schemas.microsoft.com/office/drawing/2014/main" id="{CC4704D6-2F66-D6DC-5B4C-7398E9802E98}"/>
              </a:ext>
            </a:extLst>
          </p:cNvPr>
          <p:cNvSpPr/>
          <p:nvPr/>
        </p:nvSpPr>
        <p:spPr>
          <a:xfrm>
            <a:off x="294977" y="2210531"/>
            <a:ext cx="6302375" cy="287205"/>
          </a:xfrm>
          <a:prstGeom prst="roundRect">
            <a:avLst/>
          </a:prstGeom>
          <a:solidFill>
            <a:srgbClr val="FF99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（１）農地維持支払交付金</a:t>
            </a:r>
          </a:p>
        </p:txBody>
      </p:sp>
      <p:sp>
        <p:nvSpPr>
          <p:cNvPr id="77" name="テキスト ボックス 4">
            <a:extLst>
              <a:ext uri="{FF2B5EF4-FFF2-40B4-BE49-F238E27FC236}">
                <a16:creationId xmlns:a16="http://schemas.microsoft.com/office/drawing/2014/main" id="{83FB1BA4-2974-E5E0-70C9-0E5C17A900FB}"/>
              </a:ext>
            </a:extLst>
          </p:cNvPr>
          <p:cNvSpPr txBox="1">
            <a:spLocks noChangeArrowheads="1"/>
          </p:cNvSpPr>
          <p:nvPr/>
        </p:nvSpPr>
        <p:spPr bwMode="auto">
          <a:xfrm>
            <a:off x="368301" y="3986406"/>
            <a:ext cx="4175125" cy="2723823"/>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88900" indent="179388">
              <a:defRPr/>
            </a:pPr>
            <a:r>
              <a:rPr lang="ja-JP" altLang="en-US" dirty="0">
                <a:solidFill>
                  <a:srgbClr val="000000"/>
                </a:solidFill>
                <a:latin typeface="ＭＳ Ｐゴシック"/>
              </a:rPr>
              <a:t>１）地域資源の質的向上を図る共同活動</a:t>
            </a:r>
            <a:endParaRPr lang="en-US" altLang="ja-JP" dirty="0">
              <a:solidFill>
                <a:srgbClr val="000000"/>
              </a:solidFill>
              <a:latin typeface="ＭＳ Ｐゴシック"/>
            </a:endParaRPr>
          </a:p>
          <a:p>
            <a:pPr marL="365125"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①施設の軽微な補修</a:t>
            </a:r>
            <a:endParaRPr lang="en-US" altLang="ja-JP" sz="1100" dirty="0">
              <a:solidFill>
                <a:srgbClr val="000000"/>
              </a:solidFill>
              <a:latin typeface="ＭＳ Ｐゴシック"/>
            </a:endParaRPr>
          </a:p>
          <a:p>
            <a:pPr marL="450850" indent="-3175">
              <a:defRPr/>
            </a:pPr>
            <a:r>
              <a:rPr lang="ja-JP" altLang="en-US" dirty="0">
                <a:solidFill>
                  <a:srgbClr val="000000"/>
                </a:solidFill>
                <a:latin typeface="ＭＳ Ｐゴシック"/>
              </a:rPr>
              <a:t>　　</a:t>
            </a:r>
            <a:r>
              <a:rPr lang="ja-JP" altLang="en-US" sz="1000" dirty="0">
                <a:solidFill>
                  <a:srgbClr val="000000"/>
                </a:solidFill>
                <a:latin typeface="ＭＳ Ｐ明朝" panose="02020600040205080304" pitchFamily="18" charset="-128"/>
                <a:ea typeface="ＭＳ Ｐ明朝" panose="02020600040205080304" pitchFamily="18" charset="-128"/>
              </a:rPr>
              <a:t>（水路、農道、ため池の軽微な補修など）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②農村環境保全活動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（水質調査、外来種の駆除など）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③多面的機能の増進を図る活動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88900" indent="179388">
              <a:defRPr/>
            </a:pPr>
            <a:endParaRPr lang="en-US" altLang="ja-JP" sz="400" dirty="0">
              <a:solidFill>
                <a:srgbClr val="000000"/>
              </a:solidFill>
              <a:latin typeface="ＭＳ Ｐゴシック"/>
            </a:endParaRPr>
          </a:p>
          <a:p>
            <a:pPr marL="88900" indent="179388">
              <a:defRPr/>
            </a:pPr>
            <a:r>
              <a:rPr lang="ja-JP" altLang="en-US" dirty="0">
                <a:solidFill>
                  <a:srgbClr val="000000"/>
                </a:solidFill>
                <a:latin typeface="ＭＳ Ｐゴシック"/>
              </a:rPr>
              <a:t>２）施設の長寿命化のための活動</a:t>
            </a:r>
            <a:endParaRPr lang="en-US" altLang="ja-JP" dirty="0">
              <a:solidFill>
                <a:srgbClr val="000000"/>
              </a:solidFill>
              <a:latin typeface="ＭＳ Ｐゴシック"/>
            </a:endParaRPr>
          </a:p>
          <a:p>
            <a:pPr marL="450850" indent="-3175">
              <a:defRPr/>
            </a:pPr>
            <a:r>
              <a:rPr lang="ja-JP" altLang="en-US" sz="1000" dirty="0">
                <a:solidFill>
                  <a:srgbClr val="000000"/>
                </a:solidFill>
                <a:latin typeface="ＭＳ Ｐ明朝" pitchFamily="18" charset="-128"/>
                <a:ea typeface="ＭＳ Ｐ明朝" pitchFamily="18" charset="-128"/>
              </a:rPr>
              <a:t>　　（老朽化が進む水路等の補修・更新など）</a:t>
            </a:r>
            <a:endParaRPr lang="en-US" altLang="ja-JP" sz="1000" dirty="0">
              <a:solidFill>
                <a:srgbClr val="000000"/>
              </a:solidFill>
              <a:latin typeface="ＭＳ Ｐ明朝" pitchFamily="18" charset="-128"/>
              <a:ea typeface="ＭＳ Ｐ明朝" pitchFamily="18" charset="-128"/>
            </a:endParaRPr>
          </a:p>
          <a:p>
            <a:pPr marL="88900" lvl="0" indent="179388">
              <a:defRPr/>
            </a:pPr>
            <a:r>
              <a:rPr lang="ja-JP" altLang="en-US" dirty="0">
                <a:solidFill>
                  <a:srgbClr val="000000"/>
                </a:solidFill>
                <a:latin typeface="ＭＳ Ｐゴシック"/>
              </a:rPr>
              <a:t>３）組織の広域化・体制強化</a:t>
            </a: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dirty="0">
              <a:solidFill>
                <a:srgbClr val="000000"/>
              </a:solidFill>
              <a:latin typeface="ＭＳ Ｐゴシック"/>
            </a:endParaRPr>
          </a:p>
          <a:p>
            <a:pPr marL="450850" indent="-3175">
              <a:defRPr/>
            </a:pP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sz="1000" dirty="0">
              <a:solidFill>
                <a:srgbClr val="000000"/>
              </a:solidFill>
              <a:latin typeface="ＭＳ Ｐ明朝" pitchFamily="18" charset="-128"/>
              <a:ea typeface="ＭＳ Ｐ明朝" pitchFamily="18" charset="-128"/>
            </a:endParaRPr>
          </a:p>
        </p:txBody>
      </p:sp>
      <p:sp>
        <p:nvSpPr>
          <p:cNvPr id="78" name="テキスト ボックス 4">
            <a:extLst>
              <a:ext uri="{FF2B5EF4-FFF2-40B4-BE49-F238E27FC236}">
                <a16:creationId xmlns:a16="http://schemas.microsoft.com/office/drawing/2014/main" id="{3AC11CE4-C548-D600-43AE-8FA2A524876C}"/>
              </a:ext>
            </a:extLst>
          </p:cNvPr>
          <p:cNvSpPr txBox="1">
            <a:spLocks noChangeArrowheads="1"/>
          </p:cNvSpPr>
          <p:nvPr/>
        </p:nvSpPr>
        <p:spPr bwMode="auto">
          <a:xfrm>
            <a:off x="368001" y="2546769"/>
            <a:ext cx="4103688" cy="954107"/>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450850" indent="-3175">
              <a:defRPr/>
            </a:pPr>
            <a:r>
              <a:rPr lang="ja-JP" altLang="en-US" sz="1100" dirty="0">
                <a:solidFill>
                  <a:srgbClr val="000000"/>
                </a:solidFill>
                <a:latin typeface="ＭＳ Ｐゴシック"/>
              </a:rPr>
              <a:t>①地域資源の基礎的な保全活動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（水路の草刈り・泥上げ、農道の路面維持など）</a:t>
            </a:r>
            <a:endParaRPr lang="en-US" altLang="ja-JP" sz="1000" dirty="0">
              <a:solidFill>
                <a:srgbClr val="000000"/>
              </a:solidFill>
              <a:latin typeface="ＭＳ Ｐ明朝" pitchFamily="18" charset="-128"/>
              <a:ea typeface="ＭＳ Ｐ明朝" pitchFamily="18" charset="-128"/>
            </a:endParaRPr>
          </a:p>
          <a:p>
            <a:pPr marL="450850" indent="-3175">
              <a:defRPr/>
            </a:pPr>
            <a:r>
              <a:rPr lang="ja-JP" altLang="en-US" sz="400" dirty="0">
                <a:solidFill>
                  <a:srgbClr val="000000"/>
                </a:solidFill>
                <a:latin typeface="ＭＳ Ｐ明朝" pitchFamily="18" charset="-128"/>
                <a:ea typeface="ＭＳ Ｐ明朝" pitchFamily="18" charset="-128"/>
              </a:rPr>
              <a:t>　</a:t>
            </a:r>
            <a:endParaRPr lang="en-US" altLang="ja-JP" sz="400" dirty="0">
              <a:solidFill>
                <a:srgbClr val="000000"/>
              </a:solidFill>
              <a:latin typeface="ＭＳ Ｐ明朝" pitchFamily="18" charset="-128"/>
              <a:ea typeface="ＭＳ Ｐ明朝" pitchFamily="18" charset="-128"/>
            </a:endParaRPr>
          </a:p>
          <a:p>
            <a:pPr marL="450850" indent="-3175">
              <a:defRPr/>
            </a:pPr>
            <a:r>
              <a:rPr lang="ja-JP" altLang="en-US" sz="1100" dirty="0">
                <a:solidFill>
                  <a:srgbClr val="000000"/>
                </a:solidFill>
                <a:latin typeface="ＭＳ Ｐゴシック"/>
              </a:rPr>
              <a:t>②地域資源の適切な保全管理のための推進活動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（活動組織の体制の強化、保全管理構想の作成など）</a:t>
            </a:r>
            <a:endParaRPr lang="en-US" altLang="ja-JP" sz="1000" dirty="0">
              <a:solidFill>
                <a:srgbClr val="000000"/>
              </a:solidFill>
              <a:latin typeface="ＭＳ Ｐ明朝" pitchFamily="18" charset="-128"/>
              <a:ea typeface="ＭＳ Ｐ明朝" pitchFamily="18" charset="-128"/>
            </a:endParaRPr>
          </a:p>
        </p:txBody>
      </p:sp>
      <p:cxnSp>
        <p:nvCxnSpPr>
          <p:cNvPr id="79" name="カギ線コネクタ 24">
            <a:extLst>
              <a:ext uri="{FF2B5EF4-FFF2-40B4-BE49-F238E27FC236}">
                <a16:creationId xmlns:a16="http://schemas.microsoft.com/office/drawing/2014/main" id="{66392AF8-E0B8-A046-BBB4-654528F8C8A5}"/>
              </a:ext>
            </a:extLst>
          </p:cNvPr>
          <p:cNvCxnSpPr>
            <a:stCxn id="86" idx="3"/>
            <a:endCxn id="91" idx="1"/>
          </p:cNvCxnSpPr>
          <p:nvPr/>
        </p:nvCxnSpPr>
        <p:spPr bwMode="auto">
          <a:xfrm>
            <a:off x="2758385" y="8898530"/>
            <a:ext cx="288032" cy="4868"/>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0" name="角丸四角形 36">
            <a:extLst>
              <a:ext uri="{FF2B5EF4-FFF2-40B4-BE49-F238E27FC236}">
                <a16:creationId xmlns:a16="http://schemas.microsoft.com/office/drawing/2014/main" id="{122A3B52-060E-FB67-2608-08A7F393D41A}"/>
              </a:ext>
            </a:extLst>
          </p:cNvPr>
          <p:cNvSpPr/>
          <p:nvPr/>
        </p:nvSpPr>
        <p:spPr>
          <a:xfrm>
            <a:off x="360000" y="1135934"/>
            <a:ext cx="2047774"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rgbClr val="000000"/>
                </a:solidFill>
              </a:rPr>
              <a:t>１．交付金の構成</a:t>
            </a:r>
            <a:endParaRPr lang="ja-JP" altLang="en-US" sz="1800" dirty="0">
              <a:solidFill>
                <a:srgbClr val="000000"/>
              </a:solidFill>
              <a:latin typeface="ＭＳ Ｐ明朝" pitchFamily="18" charset="-128"/>
              <a:ea typeface="ＭＳ Ｐ明朝" pitchFamily="18" charset="-128"/>
            </a:endParaRPr>
          </a:p>
        </p:txBody>
      </p:sp>
      <p:sp>
        <p:nvSpPr>
          <p:cNvPr id="81" name="Text Box 52">
            <a:extLst>
              <a:ext uri="{FF2B5EF4-FFF2-40B4-BE49-F238E27FC236}">
                <a16:creationId xmlns:a16="http://schemas.microsoft.com/office/drawing/2014/main" id="{F55F4E25-3F7A-320E-8761-19247C099D40}"/>
              </a:ext>
            </a:extLst>
          </p:cNvPr>
          <p:cNvSpPr txBox="1">
            <a:spLocks noChangeArrowheads="1"/>
          </p:cNvSpPr>
          <p:nvPr/>
        </p:nvSpPr>
        <p:spPr bwMode="auto">
          <a:xfrm>
            <a:off x="3141663"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srgbClr val="000000"/>
                </a:solidFill>
                <a:effectLst>
                  <a:outerShdw blurRad="38100" dist="38100" dir="2700000" algn="tl">
                    <a:srgbClr val="C0C0C0"/>
                  </a:outerShdw>
                </a:effectLst>
                <a:ea typeface="HG丸ｺﾞｼｯｸM-PRO" pitchFamily="50" charset="-128"/>
              </a:rPr>
              <a:t>1</a:t>
            </a:r>
          </a:p>
        </p:txBody>
      </p:sp>
      <p:grpSp>
        <p:nvGrpSpPr>
          <p:cNvPr id="83" name="グループ化 82">
            <a:extLst>
              <a:ext uri="{FF2B5EF4-FFF2-40B4-BE49-F238E27FC236}">
                <a16:creationId xmlns:a16="http://schemas.microsoft.com/office/drawing/2014/main" id="{06D97FCB-C95A-0786-9E6E-76E66E6A71C9}"/>
              </a:ext>
            </a:extLst>
          </p:cNvPr>
          <p:cNvGrpSpPr/>
          <p:nvPr/>
        </p:nvGrpSpPr>
        <p:grpSpPr>
          <a:xfrm>
            <a:off x="349627" y="6438868"/>
            <a:ext cx="6320745" cy="3252955"/>
            <a:chOff x="353740" y="6252517"/>
            <a:chExt cx="6320745" cy="3252955"/>
          </a:xfrm>
        </p:grpSpPr>
        <p:sp>
          <p:nvSpPr>
            <p:cNvPr id="84" name="テキスト ボックス 4">
              <a:extLst>
                <a:ext uri="{FF2B5EF4-FFF2-40B4-BE49-F238E27FC236}">
                  <a16:creationId xmlns:a16="http://schemas.microsoft.com/office/drawing/2014/main" id="{AF58287A-B0AE-06D9-2D81-3AAEB5393C70}"/>
                </a:ext>
              </a:extLst>
            </p:cNvPr>
            <p:cNvSpPr txBox="1">
              <a:spLocks noChangeArrowheads="1"/>
            </p:cNvSpPr>
            <p:nvPr/>
          </p:nvSpPr>
          <p:spPr bwMode="auto">
            <a:xfrm>
              <a:off x="353740" y="7547223"/>
              <a:ext cx="1040606" cy="430887"/>
            </a:xfrm>
            <a:prstGeom prst="rect">
              <a:avLst/>
            </a:prstGeom>
            <a:solidFill>
              <a:srgbClr val="CCFF99">
                <a:alpha val="70000"/>
              </a:srgbClr>
            </a:solidFill>
            <a:ln w="25400" cmpd="dbl">
              <a:solidFill>
                <a:srgbClr val="00FF00"/>
              </a:solidFill>
              <a:miter lim="800000"/>
              <a:headEnd/>
              <a:tailEnd/>
            </a:ln>
          </p:spPr>
          <p:txBody>
            <a:bodyPr wrap="square">
              <a:spAutoFit/>
            </a:bodyPr>
            <a:lstStyle/>
            <a:p>
              <a:pPr algn="ctr"/>
              <a:r>
                <a:rPr lang="ja-JP" altLang="en-US" sz="1100" dirty="0">
                  <a:solidFill>
                    <a:srgbClr val="000000"/>
                  </a:solidFill>
                  <a:latin typeface="ＭＳ Ｐ明朝" charset="-128"/>
                  <a:ea typeface="ＭＳ Ｐ明朝" charset="-128"/>
                </a:rPr>
                <a:t>多面的機能</a:t>
              </a:r>
              <a:endParaRPr lang="en-US" altLang="ja-JP" sz="1100" dirty="0">
                <a:solidFill>
                  <a:srgbClr val="000000"/>
                </a:solidFill>
                <a:latin typeface="ＭＳ Ｐ明朝" charset="-128"/>
                <a:ea typeface="ＭＳ Ｐ明朝" charset="-128"/>
              </a:endParaRPr>
            </a:p>
            <a:p>
              <a:pPr algn="ctr"/>
              <a:r>
                <a:rPr lang="ja-JP" altLang="en-US" sz="1100" dirty="0">
                  <a:solidFill>
                    <a:srgbClr val="000000"/>
                  </a:solidFill>
                  <a:latin typeface="ＭＳ Ｐ明朝" charset="-128"/>
                  <a:ea typeface="ＭＳ Ｐ明朝" charset="-128"/>
                </a:rPr>
                <a:t>支払交付金</a:t>
              </a:r>
              <a:endParaRPr lang="en-US" altLang="ja-JP" sz="1100" dirty="0">
                <a:solidFill>
                  <a:srgbClr val="000000"/>
                </a:solidFill>
                <a:latin typeface="ＭＳ Ｐ明朝" charset="-128"/>
                <a:ea typeface="ＭＳ Ｐ明朝" charset="-128"/>
              </a:endParaRPr>
            </a:p>
          </p:txBody>
        </p:sp>
        <p:sp>
          <p:nvSpPr>
            <p:cNvPr id="85" name="テキスト ボックス 4">
              <a:extLst>
                <a:ext uri="{FF2B5EF4-FFF2-40B4-BE49-F238E27FC236}">
                  <a16:creationId xmlns:a16="http://schemas.microsoft.com/office/drawing/2014/main" id="{9F55C80F-A712-E3FE-63A6-153576E7514C}"/>
                </a:ext>
              </a:extLst>
            </p:cNvPr>
            <p:cNvSpPr txBox="1">
              <a:spLocks noChangeArrowheads="1"/>
            </p:cNvSpPr>
            <p:nvPr/>
          </p:nvSpPr>
          <p:spPr bwMode="auto">
            <a:xfrm>
              <a:off x="1682378" y="6683316"/>
              <a:ext cx="1080120" cy="430887"/>
            </a:xfrm>
            <a:prstGeom prst="rect">
              <a:avLst/>
            </a:prstGeom>
            <a:solidFill>
              <a:srgbClr val="FFCCFF"/>
            </a:solidFill>
            <a:ln w="25400" cmpd="dbl">
              <a:solidFill>
                <a:srgbClr val="FF0000"/>
              </a:solidFill>
              <a:miter lim="800000"/>
              <a:headEnd/>
              <a:tailEnd/>
            </a:ln>
          </p:spPr>
          <p:txBody>
            <a:bodyPr wrap="square" lIns="0" rIns="0">
              <a:spAutoFit/>
            </a:bodyPr>
            <a:lstStyle/>
            <a:p>
              <a:pPr algn="ctr"/>
              <a:r>
                <a:rPr lang="ja-JP" altLang="en-US" sz="1100" dirty="0">
                  <a:solidFill>
                    <a:srgbClr val="000000"/>
                  </a:solidFill>
                  <a:latin typeface="ＭＳ Ｐ明朝" charset="-128"/>
                  <a:ea typeface="ＭＳ Ｐ明朝" charset="-128"/>
                </a:rPr>
                <a:t>（１）農地維持支払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86" name="テキスト ボックス 4">
              <a:extLst>
                <a:ext uri="{FF2B5EF4-FFF2-40B4-BE49-F238E27FC236}">
                  <a16:creationId xmlns:a16="http://schemas.microsoft.com/office/drawing/2014/main" id="{0E4F9056-0CC4-1ED2-B3EC-E20B06F269B8}"/>
                </a:ext>
              </a:extLst>
            </p:cNvPr>
            <p:cNvSpPr txBox="1">
              <a:spLocks noChangeArrowheads="1"/>
            </p:cNvSpPr>
            <p:nvPr/>
          </p:nvSpPr>
          <p:spPr bwMode="auto">
            <a:xfrm>
              <a:off x="1682378" y="8496735"/>
              <a:ext cx="1080120" cy="430887"/>
            </a:xfrm>
            <a:prstGeom prst="rect">
              <a:avLst/>
            </a:prstGeom>
            <a:solidFill>
              <a:srgbClr val="CCFFFF"/>
            </a:solidFill>
            <a:ln w="25400" cmpd="dbl">
              <a:solidFill>
                <a:srgbClr val="0066FF"/>
              </a:solidFill>
              <a:miter lim="800000"/>
              <a:headEnd/>
              <a:tailEnd/>
            </a:ln>
          </p:spPr>
          <p:txBody>
            <a:bodyPr wrap="square" lIns="0" rIns="0">
              <a:spAutoFit/>
            </a:bodyPr>
            <a:lstStyle/>
            <a:p>
              <a:r>
                <a:rPr lang="ja-JP" altLang="en-US" sz="1100" dirty="0">
                  <a:solidFill>
                    <a:srgbClr val="000000"/>
                  </a:solidFill>
                  <a:latin typeface="ＭＳ Ｐ明朝" charset="-128"/>
                  <a:ea typeface="ＭＳ Ｐ明朝" charset="-128"/>
                </a:rPr>
                <a:t>（２）資源向上支払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87" name="テキスト ボックス 4">
              <a:extLst>
                <a:ext uri="{FF2B5EF4-FFF2-40B4-BE49-F238E27FC236}">
                  <a16:creationId xmlns:a16="http://schemas.microsoft.com/office/drawing/2014/main" id="{D213982E-42BF-E770-1550-69B71FB6D9A2}"/>
                </a:ext>
              </a:extLst>
            </p:cNvPr>
            <p:cNvSpPr txBox="1">
              <a:spLocks noChangeArrowheads="1"/>
            </p:cNvSpPr>
            <p:nvPr/>
          </p:nvSpPr>
          <p:spPr bwMode="auto">
            <a:xfrm>
              <a:off x="4817186" y="6511836"/>
              <a:ext cx="1847774" cy="769441"/>
            </a:xfrm>
            <a:prstGeom prst="rect">
              <a:avLst/>
            </a:prstGeom>
            <a:solidFill>
              <a:srgbClr val="FFCCFF"/>
            </a:solidFill>
            <a:ln w="12700">
              <a:solidFill>
                <a:srgbClr val="FF0000"/>
              </a:solidFill>
              <a:miter lim="800000"/>
              <a:headEnd/>
              <a:tailEnd/>
            </a:ln>
          </p:spPr>
          <p:txBody>
            <a:bodyPr wrap="square">
              <a:spAutoFit/>
            </a:bodyPr>
            <a:lstStyle>
              <a:defPPr>
                <a:defRPr lang="ja-JP"/>
              </a:defPPr>
              <a:lvl1pPr marL="142875" indent="-142875">
                <a:defRPr sz="1100">
                  <a:solidFill>
                    <a:srgbClr val="000000"/>
                  </a:solidFill>
                  <a:latin typeface="ＭＳ Ｐ明朝" charset="-128"/>
                  <a:ea typeface="ＭＳ Ｐ明朝" charset="-128"/>
                </a:defRPr>
              </a:lvl1pPr>
            </a:lstStyle>
            <a:p>
              <a:r>
                <a:rPr lang="ja-JP" altLang="en-US" dirty="0"/>
                <a:t>①地域資源の基礎的な保全活動</a:t>
              </a:r>
              <a:endParaRPr lang="en-US" altLang="ja-JP" dirty="0"/>
            </a:p>
            <a:p>
              <a:r>
                <a:rPr lang="ja-JP" altLang="en-US" dirty="0"/>
                <a:t>②地域資源の適切な保全管理のための推進活動</a:t>
              </a:r>
              <a:endParaRPr lang="en-US" altLang="ja-JP" dirty="0"/>
            </a:p>
          </p:txBody>
        </p:sp>
        <p:cxnSp>
          <p:nvCxnSpPr>
            <p:cNvPr id="88" name="カギ線コネクタ 14">
              <a:extLst>
                <a:ext uri="{FF2B5EF4-FFF2-40B4-BE49-F238E27FC236}">
                  <a16:creationId xmlns:a16="http://schemas.microsoft.com/office/drawing/2014/main" id="{24145443-AEBB-9A9A-A784-FA8C1FCCB30A}"/>
                </a:ext>
              </a:extLst>
            </p:cNvPr>
            <p:cNvCxnSpPr>
              <a:cxnSpLocks/>
              <a:stCxn id="84" idx="3"/>
              <a:endCxn id="85" idx="1"/>
            </p:cNvCxnSpPr>
            <p:nvPr/>
          </p:nvCxnSpPr>
          <p:spPr bwMode="auto">
            <a:xfrm flipV="1">
              <a:off x="1394346" y="6898760"/>
              <a:ext cx="288032" cy="86390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9" name="カギ線コネクタ 15">
              <a:extLst>
                <a:ext uri="{FF2B5EF4-FFF2-40B4-BE49-F238E27FC236}">
                  <a16:creationId xmlns:a16="http://schemas.microsoft.com/office/drawing/2014/main" id="{EADBB6D1-7AA3-A8FD-0AC6-C67B36491D43}"/>
                </a:ext>
              </a:extLst>
            </p:cNvPr>
            <p:cNvCxnSpPr>
              <a:stCxn id="84" idx="3"/>
              <a:endCxn id="86" idx="1"/>
            </p:cNvCxnSpPr>
            <p:nvPr/>
          </p:nvCxnSpPr>
          <p:spPr bwMode="auto">
            <a:xfrm>
              <a:off x="1394346" y="7762667"/>
              <a:ext cx="288032" cy="949512"/>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90" name="テキスト ボックス 4">
              <a:extLst>
                <a:ext uri="{FF2B5EF4-FFF2-40B4-BE49-F238E27FC236}">
                  <a16:creationId xmlns:a16="http://schemas.microsoft.com/office/drawing/2014/main" id="{CFA67FB0-105B-A4BE-5FBD-06A814D66114}"/>
                </a:ext>
              </a:extLst>
            </p:cNvPr>
            <p:cNvSpPr txBox="1">
              <a:spLocks noChangeArrowheads="1"/>
            </p:cNvSpPr>
            <p:nvPr/>
          </p:nvSpPr>
          <p:spPr bwMode="auto">
            <a:xfrm>
              <a:off x="3048149" y="7726511"/>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１）地域資源の質的向上　を図る共同活動</a:t>
              </a:r>
              <a:endParaRPr lang="en-US" altLang="ja-JP" dirty="0"/>
            </a:p>
          </p:txBody>
        </p:sp>
        <p:sp>
          <p:nvSpPr>
            <p:cNvPr id="91" name="テキスト ボックス 4">
              <a:extLst>
                <a:ext uri="{FF2B5EF4-FFF2-40B4-BE49-F238E27FC236}">
                  <a16:creationId xmlns:a16="http://schemas.microsoft.com/office/drawing/2014/main" id="{EFF43B3E-6170-D21A-74F4-0AD36E7D540E}"/>
                </a:ext>
              </a:extLst>
            </p:cNvPr>
            <p:cNvSpPr txBox="1">
              <a:spLocks noChangeArrowheads="1"/>
            </p:cNvSpPr>
            <p:nvPr/>
          </p:nvSpPr>
          <p:spPr bwMode="auto">
            <a:xfrm>
              <a:off x="3050530" y="8501603"/>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２）施設の長寿命化の　　ための活動</a:t>
              </a:r>
              <a:endParaRPr lang="en-US" altLang="ja-JP" dirty="0"/>
            </a:p>
          </p:txBody>
        </p:sp>
        <p:cxnSp>
          <p:nvCxnSpPr>
            <p:cNvPr id="92" name="カギ線コネクタ 19">
              <a:extLst>
                <a:ext uri="{FF2B5EF4-FFF2-40B4-BE49-F238E27FC236}">
                  <a16:creationId xmlns:a16="http://schemas.microsoft.com/office/drawing/2014/main" id="{7C586F20-E3D9-1387-5386-D7DFC521B42F}"/>
                </a:ext>
              </a:extLst>
            </p:cNvPr>
            <p:cNvCxnSpPr>
              <a:stCxn id="86" idx="3"/>
              <a:endCxn id="90" idx="1"/>
            </p:cNvCxnSpPr>
            <p:nvPr/>
          </p:nvCxnSpPr>
          <p:spPr bwMode="auto">
            <a:xfrm flipV="1">
              <a:off x="2762498" y="7941955"/>
              <a:ext cx="285651" cy="770224"/>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3" name="直線コネクタ 92">
              <a:extLst>
                <a:ext uri="{FF2B5EF4-FFF2-40B4-BE49-F238E27FC236}">
                  <a16:creationId xmlns:a16="http://schemas.microsoft.com/office/drawing/2014/main" id="{5A32D7C0-1346-520D-1C0E-EC13DD88F51D}"/>
                </a:ext>
              </a:extLst>
            </p:cNvPr>
            <p:cNvCxnSpPr>
              <a:stCxn id="85" idx="3"/>
              <a:endCxn id="87" idx="1"/>
            </p:cNvCxnSpPr>
            <p:nvPr/>
          </p:nvCxnSpPr>
          <p:spPr>
            <a:xfrm flipV="1">
              <a:off x="2762498" y="6896557"/>
              <a:ext cx="2054688" cy="2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テキスト ボックス 4">
              <a:extLst>
                <a:ext uri="{FF2B5EF4-FFF2-40B4-BE49-F238E27FC236}">
                  <a16:creationId xmlns:a16="http://schemas.microsoft.com/office/drawing/2014/main" id="{2AA242D2-B6E1-F4F2-F341-8216636F925C}"/>
                </a:ext>
              </a:extLst>
            </p:cNvPr>
            <p:cNvSpPr txBox="1">
              <a:spLocks noChangeArrowheads="1"/>
            </p:cNvSpPr>
            <p:nvPr/>
          </p:nvSpPr>
          <p:spPr bwMode="auto">
            <a:xfrm>
              <a:off x="4831953" y="7552829"/>
              <a:ext cx="1842532" cy="769441"/>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r>
                <a:rPr lang="ja-JP" altLang="en-US" dirty="0"/>
                <a:t>　①施設の軽微な補修</a:t>
              </a:r>
              <a:endParaRPr lang="en-US" altLang="ja-JP" dirty="0"/>
            </a:p>
            <a:p>
              <a:r>
                <a:rPr lang="ja-JP" altLang="en-US" dirty="0"/>
                <a:t>　②農村環境保全活動</a:t>
              </a:r>
              <a:endParaRPr lang="en-US" altLang="ja-JP" dirty="0"/>
            </a:p>
            <a:p>
              <a:r>
                <a:rPr lang="ja-JP" altLang="en-US" dirty="0"/>
                <a:t>　③多面的機能の増進を図る</a:t>
              </a:r>
              <a:endParaRPr lang="en-US" altLang="ja-JP" dirty="0"/>
            </a:p>
            <a:p>
              <a:r>
                <a:rPr lang="ja-JP" altLang="en-US" dirty="0"/>
                <a:t>　　 活動</a:t>
              </a:r>
              <a:endParaRPr lang="en-US" altLang="ja-JP" dirty="0"/>
            </a:p>
          </p:txBody>
        </p:sp>
        <p:cxnSp>
          <p:nvCxnSpPr>
            <p:cNvPr id="95" name="直線コネクタ 94">
              <a:extLst>
                <a:ext uri="{FF2B5EF4-FFF2-40B4-BE49-F238E27FC236}">
                  <a16:creationId xmlns:a16="http://schemas.microsoft.com/office/drawing/2014/main" id="{2A5447B6-9601-0C5B-7A4A-28314A2E803E}"/>
                </a:ext>
              </a:extLst>
            </p:cNvPr>
            <p:cNvCxnSpPr>
              <a:stCxn id="94" idx="1"/>
              <a:endCxn id="90" idx="3"/>
            </p:cNvCxnSpPr>
            <p:nvPr/>
          </p:nvCxnSpPr>
          <p:spPr>
            <a:xfrm flipH="1">
              <a:off x="4668149" y="7937550"/>
              <a:ext cx="163804" cy="44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6" name="テキスト ボックス 4">
              <a:extLst>
                <a:ext uri="{FF2B5EF4-FFF2-40B4-BE49-F238E27FC236}">
                  <a16:creationId xmlns:a16="http://schemas.microsoft.com/office/drawing/2014/main" id="{E3A566A1-DDBE-97DA-4A5B-2FA24A96BB0F}"/>
                </a:ext>
              </a:extLst>
            </p:cNvPr>
            <p:cNvSpPr txBox="1">
              <a:spLocks noChangeArrowheads="1"/>
            </p:cNvSpPr>
            <p:nvPr/>
          </p:nvSpPr>
          <p:spPr bwMode="auto">
            <a:xfrm>
              <a:off x="3050530" y="9274640"/>
              <a:ext cx="1620000" cy="230832"/>
            </a:xfrm>
            <a:prstGeom prst="rect">
              <a:avLst/>
            </a:prstGeom>
            <a:solidFill>
              <a:srgbClr val="CCFFFF"/>
            </a:solidFill>
            <a:ln w="6350" cmpd="sng">
              <a:solidFill>
                <a:srgbClr val="0066FF"/>
              </a:solidFill>
              <a:prstDash val="dash"/>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sz="900" dirty="0"/>
                <a:t>　３）組織の広域化・体制強化</a:t>
              </a:r>
              <a:endParaRPr lang="en-US" altLang="ja-JP" sz="900" dirty="0"/>
            </a:p>
          </p:txBody>
        </p:sp>
        <p:cxnSp>
          <p:nvCxnSpPr>
            <p:cNvPr id="97" name="カギ線コネクタ 32">
              <a:extLst>
                <a:ext uri="{FF2B5EF4-FFF2-40B4-BE49-F238E27FC236}">
                  <a16:creationId xmlns:a16="http://schemas.microsoft.com/office/drawing/2014/main" id="{D33F5EA0-2643-832B-B85D-D54DAEB0AD12}"/>
                </a:ext>
              </a:extLst>
            </p:cNvPr>
            <p:cNvCxnSpPr>
              <a:stCxn id="86" idx="3"/>
              <a:endCxn id="96" idx="1"/>
            </p:cNvCxnSpPr>
            <p:nvPr/>
          </p:nvCxnSpPr>
          <p:spPr bwMode="auto">
            <a:xfrm>
              <a:off x="2762498" y="8712179"/>
              <a:ext cx="288032" cy="67787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98" name="角丸四角形 9">
              <a:extLst>
                <a:ext uri="{FF2B5EF4-FFF2-40B4-BE49-F238E27FC236}">
                  <a16:creationId xmlns:a16="http://schemas.microsoft.com/office/drawing/2014/main" id="{64239643-93C2-4685-039D-5D4300368E6A}"/>
                </a:ext>
              </a:extLst>
            </p:cNvPr>
            <p:cNvSpPr/>
            <p:nvPr/>
          </p:nvSpPr>
          <p:spPr>
            <a:xfrm>
              <a:off x="457200" y="6252517"/>
              <a:ext cx="2827784" cy="324000"/>
            </a:xfrm>
            <a:prstGeom prst="roundRect">
              <a:avLst>
                <a:gd name="adj" fmla="val 50000"/>
              </a:avLst>
            </a:prstGeom>
            <a:solidFill>
              <a:srgbClr val="92D050"/>
            </a:solidFill>
            <a:ln w="12700">
              <a:solidFill>
                <a:srgbClr val="92D05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b="1" dirty="0">
                  <a:solidFill>
                    <a:schemeClr val="tx1"/>
                  </a:solidFill>
                  <a:latin typeface="ＭＳ Ｐゴシック"/>
                </a:rPr>
                <a:t>多面的機能支払交付金の構成</a:t>
              </a:r>
            </a:p>
          </p:txBody>
        </p:sp>
      </p:grpSp>
      <p:sp>
        <p:nvSpPr>
          <p:cNvPr id="99" name="角丸四角形 40">
            <a:extLst>
              <a:ext uri="{FF2B5EF4-FFF2-40B4-BE49-F238E27FC236}">
                <a16:creationId xmlns:a16="http://schemas.microsoft.com/office/drawing/2014/main" id="{7B223818-1B7B-738C-34B7-B8B14EA0502C}"/>
              </a:ext>
            </a:extLst>
          </p:cNvPr>
          <p:cNvSpPr/>
          <p:nvPr/>
        </p:nvSpPr>
        <p:spPr>
          <a:xfrm>
            <a:off x="360000" y="1532680"/>
            <a:ext cx="6120000" cy="5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00" name="テキスト ボックス 4">
            <a:extLst>
              <a:ext uri="{FF2B5EF4-FFF2-40B4-BE49-F238E27FC236}">
                <a16:creationId xmlns:a16="http://schemas.microsoft.com/office/drawing/2014/main" id="{C30DED65-27AE-65F3-1247-A67A032D2381}"/>
              </a:ext>
            </a:extLst>
          </p:cNvPr>
          <p:cNvSpPr txBox="1">
            <a:spLocks noChangeArrowheads="1"/>
          </p:cNvSpPr>
          <p:nvPr/>
        </p:nvSpPr>
        <p:spPr bwMode="auto">
          <a:xfrm>
            <a:off x="576000" y="1604688"/>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pic>
        <p:nvPicPr>
          <p:cNvPr id="101" name="図 100">
            <a:extLst>
              <a:ext uri="{FF2B5EF4-FFF2-40B4-BE49-F238E27FC236}">
                <a16:creationId xmlns:a16="http://schemas.microsoft.com/office/drawing/2014/main" id="{8ED23C2D-685D-FFE3-9A0E-0BFF2670BAAE}"/>
              </a:ext>
            </a:extLst>
          </p:cNvPr>
          <p:cNvPicPr>
            <a:picLocks noChangeAspect="1"/>
          </p:cNvPicPr>
          <p:nvPr/>
        </p:nvPicPr>
        <p:blipFill>
          <a:blip r:embed="rId3"/>
          <a:stretch>
            <a:fillRect/>
          </a:stretch>
        </p:blipFill>
        <p:spPr>
          <a:xfrm>
            <a:off x="4899960" y="2486097"/>
            <a:ext cx="1432957" cy="1074718"/>
          </a:xfrm>
          <a:prstGeom prst="ellipse">
            <a:avLst/>
          </a:prstGeom>
          <a:ln>
            <a:noFill/>
          </a:ln>
          <a:effectLst>
            <a:softEdge rad="112500"/>
          </a:effectLst>
        </p:spPr>
      </p:pic>
      <p:pic>
        <p:nvPicPr>
          <p:cNvPr id="102" name="図 101">
            <a:extLst>
              <a:ext uri="{FF2B5EF4-FFF2-40B4-BE49-F238E27FC236}">
                <a16:creationId xmlns:a16="http://schemas.microsoft.com/office/drawing/2014/main" id="{2DAA6693-65BD-6A3E-D346-3863E36DA23C}"/>
              </a:ext>
            </a:extLst>
          </p:cNvPr>
          <p:cNvPicPr>
            <a:picLocks noChangeAspect="1"/>
          </p:cNvPicPr>
          <p:nvPr/>
        </p:nvPicPr>
        <p:blipFill>
          <a:blip r:embed="rId4"/>
          <a:stretch>
            <a:fillRect/>
          </a:stretch>
        </p:blipFill>
        <p:spPr>
          <a:xfrm>
            <a:off x="4857750" y="5251722"/>
            <a:ext cx="1676576" cy="1056132"/>
          </a:xfrm>
          <a:prstGeom prst="ellipse">
            <a:avLst/>
          </a:prstGeom>
          <a:ln>
            <a:noFill/>
          </a:ln>
          <a:effectLst>
            <a:softEdge rad="112500"/>
          </a:effectLst>
        </p:spPr>
      </p:pic>
      <p:pic>
        <p:nvPicPr>
          <p:cNvPr id="103" name="図 102">
            <a:extLst>
              <a:ext uri="{FF2B5EF4-FFF2-40B4-BE49-F238E27FC236}">
                <a16:creationId xmlns:a16="http://schemas.microsoft.com/office/drawing/2014/main" id="{5554554C-8637-5157-C005-147AA9702D0A}"/>
              </a:ext>
            </a:extLst>
          </p:cNvPr>
          <p:cNvPicPr>
            <a:picLocks noChangeAspect="1"/>
          </p:cNvPicPr>
          <p:nvPr/>
        </p:nvPicPr>
        <p:blipFill>
          <a:blip r:embed="rId5"/>
          <a:stretch>
            <a:fillRect/>
          </a:stretch>
        </p:blipFill>
        <p:spPr>
          <a:xfrm>
            <a:off x="3717032" y="4164469"/>
            <a:ext cx="1426588" cy="1060796"/>
          </a:xfrm>
          <a:prstGeom prst="rect">
            <a:avLst/>
          </a:prstGeom>
        </p:spPr>
      </p:pic>
    </p:spTree>
    <p:extLst>
      <p:ext uri="{BB962C8B-B14F-4D97-AF65-F5344CB8AC3E}">
        <p14:creationId xmlns:p14="http://schemas.microsoft.com/office/powerpoint/2010/main" val="266460144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116632" y="394506"/>
            <a:ext cx="6624736" cy="91196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a:extLst>
              <a:ext uri="{FF2B5EF4-FFF2-40B4-BE49-F238E27FC236}">
                <a16:creationId xmlns:a16="http://schemas.microsoft.com/office/drawing/2014/main" id="{B09EB0C5-33DD-4BD0-ADAA-02C8FD6908E8}"/>
              </a:ext>
            </a:extLst>
          </p:cNvPr>
          <p:cNvPicPr>
            <a:picLocks noChangeAspect="1"/>
          </p:cNvPicPr>
          <p:nvPr/>
        </p:nvPicPr>
        <p:blipFill>
          <a:blip r:embed="rId2"/>
          <a:stretch>
            <a:fillRect/>
          </a:stretch>
        </p:blipFill>
        <p:spPr>
          <a:xfrm rot="16200000">
            <a:off x="-776847" y="2015487"/>
            <a:ext cx="8004745" cy="6256742"/>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3" name="フリーフォーム 12"/>
          <p:cNvSpPr/>
          <p:nvPr/>
        </p:nvSpPr>
        <p:spPr>
          <a:xfrm rot="3458677">
            <a:off x="3313074" y="8310145"/>
            <a:ext cx="525035" cy="184738"/>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flipH="1">
            <a:off x="4919673" y="7171411"/>
            <a:ext cx="1079311" cy="99698"/>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65"/>
          <p:cNvSpPr>
            <a:spLocks noChangeArrowheads="1"/>
          </p:cNvSpPr>
          <p:nvPr/>
        </p:nvSpPr>
        <p:spPr bwMode="auto">
          <a:xfrm rot="16200000">
            <a:off x="5378936" y="1214134"/>
            <a:ext cx="2031964"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本活動記録には、</a:t>
            </a:r>
            <a:r>
              <a:rPr lang="ja-JP" altLang="en-US" sz="1000" dirty="0">
                <a:solidFill>
                  <a:srgbClr val="FF0000"/>
                </a:solidFill>
                <a:latin typeface="+mj-ea"/>
                <a:ea typeface="+mj-ea"/>
              </a:rPr>
              <a:t>活動の取りまとめ等の事務処理や打ち合わせについても記入してください。</a:t>
            </a:r>
            <a:endParaRPr lang="en-US" altLang="ja-JP" sz="1000" dirty="0">
              <a:solidFill>
                <a:srgbClr val="FF0000"/>
              </a:solidFill>
              <a:latin typeface="+mj-ea"/>
              <a:ea typeface="+mj-ea"/>
            </a:endParaRPr>
          </a:p>
        </p:txBody>
      </p:sp>
      <p:sp>
        <p:nvSpPr>
          <p:cNvPr id="31" name="Rectangle 65"/>
          <p:cNvSpPr>
            <a:spLocks noChangeArrowheads="1"/>
          </p:cNvSpPr>
          <p:nvPr/>
        </p:nvSpPr>
        <p:spPr bwMode="auto">
          <a:xfrm rot="16200000">
            <a:off x="4788504" y="1404328"/>
            <a:ext cx="225341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地域での活動内容をできるだけ具体的に記入します。</a:t>
            </a:r>
          </a:p>
        </p:txBody>
      </p:sp>
      <p:sp>
        <p:nvSpPr>
          <p:cNvPr id="32" name="角丸四角形 31"/>
          <p:cNvSpPr/>
          <p:nvPr/>
        </p:nvSpPr>
        <p:spPr>
          <a:xfrm rot="16200000">
            <a:off x="2711402" y="3794017"/>
            <a:ext cx="1584175" cy="4032450"/>
          </a:xfrm>
          <a:prstGeom prst="roundRect">
            <a:avLst>
              <a:gd name="adj" fmla="val 194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p:cNvPicPr>
            <a:picLocks noChangeAspect="1"/>
          </p:cNvPicPr>
          <p:nvPr/>
        </p:nvPicPr>
        <p:blipFill>
          <a:blip r:embed="rId3"/>
          <a:stretch>
            <a:fillRect/>
          </a:stretch>
        </p:blipFill>
        <p:spPr>
          <a:xfrm rot="13756587">
            <a:off x="1247276" y="5875777"/>
            <a:ext cx="1514885" cy="403133"/>
          </a:xfrm>
          <a:prstGeom prst="rect">
            <a:avLst/>
          </a:prstGeom>
        </p:spPr>
      </p:pic>
      <p:sp>
        <p:nvSpPr>
          <p:cNvPr id="38" name="角丸四角形 37"/>
          <p:cNvSpPr/>
          <p:nvPr/>
        </p:nvSpPr>
        <p:spPr>
          <a:xfrm rot="16200000">
            <a:off x="3414291" y="6128754"/>
            <a:ext cx="403487" cy="370381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Rectangle 65"/>
          <p:cNvSpPr>
            <a:spLocks noChangeArrowheads="1"/>
          </p:cNvSpPr>
          <p:nvPr/>
        </p:nvSpPr>
        <p:spPr bwMode="auto">
          <a:xfrm rot="16200000">
            <a:off x="4882749" y="7560420"/>
            <a:ext cx="3200293"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「活動参加人数」欄の「農業者」「農業者以外」の項目で年間最大となっている参加人数を選んでここに記入します。</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エクセル様式では自動作成されます。</a:t>
            </a:r>
          </a:p>
        </p:txBody>
      </p:sp>
      <p:sp>
        <p:nvSpPr>
          <p:cNvPr id="40" name="角丸四角形 39"/>
          <p:cNvSpPr/>
          <p:nvPr/>
        </p:nvSpPr>
        <p:spPr>
          <a:xfrm rot="16200000">
            <a:off x="4663929" y="7071401"/>
            <a:ext cx="310061" cy="21602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rot="16200000">
            <a:off x="3724757" y="7491349"/>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rot="16200000">
            <a:off x="5941995" y="7106866"/>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rot="16200000">
            <a:off x="5950422" y="7468314"/>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p:nvSpPr>
        <p:spPr>
          <a:xfrm flipH="1" flipV="1">
            <a:off x="4019433" y="7560934"/>
            <a:ext cx="1987979" cy="4871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5114551">
            <a:off x="6044790" y="9008382"/>
            <a:ext cx="211882" cy="102371"/>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角丸四角形 45"/>
          <p:cNvSpPr/>
          <p:nvPr/>
        </p:nvSpPr>
        <p:spPr>
          <a:xfrm rot="16200000">
            <a:off x="5950423" y="6721972"/>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Rectangle 65"/>
          <p:cNvSpPr>
            <a:spLocks noChangeArrowheads="1"/>
          </p:cNvSpPr>
          <p:nvPr/>
        </p:nvSpPr>
        <p:spPr bwMode="auto">
          <a:xfrm rot="16200000">
            <a:off x="5526972" y="5866512"/>
            <a:ext cx="706955"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左の合計人数を記入</a:t>
            </a:r>
          </a:p>
        </p:txBody>
      </p:sp>
      <p:sp>
        <p:nvSpPr>
          <p:cNvPr id="48" name="フリーフォーム 47"/>
          <p:cNvSpPr/>
          <p:nvPr/>
        </p:nvSpPr>
        <p:spPr>
          <a:xfrm rot="16200000">
            <a:off x="5847650" y="6449702"/>
            <a:ext cx="285641" cy="190564"/>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rot="16200000">
            <a:off x="2382956" y="1759913"/>
            <a:ext cx="2304261" cy="4063860"/>
          </a:xfrm>
          <a:prstGeom prst="roundRect">
            <a:avLst>
              <a:gd name="adj" fmla="val 13851"/>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Rectangle 65"/>
          <p:cNvSpPr>
            <a:spLocks noChangeArrowheads="1"/>
          </p:cNvSpPr>
          <p:nvPr/>
        </p:nvSpPr>
        <p:spPr bwMode="auto">
          <a:xfrm rot="16200000">
            <a:off x="4829455" y="3670099"/>
            <a:ext cx="2679418" cy="114992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手書きの場合、左の「活動項目番号」にあてはまる「支払区分」「活動区分」「活動項目」の内容を、</a:t>
            </a:r>
            <a:r>
              <a:rPr lang="en-US" altLang="ja-JP" sz="1000" u="sng" dirty="0">
                <a:solidFill>
                  <a:srgbClr val="FF0000"/>
                </a:solidFill>
                <a:latin typeface="+mj-ea"/>
                <a:ea typeface="+mj-ea"/>
              </a:rPr>
              <a:t>P.66</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P.69</a:t>
            </a:r>
            <a:r>
              <a:rPr lang="ja-JP" altLang="en-US" sz="1000" u="sng" dirty="0">
                <a:solidFill>
                  <a:srgbClr val="FF0000"/>
                </a:solidFill>
                <a:latin typeface="+mj-ea"/>
                <a:ea typeface="+mj-ea"/>
              </a:rPr>
              <a:t>の活動項目番号表の記述をもとに記入します。（記述は簡単にしても</a:t>
            </a:r>
            <a:r>
              <a:rPr lang="en-US" altLang="ja-JP" sz="1000" u="sng" dirty="0">
                <a:solidFill>
                  <a:srgbClr val="FF0000"/>
                </a:solidFill>
                <a:latin typeface="+mj-ea"/>
                <a:ea typeface="+mj-ea"/>
              </a:rPr>
              <a:t>OK</a:t>
            </a:r>
            <a:r>
              <a:rPr lang="ja-JP" altLang="en-US" sz="1000" u="sng" dirty="0">
                <a:solidFill>
                  <a:srgbClr val="FF0000"/>
                </a:solidFill>
                <a:latin typeface="+mj-ea"/>
                <a:ea typeface="+mj-ea"/>
              </a:rPr>
              <a:t>で、省略することも可。）</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エクセル様式では活動項目番号から自動作成されます（本例はその場合を表示）。</a:t>
            </a:r>
          </a:p>
        </p:txBody>
      </p:sp>
      <p:sp>
        <p:nvSpPr>
          <p:cNvPr id="52" name="フリーフォーム 51"/>
          <p:cNvSpPr/>
          <p:nvPr/>
        </p:nvSpPr>
        <p:spPr>
          <a:xfrm rot="16200000" flipV="1">
            <a:off x="5275552" y="3933369"/>
            <a:ext cx="242136" cy="549050"/>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角丸四角形 52"/>
          <p:cNvSpPr/>
          <p:nvPr/>
        </p:nvSpPr>
        <p:spPr>
          <a:xfrm rot="16200000">
            <a:off x="3437103" y="4888201"/>
            <a:ext cx="357313" cy="380943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rot="18715494" flipV="1">
            <a:off x="4848829" y="6494676"/>
            <a:ext cx="922347" cy="28717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角丸四角形 54"/>
          <p:cNvSpPr/>
          <p:nvPr/>
        </p:nvSpPr>
        <p:spPr>
          <a:xfrm rot="16200000">
            <a:off x="2821923" y="-147540"/>
            <a:ext cx="1411087" cy="406385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55"/>
          <p:cNvSpPr/>
          <p:nvPr/>
        </p:nvSpPr>
        <p:spPr>
          <a:xfrm rot="16200000" flipV="1">
            <a:off x="5358506" y="786963"/>
            <a:ext cx="187854" cy="561645"/>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Rectangle 65"/>
          <p:cNvSpPr>
            <a:spLocks noChangeArrowheads="1"/>
          </p:cNvSpPr>
          <p:nvPr/>
        </p:nvSpPr>
        <p:spPr bwMode="auto">
          <a:xfrm rot="16200000">
            <a:off x="4469434" y="5558184"/>
            <a:ext cx="1724989" cy="2265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エクセル様式では自動集計</a:t>
            </a:r>
          </a:p>
        </p:txBody>
      </p:sp>
      <p:sp>
        <p:nvSpPr>
          <p:cNvPr id="58" name="フリーフォーム 57"/>
          <p:cNvSpPr/>
          <p:nvPr/>
        </p:nvSpPr>
        <p:spPr>
          <a:xfrm rot="18627609" flipV="1">
            <a:off x="4406157" y="6397054"/>
            <a:ext cx="876990" cy="20360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Rectangle 65"/>
          <p:cNvSpPr>
            <a:spLocks noChangeArrowheads="1"/>
          </p:cNvSpPr>
          <p:nvPr/>
        </p:nvSpPr>
        <p:spPr bwMode="auto">
          <a:xfrm rot="16200000">
            <a:off x="3435336" y="8337504"/>
            <a:ext cx="139159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「実施時間」には休憩時間を含まない実働時間を、概ね</a:t>
            </a:r>
            <a:r>
              <a:rPr lang="en-US" altLang="ja-JP" sz="1000" u="sng" dirty="0">
                <a:solidFill>
                  <a:srgbClr val="FF0000"/>
                </a:solidFill>
                <a:latin typeface="+mj-ea"/>
                <a:ea typeface="+mj-ea"/>
              </a:rPr>
              <a:t>0.5</a:t>
            </a:r>
            <a:r>
              <a:rPr lang="ja-JP" altLang="en-US" sz="1000" u="sng" dirty="0">
                <a:solidFill>
                  <a:srgbClr val="FF0000"/>
                </a:solidFill>
                <a:latin typeface="+mj-ea"/>
                <a:ea typeface="+mj-ea"/>
              </a:rPr>
              <a:t>時間単位で記入します。</a:t>
            </a:r>
          </a:p>
        </p:txBody>
      </p:sp>
      <p:sp>
        <p:nvSpPr>
          <p:cNvPr id="37" name="Rectangle 65"/>
          <p:cNvSpPr>
            <a:spLocks noChangeArrowheads="1"/>
          </p:cNvSpPr>
          <p:nvPr/>
        </p:nvSpPr>
        <p:spPr bwMode="auto">
          <a:xfrm rot="16200000">
            <a:off x="-1684652" y="2703282"/>
            <a:ext cx="5197414" cy="87476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u="sng" dirty="0">
                <a:solidFill>
                  <a:srgbClr val="FF0000"/>
                </a:solidFill>
                <a:latin typeface="+mj-ea"/>
                <a:ea typeface="+mj-ea"/>
              </a:rPr>
              <a:t>「活動項目番号」欄には、</a:t>
            </a:r>
            <a:r>
              <a:rPr lang="en-US" altLang="ja-JP" sz="1000" u="sng" dirty="0">
                <a:solidFill>
                  <a:srgbClr val="FF0000"/>
                </a:solidFill>
                <a:latin typeface="+mj-ea"/>
                <a:ea typeface="+mj-ea"/>
              </a:rPr>
              <a:t>P.66</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P.69</a:t>
            </a:r>
            <a:r>
              <a:rPr lang="ja-JP" altLang="en-US" sz="1000" u="sng" dirty="0">
                <a:solidFill>
                  <a:srgbClr val="FF0000"/>
                </a:solidFill>
                <a:latin typeface="+mj-ea"/>
                <a:ea typeface="+mj-ea"/>
              </a:rPr>
              <a:t>の活動項目番号表から、該当する活動項目番号を選択し入力します。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同一日に複数の活動を行った場合は、該当する全ての活動項目番号を左詰めで一行に記入します。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番号欄が足りない場合は、複数行に分けて記入します。</a:t>
            </a:r>
            <a:endParaRPr lang="en-US" altLang="ja-JP" sz="1000" u="sng" dirty="0">
              <a:solidFill>
                <a:srgbClr val="FF0000"/>
              </a:solidFill>
              <a:latin typeface="+mj-ea"/>
              <a:ea typeface="+mj-ea"/>
            </a:endParaRPr>
          </a:p>
        </p:txBody>
      </p:sp>
      <p:sp>
        <p:nvSpPr>
          <p:cNvPr id="8" name="Rectangle 65"/>
          <p:cNvSpPr>
            <a:spLocks noChangeArrowheads="1"/>
          </p:cNvSpPr>
          <p:nvPr/>
        </p:nvSpPr>
        <p:spPr bwMode="auto">
          <a:xfrm rot="16200000">
            <a:off x="-963507" y="7413239"/>
            <a:ext cx="3528392" cy="36000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dirty="0">
                <a:solidFill>
                  <a:srgbClr val="FF0000"/>
                </a:solidFill>
                <a:latin typeface="+mj-ea"/>
                <a:ea typeface="+mj-ea"/>
              </a:rPr>
              <a:t>金銭の支出の有無にかかわらず、活動計画に位置づけた活動を行った場合には、それらの全てを活動記録に記載してください。</a:t>
            </a:r>
            <a:endParaRPr lang="en-US" altLang="ja-JP" sz="1000" dirty="0">
              <a:solidFill>
                <a:srgbClr val="FF0000"/>
              </a:solidFill>
              <a:latin typeface="+mj-ea"/>
              <a:ea typeface="+mj-ea"/>
            </a:endParaRPr>
          </a:p>
        </p:txBody>
      </p:sp>
      <p:sp>
        <p:nvSpPr>
          <p:cNvPr id="70" name="Text Box 52">
            <a:extLst>
              <a:ext uri="{FF2B5EF4-FFF2-40B4-BE49-F238E27FC236}">
                <a16:creationId xmlns:a16="http://schemas.microsoft.com/office/drawing/2014/main" id="{8B98214A-4BD1-3239-5BF4-FAEB3D5A0FE6}"/>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37</a:t>
            </a:r>
          </a:p>
        </p:txBody>
      </p:sp>
    </p:spTree>
    <p:extLst>
      <p:ext uri="{BB962C8B-B14F-4D97-AF65-F5344CB8AC3E}">
        <p14:creationId xmlns:p14="http://schemas.microsoft.com/office/powerpoint/2010/main" val="185460977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68000" y="1133396"/>
            <a:ext cx="6120000" cy="4364597"/>
          </a:xfrm>
          <a:prstGeom prst="roundRect">
            <a:avLst>
              <a:gd name="adj" fmla="val 298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テキスト ボックス 4"/>
          <p:cNvSpPr txBox="1">
            <a:spLocks noChangeArrowheads="1"/>
          </p:cNvSpPr>
          <p:nvPr/>
        </p:nvSpPr>
        <p:spPr bwMode="auto">
          <a:xfrm>
            <a:off x="574925" y="1332106"/>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交付金</a:t>
            </a:r>
            <a:r>
              <a:rPr lang="ja-JP" altLang="en-US" sz="1200" dirty="0">
                <a:latin typeface="HG丸ｺﾞｼｯｸM-PRO" pitchFamily="50" charset="-128"/>
                <a:ea typeface="HG丸ｺﾞｼｯｸM-PRO" pitchFamily="50" charset="-128"/>
              </a:rPr>
              <a:t>を有効に活用し、計画的に活動するためには、日々の収入、支出等を記録し、交付金を適切に管理する必要があります。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共同活動を行うに当たって、金銭出納簿を用いた透明性の高い会計を行うことは非常に重要です。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金銭出納簿は、実施状況報告書の根拠資料となるものであり、市町村が交付金の使途の確認や指導等を行う上で不可欠な資料です。</a:t>
            </a:r>
            <a:endParaRPr lang="en-US" altLang="ja-JP" sz="1200" dirty="0">
              <a:latin typeface="HG丸ｺﾞｼｯｸM-PRO" pitchFamily="50" charset="-128"/>
              <a:ea typeface="HG丸ｺﾞｼｯｸM-PRO" pitchFamily="50" charset="-128"/>
            </a:endParaRPr>
          </a:p>
        </p:txBody>
      </p:sp>
      <p:sp>
        <p:nvSpPr>
          <p:cNvPr id="14" name="テキスト ボックス 4"/>
          <p:cNvSpPr txBox="1">
            <a:spLocks noChangeArrowheads="1"/>
          </p:cNvSpPr>
          <p:nvPr/>
        </p:nvSpPr>
        <p:spPr bwMode="auto">
          <a:xfrm>
            <a:off x="574925" y="3108906"/>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金銭出納簿は、毎年度新しいものを用意し、農地維持支払交付金及び資源向上支払交付金に係る全ての出納について記載します。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整理する順番は、活動日ではなく実際に収入や支出のあった日付順としてください。収入や支出日とは別に、活動の実施日についても所定の欄に記載してください。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年度末には、金銭出納簿について内部監査を実施する必要があります。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金銭出納簿や領収書等支払を証明する書類は、交付が完了した日の属する年度の翌年度から起算して５年間</a:t>
            </a:r>
            <a:r>
              <a:rPr lang="ja-JP" altLang="en-US" dirty="0">
                <a:latin typeface="HG丸ｺﾞｼｯｸM-PRO" pitchFamily="50" charset="-128"/>
                <a:ea typeface="HG丸ｺﾞｼｯｸM-PRO" pitchFamily="50" charset="-128"/>
              </a:rPr>
              <a:t>保管</a:t>
            </a:r>
            <a:r>
              <a:rPr lang="ja-JP" altLang="en-US" sz="1200" dirty="0">
                <a:latin typeface="HG丸ｺﾞｼｯｸM-PRO" pitchFamily="50" charset="-128"/>
                <a:ea typeface="HG丸ｺﾞｼｯｸM-PRO" pitchFamily="50" charset="-128"/>
              </a:rPr>
              <a:t>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保管すべき書類のうち、電磁的記録により保管可能なものは、電磁的記録によることができます。その際、不鮮明なデータとならず、バックアップを作成し、データの改ざん防止措置を行うことを推奨します。</a:t>
            </a:r>
            <a:endParaRPr lang="en-US" altLang="ja-JP" dirty="0">
              <a:latin typeface="HG丸ｺﾞｼｯｸM-PRO" pitchFamily="50" charset="-128"/>
              <a:ea typeface="HG丸ｺﾞｼｯｸM-PRO" pitchFamily="50" charset="-128"/>
            </a:endParaRPr>
          </a:p>
        </p:txBody>
      </p:sp>
      <p:sp>
        <p:nvSpPr>
          <p:cNvPr id="25" name="角丸四角形 24"/>
          <p:cNvSpPr/>
          <p:nvPr/>
        </p:nvSpPr>
        <p:spPr>
          <a:xfrm>
            <a:off x="468000" y="986375"/>
            <a:ext cx="1800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（１）金銭出納簿について</a:t>
            </a:r>
          </a:p>
        </p:txBody>
      </p:sp>
      <p:sp>
        <p:nvSpPr>
          <p:cNvPr id="26" name="角丸四角形 25"/>
          <p:cNvSpPr/>
          <p:nvPr/>
        </p:nvSpPr>
        <p:spPr>
          <a:xfrm>
            <a:off x="468000" y="2763175"/>
            <a:ext cx="42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（２）金銭出納簿の作成に当たって（様式第１－７号の記載方法）</a:t>
            </a:r>
          </a:p>
        </p:txBody>
      </p:sp>
      <p:sp>
        <p:nvSpPr>
          <p:cNvPr id="18" name="テキスト ボックス 1"/>
          <p:cNvSpPr txBox="1">
            <a:spLocks noChangeArrowheads="1"/>
          </p:cNvSpPr>
          <p:nvPr/>
        </p:nvSpPr>
        <p:spPr bwMode="auto">
          <a:xfrm>
            <a:off x="360000" y="482318"/>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２．金銭出納簿</a:t>
            </a:r>
          </a:p>
        </p:txBody>
      </p:sp>
      <p:sp>
        <p:nvSpPr>
          <p:cNvPr id="29" name="角丸四角形 28"/>
          <p:cNvSpPr/>
          <p:nvPr/>
        </p:nvSpPr>
        <p:spPr>
          <a:xfrm>
            <a:off x="394925" y="5942885"/>
            <a:ext cx="6012000" cy="2119839"/>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0" name="AutoShape 10"/>
          <p:cNvSpPr>
            <a:spLocks noChangeArrowheads="1"/>
          </p:cNvSpPr>
          <p:nvPr/>
        </p:nvSpPr>
        <p:spPr bwMode="auto">
          <a:xfrm>
            <a:off x="394925" y="5576439"/>
            <a:ext cx="328485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経理区分の整理、長寿命化への活用について</a:t>
            </a:r>
          </a:p>
        </p:txBody>
      </p:sp>
      <p:sp>
        <p:nvSpPr>
          <p:cNvPr id="31" name="テキスト ボックス 4"/>
          <p:cNvSpPr txBox="1">
            <a:spLocks noChangeArrowheads="1"/>
          </p:cNvSpPr>
          <p:nvPr/>
        </p:nvSpPr>
        <p:spPr bwMode="auto">
          <a:xfrm>
            <a:off x="538925" y="6073993"/>
            <a:ext cx="5825334" cy="189282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様式の「区分」欄に「１」のみを入れる金銭出納簿と「２」のみを入れる金銭出納簿の２つに分けて管理することも可能です。</a:t>
            </a:r>
          </a:p>
          <a:p>
            <a:pPr marL="144000" indent="-144000">
              <a:spcAft>
                <a:spcPts val="600"/>
              </a:spcAft>
            </a:pPr>
            <a:r>
              <a:rPr lang="ja-JP" altLang="en-US" dirty="0">
                <a:latin typeface="HG丸ｺﾞｼｯｸM-PRO" pitchFamily="50" charset="-128"/>
                <a:ea typeface="HG丸ｺﾞｼｯｸM-PRO" pitchFamily="50" charset="-128"/>
              </a:rPr>
              <a:t>・　農地維持・資源向上（共同）の交付金を長寿命化に活用する場合は、「長寿命化への活用」欄に〇を記入することで整理することとしました。</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なお、経理区分を一本化する場合においても、資源向上支払交付金（長寿命化）を農地維持活動や資源向上活動（共同）に充当することはできません。</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29</a:t>
            </a:r>
            <a:r>
              <a:rPr lang="ja-JP" altLang="en-US" dirty="0">
                <a:latin typeface="HG丸ｺﾞｼｯｸM-PRO" pitchFamily="50" charset="-128"/>
                <a:ea typeface="HG丸ｺﾞｼｯｸM-PRO" pitchFamily="50" charset="-128"/>
              </a:rPr>
              <a:t>年度からの経理区分を一本化する様式を使用している組織については、令和元年度からの実施状況報告書において長寿命化とそれ以外の支払いの収支に分けた集計を容易にするため、新様式の金銭出納簿の使用をお勧めします。</a:t>
            </a:r>
            <a:endParaRPr lang="en-US" altLang="ja-JP" sz="700" dirty="0">
              <a:latin typeface="HG丸ｺﾞｼｯｸM-PRO" pitchFamily="50" charset="-128"/>
              <a:ea typeface="HG丸ｺﾞｼｯｸM-PRO" pitchFamily="50" charset="-128"/>
            </a:endParaRPr>
          </a:p>
        </p:txBody>
      </p:sp>
      <p:sp>
        <p:nvSpPr>
          <p:cNvPr id="16" name="角丸四角形 15"/>
          <p:cNvSpPr/>
          <p:nvPr/>
        </p:nvSpPr>
        <p:spPr>
          <a:xfrm>
            <a:off x="398735" y="8531854"/>
            <a:ext cx="6012000" cy="982311"/>
          </a:xfrm>
          <a:prstGeom prst="roundRect">
            <a:avLst>
              <a:gd name="adj" fmla="val 952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538925" y="8608074"/>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年度までに事業計画の認定を受けた対象組織は、従来の金銭出納簿の様式をそのまま使ってもかまいません。</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その他、市町村長及び都道府県知事が地方農政局長等と協議し同意が得られた金銭出納簿の独自様式についても使用可能です。 　</a:t>
            </a:r>
            <a:endParaRPr lang="en-US" altLang="ja-JP" dirty="0">
              <a:latin typeface="HG丸ｺﾞｼｯｸM-PRO" pitchFamily="50" charset="-128"/>
              <a:ea typeface="HG丸ｺﾞｼｯｸM-PRO" pitchFamily="50" charset="-128"/>
            </a:endParaRPr>
          </a:p>
        </p:txBody>
      </p:sp>
      <p:sp>
        <p:nvSpPr>
          <p:cNvPr id="21" name="AutoShape 10"/>
          <p:cNvSpPr>
            <a:spLocks noChangeArrowheads="1"/>
          </p:cNvSpPr>
          <p:nvPr/>
        </p:nvSpPr>
        <p:spPr bwMode="auto">
          <a:xfrm>
            <a:off x="398735" y="8158629"/>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4" name="Text Box 52">
            <a:extLst>
              <a:ext uri="{FF2B5EF4-FFF2-40B4-BE49-F238E27FC236}">
                <a16:creationId xmlns:a16="http://schemas.microsoft.com/office/drawing/2014/main" id="{C62290F4-4D25-D72C-D7BB-5F8102D493AF}"/>
              </a:ext>
            </a:extLst>
          </p:cNvPr>
          <p:cNvSpPr txBox="1">
            <a:spLocks noChangeArrowheads="1"/>
          </p:cNvSpPr>
          <p:nvPr/>
        </p:nvSpPr>
        <p:spPr bwMode="auto">
          <a:xfrm>
            <a:off x="3105150"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38</a:t>
            </a:r>
          </a:p>
        </p:txBody>
      </p:sp>
    </p:spTree>
    <p:extLst>
      <p:ext uri="{BB962C8B-B14F-4D97-AF65-F5344CB8AC3E}">
        <p14:creationId xmlns:p14="http://schemas.microsoft.com/office/powerpoint/2010/main" val="28757291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69"/>
            <a:ext cx="6012000" cy="8882405"/>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27" name="テキスト ボックス 4"/>
          <p:cNvSpPr txBox="1">
            <a:spLocks noChangeArrowheads="1"/>
          </p:cNvSpPr>
          <p:nvPr/>
        </p:nvSpPr>
        <p:spPr bwMode="auto">
          <a:xfrm>
            <a:off x="576000" y="992560"/>
            <a:ext cx="5832000" cy="18466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「分類」欄には、以下の区分から該当する費目を選択し記載してください。</a:t>
            </a:r>
            <a:endParaRPr lang="ja-JP" altLang="en-US" dirty="0">
              <a:latin typeface="HG丸ｺﾞｼｯｸM-PRO" pitchFamily="50" charset="-128"/>
              <a:ea typeface="HG丸ｺﾞｼｯｸM-PRO" pitchFamily="50" charset="-128"/>
            </a:endParaRP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1" name="テキスト ボックス 11"/>
          <p:cNvSpPr txBox="1">
            <a:spLocks noChangeArrowheads="1"/>
          </p:cNvSpPr>
          <p:nvPr/>
        </p:nvSpPr>
        <p:spPr bwMode="auto">
          <a:xfrm>
            <a:off x="612000" y="5055671"/>
            <a:ext cx="209692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　①</a:t>
            </a:r>
          </a:p>
        </p:txBody>
      </p:sp>
      <p:graphicFrame>
        <p:nvGraphicFramePr>
          <p:cNvPr id="12" name="表 11"/>
          <p:cNvGraphicFramePr>
            <a:graphicFrameLocks noGrp="1"/>
          </p:cNvGraphicFramePr>
          <p:nvPr>
            <p:extLst>
              <p:ext uri="{D42A27DB-BD31-4B8C-83A1-F6EECF244321}">
                <p14:modId xmlns:p14="http://schemas.microsoft.com/office/powerpoint/2010/main" val="3634023039"/>
              </p:ext>
            </p:extLst>
          </p:nvPr>
        </p:nvGraphicFramePr>
        <p:xfrm>
          <a:off x="612000" y="1306861"/>
          <a:ext cx="5722874" cy="3646139"/>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val="20000"/>
                    </a:ext>
                  </a:extLst>
                </a:gridCol>
                <a:gridCol w="1008000">
                  <a:extLst>
                    <a:ext uri="{9D8B030D-6E8A-4147-A177-3AD203B41FA5}">
                      <a16:colId xmlns:a16="http://schemas.microsoft.com/office/drawing/2014/main" val="20001"/>
                    </a:ext>
                  </a:extLst>
                </a:gridCol>
                <a:gridCol w="4356000">
                  <a:extLst>
                    <a:ext uri="{9D8B030D-6E8A-4147-A177-3AD203B41FA5}">
                      <a16:colId xmlns:a16="http://schemas.microsoft.com/office/drawing/2014/main" val="20002"/>
                    </a:ext>
                  </a:extLst>
                </a:gridCol>
              </a:tblGrid>
              <a:tr h="281887">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支出費目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内容</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10000"/>
                  </a:ext>
                </a:extLst>
              </a:tr>
              <a:tr h="26790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前年度持越</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前年度からの持越金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04056">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交付金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農地維持支払交付金、資源向上支払交付金（共同）、資源向上支払交付金（長寿命化）、他の活動組織からの融通額・返還額</a:t>
                      </a:r>
                      <a:endParaRPr lang="zh-TW" altLang="en-US" sz="1200" b="0" i="0" u="none" strike="noStrike" dirty="0">
                        <a:effectLst/>
                        <a:latin typeface="HG丸ｺﾞｼｯｸM-PRO"/>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利子等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利子等、構成員による活動資金の立替金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活動参加者に対して支払った日当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購入・リース費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資材（砕石、砂利、ｾﾒﾝﾄなど）の購入費、活動に必要な機械（草刈り機など）の購入費、パソコンなどのリース費、車両、機械等の借り上げ費、花の種、苗代など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3204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外注費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補修・更新等の工事等（調査、設計、測量、試験等を含む）に係る建設業者等への外注費、事務の外注費など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その他支出</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技術指導等のために外部から招く専門家等への謝金、活動に係る旅費、保険料、草刈り機の替刃、役員報酬、お茶代など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返還</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返還金、他の活動組織への融通額・返還額</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bl>
          </a:graphicData>
        </a:graphic>
      </p:graphicFrame>
      <p:sp>
        <p:nvSpPr>
          <p:cNvPr id="4" name="テキスト ボックス 4">
            <a:extLst>
              <a:ext uri="{FF2B5EF4-FFF2-40B4-BE49-F238E27FC236}">
                <a16:creationId xmlns:a16="http://schemas.microsoft.com/office/drawing/2014/main" id="{4C85E093-58BE-F5E7-AC0A-EB100A0992A1}"/>
              </a:ext>
            </a:extLst>
          </p:cNvPr>
          <p:cNvSpPr txBox="1">
            <a:spLocks noChangeArrowheads="1"/>
          </p:cNvSpPr>
          <p:nvPr/>
        </p:nvSpPr>
        <p:spPr bwMode="auto">
          <a:xfrm>
            <a:off x="576000" y="5474990"/>
            <a:ext cx="5722874" cy="777136"/>
          </a:xfrm>
          <a:prstGeom prst="rect">
            <a:avLst/>
          </a:prstGeom>
          <a:noFill/>
          <a:ln w="9525">
            <a:noFill/>
            <a:prstDash val="dash"/>
            <a:miter lim="800000"/>
            <a:headEnd/>
            <a:tailEnd/>
          </a:ln>
        </p:spPr>
        <p:txBody>
          <a:bodyPr wrap="square" lIns="0" tIns="0" rIns="0" bIns="0">
            <a:spAutoFit/>
          </a:bodyPr>
          <a:lstStyle/>
          <a:p>
            <a:pPr marL="144000" indent="-144000">
              <a:spcAft>
                <a:spcPts val="300"/>
              </a:spcAft>
            </a:pPr>
            <a:r>
              <a:rPr lang="ja-JP" altLang="en-US" sz="1200" dirty="0">
                <a:latin typeface="HG丸ｺﾞｼｯｸM-PRO" pitchFamily="50" charset="-128"/>
                <a:ea typeface="HG丸ｺﾞｼｯｸM-PRO" pitchFamily="50" charset="-128"/>
              </a:rPr>
              <a:t>○　日当</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日当の単価</a:t>
            </a:r>
            <a:r>
              <a:rPr lang="ja-JP" altLang="en-US" dirty="0">
                <a:latin typeface="HG丸ｺﾞｼｯｸM-PRO" pitchFamily="50" charset="-128"/>
                <a:ea typeface="HG丸ｺﾞｼｯｸM-PRO" pitchFamily="50" charset="-128"/>
              </a:rPr>
              <a:t>は、以下に示すとおり、地域で一般的に適用されている類似作業の労務単価等を参考にするなど、地域の実情を踏まえて決定し、毎年構成員全員に周知してください。</a:t>
            </a:r>
            <a:endParaRPr lang="en-US" altLang="ja-JP" dirty="0">
              <a:latin typeface="HG丸ｺﾞｼｯｸM-PRO" pitchFamily="50" charset="-128"/>
              <a:ea typeface="HG丸ｺﾞｼｯｸM-PRO" pitchFamily="50" charset="-128"/>
            </a:endParaRPr>
          </a:p>
        </p:txBody>
      </p:sp>
      <p:sp>
        <p:nvSpPr>
          <p:cNvPr id="5" name="テキスト ボックス 4">
            <a:extLst>
              <a:ext uri="{FF2B5EF4-FFF2-40B4-BE49-F238E27FC236}">
                <a16:creationId xmlns:a16="http://schemas.microsoft.com/office/drawing/2014/main" id="{99828627-C498-7D53-6822-3DD17CDBAEF4}"/>
              </a:ext>
            </a:extLst>
          </p:cNvPr>
          <p:cNvSpPr txBox="1"/>
          <p:nvPr/>
        </p:nvSpPr>
        <p:spPr>
          <a:xfrm>
            <a:off x="494860" y="6373703"/>
            <a:ext cx="5220580" cy="2677656"/>
          </a:xfrm>
          <a:prstGeom prst="rect">
            <a:avLst/>
          </a:prstGeom>
          <a:noFill/>
        </p:spPr>
        <p:txBody>
          <a:bodyPr wrap="square" rtlCol="0">
            <a:spAutoFit/>
          </a:bodyPr>
          <a:lstStyle/>
          <a:p>
            <a:r>
              <a:rPr lang="ja-JP" altLang="en-US" dirty="0">
                <a:latin typeface="HG丸ｺﾞｼｯｸM-PRO" panose="020F0600000000000000" pitchFamily="50" charset="-128"/>
                <a:ea typeface="HG丸ｺﾞｼｯｸM-PRO" panose="020F0600000000000000" pitchFamily="50" charset="-128"/>
              </a:rPr>
              <a:t>　　・地域別最低賃金</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・地方公共団体単価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⇒都道府県の非常勤職員単価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⇒市町村の非常勤職員単価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・地域別組織単価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⇒営農組合単価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⇒水利組合単価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⇒自治会単価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⇒土地改良区単価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⇒シルバー人材センター単価　等</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・農作業単価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⇒市町村農業委員会の農作業標準料金　等</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・公共労務単価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⇒公共工事設計労務単価　等</a:t>
            </a:r>
            <a:endParaRPr lang="en-US" altLang="ja-JP" dirty="0">
              <a:highlight>
                <a:srgbClr val="FFFF00"/>
              </a:highlight>
              <a:latin typeface="HG丸ｺﾞｼｯｸM-PRO" panose="020F0600000000000000" pitchFamily="50" charset="-128"/>
              <a:ea typeface="HG丸ｺﾞｼｯｸM-PRO" panose="020F0600000000000000" pitchFamily="50" charset="-128"/>
            </a:endParaRPr>
          </a:p>
        </p:txBody>
      </p:sp>
      <p:sp>
        <p:nvSpPr>
          <p:cNvPr id="18" name="Text Box 52">
            <a:extLst>
              <a:ext uri="{FF2B5EF4-FFF2-40B4-BE49-F238E27FC236}">
                <a16:creationId xmlns:a16="http://schemas.microsoft.com/office/drawing/2014/main" id="{686B3B29-2351-D064-BCB6-FBB7615FC544}"/>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39</a:t>
            </a:r>
          </a:p>
        </p:txBody>
      </p:sp>
    </p:spTree>
    <p:extLst>
      <p:ext uri="{BB962C8B-B14F-4D97-AF65-F5344CB8AC3E}">
        <p14:creationId xmlns:p14="http://schemas.microsoft.com/office/powerpoint/2010/main" val="365160256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30">
            <a:extLst>
              <a:ext uri="{FF2B5EF4-FFF2-40B4-BE49-F238E27FC236}">
                <a16:creationId xmlns:a16="http://schemas.microsoft.com/office/drawing/2014/main" id="{ECE8C655-DFFC-D12C-C8DA-125A97D24614}"/>
              </a:ext>
            </a:extLst>
          </p:cNvPr>
          <p:cNvSpPr/>
          <p:nvPr/>
        </p:nvSpPr>
        <p:spPr>
          <a:xfrm>
            <a:off x="509435" y="421568"/>
            <a:ext cx="6012000" cy="6403634"/>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テキスト ボックス 4">
            <a:extLst>
              <a:ext uri="{FF2B5EF4-FFF2-40B4-BE49-F238E27FC236}">
                <a16:creationId xmlns:a16="http://schemas.microsoft.com/office/drawing/2014/main" id="{0C6116E0-1C37-0625-702F-DCCE5B3807C9}"/>
              </a:ext>
            </a:extLst>
          </p:cNvPr>
          <p:cNvSpPr txBox="1">
            <a:spLocks noChangeArrowheads="1"/>
          </p:cNvSpPr>
          <p:nvPr/>
        </p:nvSpPr>
        <p:spPr bwMode="auto">
          <a:xfrm>
            <a:off x="528859" y="984310"/>
            <a:ext cx="6012000" cy="5578450"/>
          </a:xfrm>
          <a:prstGeom prst="rect">
            <a:avLst/>
          </a:prstGeom>
          <a:noFill/>
          <a:ln w="9525">
            <a:noFill/>
            <a:prstDash val="dash"/>
            <a:miter lim="800000"/>
            <a:headEnd/>
            <a:tailEnd/>
          </a:ln>
        </p:spPr>
        <p:txBody>
          <a:bodyPr wrap="square" lIns="0" tIns="0" rIns="0" bIns="0">
            <a:spAutoFit/>
          </a:bodyPr>
          <a:lstStyle/>
          <a:p>
            <a:pPr marL="144000" indent="-144000">
              <a:spcBef>
                <a:spcPts val="0"/>
              </a:spcBef>
              <a:spcAft>
                <a:spcPts val="300"/>
              </a:spcAft>
            </a:pPr>
            <a:r>
              <a:rPr lang="ja-JP" altLang="en-US" dirty="0">
                <a:latin typeface="HG丸ｺﾞｼｯｸM-PRO" pitchFamily="50" charset="-128"/>
                <a:ea typeface="HG丸ｺﾞｼｯｸM-PRO" pitchFamily="50" charset="-128"/>
              </a:rPr>
              <a:t>○　購入・リース費</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機械や事務機器の購入に当たっては、財産管理や目的外使用防止の徹底が必要であり、利用回数や期間、価格を踏まえ、リースやレンタルする場合の条件と比較して判断する必要があります。</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購入・リースした機械等を本交付金の目的以外の用途に使用した場合、購入・リースに要した経費を全額返還する必要があることから、適切な管理が求められます。</a:t>
            </a: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r>
              <a:rPr lang="ja-JP" altLang="en-US" dirty="0">
                <a:latin typeface="HG丸ｺﾞｼｯｸM-PRO" pitchFamily="50" charset="-128"/>
                <a:ea typeface="HG丸ｺﾞｼｯｸM-PRO" pitchFamily="50" charset="-128"/>
              </a:rPr>
              <a:t>○　外注費</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本交付金は、地域が共同で行う地域資源の保全管理活動等を支援するものですが、活動の規模や技術面から見て活動組織で実施可能な範囲を超えていると判断される場合に限り、作業委託等の外注により実施することが可能です。</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外注を行う場合には、３者以上から見積りを徴収するなど効率的かつ透明性の高い予算執行に努めてください。</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r>
              <a:rPr lang="ja-JP" altLang="en-US" dirty="0">
                <a:latin typeface="HG丸ｺﾞｼｯｸM-PRO" pitchFamily="50" charset="-128"/>
                <a:ea typeface="HG丸ｺﾞｼｯｸM-PRO" pitchFamily="50" charset="-128"/>
              </a:rPr>
              <a:t>○　その他</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共同活動には草刈や泥上げといった危険を伴う作業が多いことから、保険への加入を推奨します。</a:t>
            </a:r>
            <a:endParaRPr lang="en-US" altLang="ja-JP" dirty="0">
              <a:latin typeface="HG丸ｺﾞｼｯｸM-PRO" pitchFamily="50" charset="-128"/>
              <a:ea typeface="HG丸ｺﾞｼｯｸM-PRO" pitchFamily="50"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8" name="テキスト ボックス 11">
            <a:extLst>
              <a:ext uri="{FF2B5EF4-FFF2-40B4-BE49-F238E27FC236}">
                <a16:creationId xmlns:a16="http://schemas.microsoft.com/office/drawing/2014/main" id="{9E0968B5-14DB-98DA-4456-14F420EA6C64}"/>
              </a:ext>
            </a:extLst>
          </p:cNvPr>
          <p:cNvSpPr txBox="1">
            <a:spLocks noChangeArrowheads="1"/>
          </p:cNvSpPr>
          <p:nvPr/>
        </p:nvSpPr>
        <p:spPr bwMode="auto">
          <a:xfrm>
            <a:off x="677595" y="470365"/>
            <a:ext cx="209692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　②</a:t>
            </a:r>
          </a:p>
        </p:txBody>
      </p:sp>
      <p:sp>
        <p:nvSpPr>
          <p:cNvPr id="7" name="角丸四角形 30">
            <a:extLst>
              <a:ext uri="{FF2B5EF4-FFF2-40B4-BE49-F238E27FC236}">
                <a16:creationId xmlns:a16="http://schemas.microsoft.com/office/drawing/2014/main" id="{726B2425-1A45-AD6C-E94D-EF7AE0E49A0E}"/>
              </a:ext>
            </a:extLst>
          </p:cNvPr>
          <p:cNvSpPr/>
          <p:nvPr/>
        </p:nvSpPr>
        <p:spPr>
          <a:xfrm>
            <a:off x="621704" y="3846418"/>
            <a:ext cx="5826309" cy="1957010"/>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作業委託（外注）等の際に見積徴収を行っていない又は見積徴収先が３者未満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・外注等（機械リース、機械の購入、事務委託、作業（工事）委託）の際に見積徴収を実施していない。</a:t>
            </a:r>
          </a:p>
          <a:p>
            <a:pPr>
              <a:defRPr/>
            </a:pPr>
            <a:r>
              <a:rPr lang="ja-JP" altLang="en-US" dirty="0">
                <a:solidFill>
                  <a:schemeClr val="tx1"/>
                </a:solidFill>
                <a:latin typeface="HG丸ｺﾞｼｯｸM-PRO" pitchFamily="50" charset="-128"/>
                <a:ea typeface="HG丸ｺﾞｼｯｸM-PRO" pitchFamily="50" charset="-128"/>
              </a:rPr>
              <a:t>・外注等の際の見積徴収について、３者以上に実施していない。</a:t>
            </a:r>
          </a:p>
          <a:p>
            <a:pPr>
              <a:defRPr/>
            </a:pPr>
            <a:endParaRPr lang="en-US" altLang="ja-JP" dirty="0">
              <a:solidFill>
                <a:schemeClr val="tx1"/>
              </a:solidFill>
              <a:latin typeface="HG丸ｺﾞｼｯｸM-PRO" pitchFamily="50" charset="-128"/>
              <a:ea typeface="HG丸ｺﾞｼｯｸM-PRO" pitchFamily="50" charset="-128"/>
            </a:endParaRP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上記に該当する場合、原則として</a:t>
            </a:r>
            <a:r>
              <a:rPr lang="en-US" altLang="ja-JP" dirty="0">
                <a:solidFill>
                  <a:schemeClr val="tx1"/>
                </a:solidFill>
                <a:latin typeface="HG丸ｺﾞｼｯｸM-PRO" pitchFamily="50" charset="-128"/>
                <a:ea typeface="HG丸ｺﾞｼｯｸM-PRO" pitchFamily="50" charset="-128"/>
              </a:rPr>
              <a:t>3</a:t>
            </a:r>
            <a:r>
              <a:rPr lang="ja-JP" altLang="en-US" dirty="0">
                <a:solidFill>
                  <a:schemeClr val="tx1"/>
                </a:solidFill>
                <a:latin typeface="HG丸ｺﾞｼｯｸM-PRO" pitchFamily="50" charset="-128"/>
                <a:ea typeface="HG丸ｺﾞｼｯｸM-PRO" pitchFamily="50" charset="-128"/>
              </a:rPr>
              <a:t>者以上から見積徴収を行うよう、今後対応を改善する必要があります。</a:t>
            </a:r>
            <a:endParaRPr lang="en-US" altLang="ja-JP" dirty="0">
              <a:solidFill>
                <a:schemeClr val="tx1"/>
              </a:solidFill>
              <a:latin typeface="HG丸ｺﾞｼｯｸM-PRO" pitchFamily="50" charset="-128"/>
              <a:ea typeface="HG丸ｺﾞｼｯｸM-PRO" pitchFamily="50" charset="-128"/>
            </a:endParaRPr>
          </a:p>
        </p:txBody>
      </p:sp>
      <p:sp>
        <p:nvSpPr>
          <p:cNvPr id="10" name="テキスト ボックス 11">
            <a:extLst>
              <a:ext uri="{FF2B5EF4-FFF2-40B4-BE49-F238E27FC236}">
                <a16:creationId xmlns:a16="http://schemas.microsoft.com/office/drawing/2014/main" id="{48332FC5-47F3-70EF-A3C3-E55CEB24F697}"/>
              </a:ext>
            </a:extLst>
          </p:cNvPr>
          <p:cNvSpPr txBox="1">
            <a:spLocks noChangeArrowheads="1"/>
          </p:cNvSpPr>
          <p:nvPr/>
        </p:nvSpPr>
        <p:spPr bwMode="auto">
          <a:xfrm>
            <a:off x="760898" y="3939698"/>
            <a:ext cx="2385789"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
        <p:nvSpPr>
          <p:cNvPr id="18" name="Text Box 52">
            <a:extLst>
              <a:ext uri="{FF2B5EF4-FFF2-40B4-BE49-F238E27FC236}">
                <a16:creationId xmlns:a16="http://schemas.microsoft.com/office/drawing/2014/main" id="{707733A5-B07B-3891-E3B8-04E85254EE6F}"/>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40</a:t>
            </a:r>
          </a:p>
        </p:txBody>
      </p:sp>
    </p:spTree>
    <p:extLst>
      <p:ext uri="{BB962C8B-B14F-4D97-AF65-F5344CB8AC3E}">
        <p14:creationId xmlns:p14="http://schemas.microsoft.com/office/powerpoint/2010/main" val="15853575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23000" y="986551"/>
            <a:ext cx="6012000" cy="5850786"/>
          </a:xfrm>
          <a:prstGeom prst="roundRect">
            <a:avLst>
              <a:gd name="adj" fmla="val 1926"/>
            </a:avLst>
          </a:prstGeom>
          <a:solidFill>
            <a:srgbClr val="FFCC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30" name="AutoShape 10"/>
          <p:cNvSpPr>
            <a:spLocks noChangeArrowheads="1"/>
          </p:cNvSpPr>
          <p:nvPr/>
        </p:nvSpPr>
        <p:spPr bwMode="auto">
          <a:xfrm>
            <a:off x="260648" y="508402"/>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2" name="テキスト ボックス 11"/>
          <p:cNvSpPr txBox="1">
            <a:spLocks noChangeArrowheads="1"/>
          </p:cNvSpPr>
          <p:nvPr/>
        </p:nvSpPr>
        <p:spPr bwMode="auto">
          <a:xfrm>
            <a:off x="593099" y="1181843"/>
            <a:ext cx="263697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交付金の支出対象とならない経費</a:t>
            </a:r>
          </a:p>
        </p:txBody>
      </p:sp>
      <p:graphicFrame>
        <p:nvGraphicFramePr>
          <p:cNvPr id="13" name="表 12"/>
          <p:cNvGraphicFramePr>
            <a:graphicFrameLocks noGrp="1"/>
          </p:cNvGraphicFramePr>
          <p:nvPr>
            <p:extLst>
              <p:ext uri="{D42A27DB-BD31-4B8C-83A1-F6EECF244321}">
                <p14:modId xmlns:p14="http://schemas.microsoft.com/office/powerpoint/2010/main" val="4245147539"/>
              </p:ext>
            </p:extLst>
          </p:nvPr>
        </p:nvGraphicFramePr>
        <p:xfrm>
          <a:off x="567563" y="1680013"/>
          <a:ext cx="5722874" cy="4599040"/>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val="20000"/>
                    </a:ext>
                  </a:extLst>
                </a:gridCol>
                <a:gridCol w="1521459">
                  <a:extLst>
                    <a:ext uri="{9D8B030D-6E8A-4147-A177-3AD203B41FA5}">
                      <a16:colId xmlns:a16="http://schemas.microsoft.com/office/drawing/2014/main" val="20001"/>
                    </a:ext>
                  </a:extLst>
                </a:gridCol>
                <a:gridCol w="3842541">
                  <a:extLst>
                    <a:ext uri="{9D8B030D-6E8A-4147-A177-3AD203B41FA5}">
                      <a16:colId xmlns:a16="http://schemas.microsoft.com/office/drawing/2014/main" val="20002"/>
                    </a:ext>
                  </a:extLst>
                </a:gridCol>
              </a:tblGrid>
              <a:tr h="328023">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項目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具体例</a:t>
                      </a:r>
                      <a:endParaRPr kumimoji="1" lang="en-US" altLang="ja-JP" sz="1200" b="0" dirty="0">
                        <a:solidFill>
                          <a:schemeClr val="tx1"/>
                        </a:solidFill>
                        <a:latin typeface="+mn-ea"/>
                        <a:ea typeface="+mn-ea"/>
                      </a:endParaRP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10000"/>
                  </a:ext>
                </a:extLst>
              </a:tr>
              <a:tr h="541368">
                <a:tc>
                  <a:txBody>
                    <a:bodyPr/>
                    <a:lstStyle/>
                    <a:p>
                      <a:pPr algn="ctr"/>
                      <a:r>
                        <a:rPr kumimoji="1" lang="ja-JP" altLang="en-US" sz="1200" dirty="0">
                          <a:solidFill>
                            <a:schemeClr val="tx1"/>
                          </a:solidFill>
                          <a:latin typeface="+mn-ea"/>
                          <a:ea typeface="+mn-ea"/>
                        </a:rPr>
                        <a:t>１</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農業者の営農活動にかかる経費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・営農活動に必要なポンプの電気代など農業水利施設の運転経費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・営農のための人件費、機械経費、資材等の購入費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046092">
                <a:tc>
                  <a:txBody>
                    <a:bodyPr/>
                    <a:lstStyle/>
                    <a:p>
                      <a:pPr algn="ctr"/>
                      <a:r>
                        <a:rPr kumimoji="1" lang="ja-JP" altLang="en-US" sz="1200" dirty="0">
                          <a:solidFill>
                            <a:schemeClr val="tx1"/>
                          </a:solidFill>
                          <a:latin typeface="+mn-ea"/>
                          <a:ea typeface="+mn-ea"/>
                        </a:rPr>
                        <a:t>２</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多面的機能の発揮と関連しない経費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・活動組織の活動と関連しない行事や農業と関連しない祭りに関する費用</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・接待費、慶弔費、酒類・つまみの購入費、慰労を目的とした旅費、自治会等の集会所の備品の購入費、神社への玉串料や奉納品代等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97767">
                <a:tc>
                  <a:txBody>
                    <a:bodyPr/>
                    <a:lstStyle/>
                    <a:p>
                      <a:pPr algn="ctr"/>
                      <a:r>
                        <a:rPr kumimoji="1" lang="ja-JP" altLang="en-US" sz="1200" dirty="0">
                          <a:solidFill>
                            <a:schemeClr val="tx1"/>
                          </a:solidFill>
                          <a:latin typeface="+mn-ea"/>
                          <a:ea typeface="+mn-ea"/>
                        </a:rPr>
                        <a:t>３</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他団体への寄付</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・他団体への寄付・助成</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・他団体の経常的運営に必要な経費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48325">
                <a:tc>
                  <a:txBody>
                    <a:bodyPr/>
                    <a:lstStyle/>
                    <a:p>
                      <a:pPr algn="ctr"/>
                      <a:r>
                        <a:rPr kumimoji="1" lang="ja-JP" altLang="en-US" sz="1200" dirty="0">
                          <a:solidFill>
                            <a:schemeClr val="tx1"/>
                          </a:solidFill>
                          <a:latin typeface="+mn-ea"/>
                          <a:ea typeface="+mn-ea"/>
                        </a:rPr>
                        <a:t>４</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他事業の地元負担への充当</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・他事業による施設整備・補修等の地元負担</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116612">
                <a:tc>
                  <a:txBody>
                    <a:bodyPr/>
                    <a:lstStyle/>
                    <a:p>
                      <a:pPr algn="ctr"/>
                      <a:r>
                        <a:rPr kumimoji="1" lang="ja-JP" altLang="en-US" sz="1200" dirty="0">
                          <a:solidFill>
                            <a:schemeClr val="tx1"/>
                          </a:solidFill>
                          <a:latin typeface="+mn-ea"/>
                          <a:ea typeface="+mn-ea"/>
                        </a:rPr>
                        <a:t>５</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管理者が決まっている施設の維持管理に要する経費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・国、都道府県又は市町村が管理者となっている道路や河川の維持管理の経費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ただし、地域の慣行として施設管理者の了解のもと、農地や水路等の施設などの地域資源の保全管理と一体的に維持管理している施設については対象にすることができる場合があるので、市町村に相談</a:t>
                      </a:r>
                      <a:r>
                        <a:rPr lang="ja-JP" altLang="en-US" sz="1200" b="0" i="0" u="none" strike="noStrike">
                          <a:solidFill>
                            <a:srgbClr val="000000"/>
                          </a:solidFill>
                          <a:effectLst/>
                          <a:latin typeface="ＭＳ Ｐゴシック" panose="020B0600070205080204" pitchFamily="50" charset="-128"/>
                          <a:ea typeface="ＭＳ Ｐゴシック" panose="020B0600070205080204" pitchFamily="50" charset="-128"/>
                        </a:rPr>
                        <a:t>のこと</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504056">
                <a:tc>
                  <a:txBody>
                    <a:bodyPr/>
                    <a:lstStyle/>
                    <a:p>
                      <a:pPr algn="ctr"/>
                      <a:r>
                        <a:rPr kumimoji="1" lang="ja-JP" altLang="en-US" sz="1200" dirty="0">
                          <a:solidFill>
                            <a:schemeClr val="tx1"/>
                          </a:solidFill>
                          <a:latin typeface="+mn-ea"/>
                          <a:ea typeface="+mn-ea"/>
                        </a:rPr>
                        <a:t>６</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自ら実施する必要があるものに要する経費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・活動組織の設立前に必要な事業計画の策定に係る費用</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4" name="正方形/長方形 3"/>
          <p:cNvSpPr/>
          <p:nvPr/>
        </p:nvSpPr>
        <p:spPr>
          <a:xfrm>
            <a:off x="540443" y="6375673"/>
            <a:ext cx="5777114" cy="461665"/>
          </a:xfrm>
          <a:prstGeom prst="rect">
            <a:avLst/>
          </a:prstGeom>
        </p:spPr>
        <p:txBody>
          <a:bodyPr wrap="square">
            <a:spAutoFit/>
          </a:bodyPr>
          <a:lstStyle/>
          <a:p>
            <a:r>
              <a:rPr lang="ja-JP" altLang="en-US" dirty="0"/>
              <a:t>※　活動計画に位置づけ、事業計画の認定を受けた活動に係る経費については交付の　</a:t>
            </a:r>
            <a:endParaRPr lang="en-US" altLang="ja-JP" dirty="0"/>
          </a:p>
          <a:p>
            <a:r>
              <a:rPr lang="ja-JP" altLang="en-US" dirty="0"/>
              <a:t>　    対象です。</a:t>
            </a:r>
            <a:endParaRPr lang="en-US" altLang="ja-JP" dirty="0"/>
          </a:p>
        </p:txBody>
      </p:sp>
      <p:grpSp>
        <p:nvGrpSpPr>
          <p:cNvPr id="5" name="グループ化 4">
            <a:extLst>
              <a:ext uri="{FF2B5EF4-FFF2-40B4-BE49-F238E27FC236}">
                <a16:creationId xmlns:a16="http://schemas.microsoft.com/office/drawing/2014/main" id="{3A5521DB-4A6D-DFE2-C74B-43FAD5938F48}"/>
              </a:ext>
            </a:extLst>
          </p:cNvPr>
          <p:cNvGrpSpPr/>
          <p:nvPr/>
        </p:nvGrpSpPr>
        <p:grpSpPr>
          <a:xfrm>
            <a:off x="328320" y="7078138"/>
            <a:ext cx="6201359" cy="2480755"/>
            <a:chOff x="328320" y="7078138"/>
            <a:chExt cx="6201359" cy="2480755"/>
          </a:xfrm>
        </p:grpSpPr>
        <p:sp>
          <p:nvSpPr>
            <p:cNvPr id="6" name="角丸四角形 30">
              <a:extLst>
                <a:ext uri="{FF2B5EF4-FFF2-40B4-BE49-F238E27FC236}">
                  <a16:creationId xmlns:a16="http://schemas.microsoft.com/office/drawing/2014/main" id="{5C2C7329-779C-AD2F-81B7-06942A355B80}"/>
                </a:ext>
              </a:extLst>
            </p:cNvPr>
            <p:cNvSpPr/>
            <p:nvPr/>
          </p:nvSpPr>
          <p:spPr>
            <a:xfrm>
              <a:off x="328320" y="7078138"/>
              <a:ext cx="6201359" cy="248075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本交付金の活動以外又は活動のみに使途の限定が難しいものへの支出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・本交付金の活動と関係性のない食料品、日用品、物品、日当等へ支出している。</a:t>
              </a:r>
            </a:p>
            <a:p>
              <a:pPr>
                <a:defRPr/>
              </a:pPr>
              <a:r>
                <a:rPr lang="ja-JP" altLang="en-US" dirty="0">
                  <a:solidFill>
                    <a:schemeClr val="tx1"/>
                  </a:solidFill>
                  <a:latin typeface="HG丸ｺﾞｼｯｸM-PRO" pitchFamily="50" charset="-128"/>
                  <a:ea typeface="HG丸ｺﾞｼｯｸM-PRO" pitchFamily="50" charset="-128"/>
                </a:rPr>
                <a:t>・本交付金の活動以外にも使用している事務用品等へ支出している。</a:t>
              </a:r>
            </a:p>
            <a:p>
              <a:pPr>
                <a:defRPr/>
              </a:pPr>
              <a:r>
                <a:rPr lang="ja-JP" altLang="en-US" dirty="0">
                  <a:solidFill>
                    <a:schemeClr val="tx1"/>
                  </a:solidFill>
                  <a:latin typeface="HG丸ｺﾞｼｯｸM-PRO" pitchFamily="50" charset="-128"/>
                  <a:ea typeface="HG丸ｺﾞｼｯｸM-PRO" pitchFamily="50" charset="-128"/>
                </a:rPr>
                <a:t>・認定農用地の区域外や河川・道路等管理者が別途存在し管理する土地での活動へ支出している。</a:t>
              </a:r>
            </a:p>
            <a:p>
              <a:pPr>
                <a:defRPr/>
              </a:pPr>
              <a:r>
                <a:rPr lang="ja-JP" altLang="en-US" dirty="0">
                  <a:solidFill>
                    <a:schemeClr val="tx1"/>
                  </a:solidFill>
                  <a:latin typeface="HG丸ｺﾞｼｯｸM-PRO" pitchFamily="50" charset="-128"/>
                  <a:ea typeface="HG丸ｺﾞｼｯｸM-PRO" pitchFamily="50" charset="-128"/>
                </a:rPr>
                <a:t>・活動組織設立以前の活動へ支出している。</a:t>
              </a:r>
            </a:p>
            <a:p>
              <a:pPr>
                <a:defRPr/>
              </a:pPr>
              <a:endParaRPr lang="ja-JP" altLang="en-US" dirty="0">
                <a:solidFill>
                  <a:schemeClr val="tx1"/>
                </a:solidFill>
                <a:latin typeface="HG丸ｺﾞｼｯｸM-PRO" pitchFamily="50" charset="-128"/>
                <a:ea typeface="HG丸ｺﾞｼｯｸM-PRO" pitchFamily="50" charset="-128"/>
              </a:endParaRP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交付金返還の対象となります。ただし、法令等に基づいて定められた管理者が管理する施設のうち、慣行として地域で管理すべき水路等の施設や農用地と一体的に管理しているものについては、共同活動の対象とすることができる場合があります。</a:t>
              </a:r>
              <a:endParaRPr lang="en-US" altLang="ja-JP" dirty="0">
                <a:solidFill>
                  <a:schemeClr val="tx1"/>
                </a:solidFill>
                <a:latin typeface="HG丸ｺﾞｼｯｸM-PRO" pitchFamily="50" charset="-128"/>
                <a:ea typeface="HG丸ｺﾞｼｯｸM-PRO" pitchFamily="50" charset="-128"/>
              </a:endParaRPr>
            </a:p>
          </p:txBody>
        </p:sp>
        <p:sp>
          <p:nvSpPr>
            <p:cNvPr id="7" name="テキスト ボックス 11">
              <a:extLst>
                <a:ext uri="{FF2B5EF4-FFF2-40B4-BE49-F238E27FC236}">
                  <a16:creationId xmlns:a16="http://schemas.microsoft.com/office/drawing/2014/main" id="{F4FA43BB-89B7-98E8-789B-EEB964A184A3}"/>
                </a:ext>
              </a:extLst>
            </p:cNvPr>
            <p:cNvSpPr txBox="1">
              <a:spLocks noChangeArrowheads="1"/>
            </p:cNvSpPr>
            <p:nvPr/>
          </p:nvSpPr>
          <p:spPr bwMode="auto">
            <a:xfrm>
              <a:off x="428288" y="7160864"/>
              <a:ext cx="219532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grpSp>
      <p:sp>
        <p:nvSpPr>
          <p:cNvPr id="8" name="Text Box 52">
            <a:extLst>
              <a:ext uri="{FF2B5EF4-FFF2-40B4-BE49-F238E27FC236}">
                <a16:creationId xmlns:a16="http://schemas.microsoft.com/office/drawing/2014/main" id="{572AA2B4-FAC9-65C3-3C40-5E27D4C88269}"/>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41</a:t>
            </a:r>
          </a:p>
        </p:txBody>
      </p:sp>
    </p:spTree>
    <p:extLst>
      <p:ext uri="{BB962C8B-B14F-4D97-AF65-F5344CB8AC3E}">
        <p14:creationId xmlns:p14="http://schemas.microsoft.com/office/powerpoint/2010/main" val="341612651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699C5402-E428-4E4A-9835-07AFE6CAC4B0}"/>
              </a:ext>
            </a:extLst>
          </p:cNvPr>
          <p:cNvPicPr>
            <a:picLocks noChangeAspect="1"/>
          </p:cNvPicPr>
          <p:nvPr/>
        </p:nvPicPr>
        <p:blipFill>
          <a:blip r:embed="rId2"/>
          <a:stretch>
            <a:fillRect/>
          </a:stretch>
        </p:blipFill>
        <p:spPr>
          <a:xfrm rot="16200000">
            <a:off x="-1295804" y="2207314"/>
            <a:ext cx="8298836" cy="4991551"/>
          </a:xfrm>
          <a:prstGeom prst="rect">
            <a:avLst/>
          </a:prstGeom>
        </p:spPr>
      </p:pic>
      <p:sp>
        <p:nvSpPr>
          <p:cNvPr id="28" name="正方形/長方形 27"/>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40" name="Rectangle 65"/>
          <p:cNvSpPr>
            <a:spLocks noChangeArrowheads="1"/>
          </p:cNvSpPr>
          <p:nvPr/>
        </p:nvSpPr>
        <p:spPr bwMode="auto">
          <a:xfrm rot="16200000">
            <a:off x="2077029" y="8745961"/>
            <a:ext cx="82545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領収書と同じ日付（実際に支払を行った日付）を記入します。</a:t>
            </a:r>
          </a:p>
        </p:txBody>
      </p:sp>
      <p:sp>
        <p:nvSpPr>
          <p:cNvPr id="10" name="Rectangle 65"/>
          <p:cNvSpPr>
            <a:spLocks noChangeArrowheads="1"/>
          </p:cNvSpPr>
          <p:nvPr/>
        </p:nvSpPr>
        <p:spPr bwMode="auto">
          <a:xfrm rot="-5400000">
            <a:off x="5666075" y="2922302"/>
            <a:ext cx="1269989"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実際の活動実施日を記入します。</a:t>
            </a:r>
            <a:endParaRPr lang="en-US" altLang="ja-JP" sz="1000" dirty="0">
              <a:solidFill>
                <a:srgbClr val="FF0000"/>
              </a:solidFill>
            </a:endParaRPr>
          </a:p>
          <a:p>
            <a:pPr defTabSz="936625"/>
            <a:r>
              <a:rPr lang="ja-JP" altLang="en-US" sz="1000" dirty="0">
                <a:solidFill>
                  <a:srgbClr val="FF0000"/>
                </a:solidFill>
              </a:rPr>
              <a:t>（活動記録の「日付」と一致します。）</a:t>
            </a:r>
          </a:p>
        </p:txBody>
      </p:sp>
      <p:sp>
        <p:nvSpPr>
          <p:cNvPr id="12" name="Rectangle 65"/>
          <p:cNvSpPr>
            <a:spLocks noChangeArrowheads="1"/>
          </p:cNvSpPr>
          <p:nvPr/>
        </p:nvSpPr>
        <p:spPr bwMode="auto">
          <a:xfrm rot="16200000">
            <a:off x="1341788" y="635274"/>
            <a:ext cx="861638"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領収書に記載した整理番号を記入します。</a:t>
            </a:r>
          </a:p>
        </p:txBody>
      </p:sp>
      <p:sp>
        <p:nvSpPr>
          <p:cNvPr id="48" name="フリーフォーム 47"/>
          <p:cNvSpPr/>
          <p:nvPr/>
        </p:nvSpPr>
        <p:spPr>
          <a:xfrm rot="11001263" flipV="1">
            <a:off x="2367454" y="960649"/>
            <a:ext cx="1559975" cy="2700432"/>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rot="2907586" flipH="1">
            <a:off x="2117319" y="4632970"/>
            <a:ext cx="2090776" cy="490473"/>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4628556">
            <a:off x="4067804" y="4205150"/>
            <a:ext cx="45719" cy="319535"/>
          </a:xfrm>
          <a:custGeom>
            <a:avLst/>
            <a:gdLst>
              <a:gd name="connsiteX0" fmla="*/ 228600 w 228600"/>
              <a:gd name="connsiteY0" fmla="*/ 1771650 h 1771650"/>
              <a:gd name="connsiteX1" fmla="*/ 215900 w 228600"/>
              <a:gd name="connsiteY1" fmla="*/ 704850 h 1771650"/>
              <a:gd name="connsiteX2" fmla="*/ 158750 w 228600"/>
              <a:gd name="connsiteY2" fmla="*/ 292100 h 1771650"/>
              <a:gd name="connsiteX3" fmla="*/ 0 w 228600"/>
              <a:gd name="connsiteY3" fmla="*/ 0 h 1771650"/>
            </a:gdLst>
            <a:ahLst/>
            <a:cxnLst>
              <a:cxn ang="0">
                <a:pos x="connsiteX0" y="connsiteY0"/>
              </a:cxn>
              <a:cxn ang="0">
                <a:pos x="connsiteX1" y="connsiteY1"/>
              </a:cxn>
              <a:cxn ang="0">
                <a:pos x="connsiteX2" y="connsiteY2"/>
              </a:cxn>
              <a:cxn ang="0">
                <a:pos x="connsiteX3" y="connsiteY3"/>
              </a:cxn>
            </a:cxnLst>
            <a:rect l="l" t="t" r="r" b="b"/>
            <a:pathLst>
              <a:path w="228600" h="1771650">
                <a:moveTo>
                  <a:pt x="228600" y="1771650"/>
                </a:moveTo>
                <a:cubicBezTo>
                  <a:pt x="228071" y="1361546"/>
                  <a:pt x="227542" y="951442"/>
                  <a:pt x="215900" y="704850"/>
                </a:cubicBezTo>
                <a:cubicBezTo>
                  <a:pt x="204258" y="458258"/>
                  <a:pt x="194733" y="409575"/>
                  <a:pt x="158750" y="292100"/>
                </a:cubicBezTo>
                <a:cubicBezTo>
                  <a:pt x="122767" y="174625"/>
                  <a:pt x="61383" y="8731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角丸四角形 59"/>
          <p:cNvSpPr/>
          <p:nvPr/>
        </p:nvSpPr>
        <p:spPr>
          <a:xfrm rot="16200000">
            <a:off x="3376308" y="1279969"/>
            <a:ext cx="504056" cy="1557735"/>
          </a:xfrm>
          <a:prstGeom prst="roundRect">
            <a:avLst>
              <a:gd name="adj" fmla="val 39504"/>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63"/>
          <p:cNvSpPr/>
          <p:nvPr/>
        </p:nvSpPr>
        <p:spPr>
          <a:xfrm rot="14816714">
            <a:off x="1771231" y="7756167"/>
            <a:ext cx="141552" cy="1192862"/>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64"/>
          <p:cNvSpPr/>
          <p:nvPr/>
        </p:nvSpPr>
        <p:spPr>
          <a:xfrm flipV="1">
            <a:off x="2434623" y="8608784"/>
            <a:ext cx="213992" cy="145520"/>
          </a:xfrm>
          <a:custGeom>
            <a:avLst/>
            <a:gdLst>
              <a:gd name="connsiteX0" fmla="*/ 0 w 403860"/>
              <a:gd name="connsiteY0" fmla="*/ 0 h 160020"/>
              <a:gd name="connsiteX1" fmla="*/ 160020 w 403860"/>
              <a:gd name="connsiteY1" fmla="*/ 22860 h 160020"/>
              <a:gd name="connsiteX2" fmla="*/ 228600 w 403860"/>
              <a:gd name="connsiteY2" fmla="*/ 137160 h 160020"/>
              <a:gd name="connsiteX3" fmla="*/ 403860 w 403860"/>
              <a:gd name="connsiteY3" fmla="*/ 160020 h 160020"/>
            </a:gdLst>
            <a:ahLst/>
            <a:cxnLst>
              <a:cxn ang="0">
                <a:pos x="connsiteX0" y="connsiteY0"/>
              </a:cxn>
              <a:cxn ang="0">
                <a:pos x="connsiteX1" y="connsiteY1"/>
              </a:cxn>
              <a:cxn ang="0">
                <a:pos x="connsiteX2" y="connsiteY2"/>
              </a:cxn>
              <a:cxn ang="0">
                <a:pos x="connsiteX3" y="connsiteY3"/>
              </a:cxn>
            </a:cxnLst>
            <a:rect l="l" t="t" r="r" b="b"/>
            <a:pathLst>
              <a:path w="403860" h="160020">
                <a:moveTo>
                  <a:pt x="0" y="0"/>
                </a:moveTo>
                <a:cubicBezTo>
                  <a:pt x="60960" y="0"/>
                  <a:pt x="121920" y="0"/>
                  <a:pt x="160020" y="22860"/>
                </a:cubicBezTo>
                <a:cubicBezTo>
                  <a:pt x="198120" y="45720"/>
                  <a:pt x="187960" y="114300"/>
                  <a:pt x="228600" y="137160"/>
                </a:cubicBezTo>
                <a:cubicBezTo>
                  <a:pt x="269240" y="160020"/>
                  <a:pt x="336550" y="160020"/>
                  <a:pt x="403860" y="1600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flipV="1">
            <a:off x="4407204" y="2272301"/>
            <a:ext cx="1557736" cy="621328"/>
          </a:xfrm>
          <a:custGeom>
            <a:avLst/>
            <a:gdLst>
              <a:gd name="connsiteX0" fmla="*/ 525780 w 525780"/>
              <a:gd name="connsiteY0" fmla="*/ 0 h 487680"/>
              <a:gd name="connsiteX1" fmla="*/ 121920 w 525780"/>
              <a:gd name="connsiteY1" fmla="*/ 99060 h 487680"/>
              <a:gd name="connsiteX2" fmla="*/ 0 w 525780"/>
              <a:gd name="connsiteY2" fmla="*/ 487680 h 487680"/>
            </a:gdLst>
            <a:ahLst/>
            <a:cxnLst>
              <a:cxn ang="0">
                <a:pos x="connsiteX0" y="connsiteY0"/>
              </a:cxn>
              <a:cxn ang="0">
                <a:pos x="connsiteX1" y="connsiteY1"/>
              </a:cxn>
              <a:cxn ang="0">
                <a:pos x="connsiteX2" y="connsiteY2"/>
              </a:cxn>
            </a:cxnLst>
            <a:rect l="l" t="t" r="r" b="b"/>
            <a:pathLst>
              <a:path w="525780" h="487680">
                <a:moveTo>
                  <a:pt x="525780" y="0"/>
                </a:moveTo>
                <a:cubicBezTo>
                  <a:pt x="367665" y="8890"/>
                  <a:pt x="209550" y="17780"/>
                  <a:pt x="121920" y="99060"/>
                </a:cubicBezTo>
                <a:cubicBezTo>
                  <a:pt x="34290" y="180340"/>
                  <a:pt x="17145" y="334010"/>
                  <a:pt x="0" y="4876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rot="2170995">
            <a:off x="1733141" y="1463630"/>
            <a:ext cx="2002618" cy="424810"/>
          </a:xfrm>
          <a:custGeom>
            <a:avLst/>
            <a:gdLst>
              <a:gd name="connsiteX0" fmla="*/ 0 w 434340"/>
              <a:gd name="connsiteY0" fmla="*/ 7728 h 754488"/>
              <a:gd name="connsiteX1" fmla="*/ 304800 w 434340"/>
              <a:gd name="connsiteY1" fmla="*/ 106788 h 754488"/>
              <a:gd name="connsiteX2" fmla="*/ 434340 w 434340"/>
              <a:gd name="connsiteY2" fmla="*/ 754488 h 754488"/>
              <a:gd name="connsiteX0" fmla="*/ 0 w 434340"/>
              <a:gd name="connsiteY0" fmla="*/ 985 h 747745"/>
              <a:gd name="connsiteX1" fmla="*/ 304800 w 434340"/>
              <a:gd name="connsiteY1" fmla="*/ 100045 h 747745"/>
              <a:gd name="connsiteX2" fmla="*/ 434340 w 434340"/>
              <a:gd name="connsiteY2" fmla="*/ 747745 h 747745"/>
              <a:gd name="connsiteX0" fmla="*/ 0 w 434340"/>
              <a:gd name="connsiteY0" fmla="*/ 2102 h 748862"/>
              <a:gd name="connsiteX1" fmla="*/ 304800 w 434340"/>
              <a:gd name="connsiteY1" fmla="*/ 101162 h 748862"/>
              <a:gd name="connsiteX2" fmla="*/ 434340 w 434340"/>
              <a:gd name="connsiteY2" fmla="*/ 748862 h 748862"/>
              <a:gd name="connsiteX0" fmla="*/ 0 w 434340"/>
              <a:gd name="connsiteY0" fmla="*/ 2102 h 748862"/>
              <a:gd name="connsiteX1" fmla="*/ 304800 w 434340"/>
              <a:gd name="connsiteY1" fmla="*/ 101162 h 748862"/>
              <a:gd name="connsiteX2" fmla="*/ 434340 w 434340"/>
              <a:gd name="connsiteY2" fmla="*/ 748862 h 748862"/>
            </a:gdLst>
            <a:ahLst/>
            <a:cxnLst>
              <a:cxn ang="0">
                <a:pos x="connsiteX0" y="connsiteY0"/>
              </a:cxn>
              <a:cxn ang="0">
                <a:pos x="connsiteX1" y="connsiteY1"/>
              </a:cxn>
              <a:cxn ang="0">
                <a:pos x="connsiteX2" y="connsiteY2"/>
              </a:cxn>
            </a:cxnLst>
            <a:rect l="l" t="t" r="r" b="b"/>
            <a:pathLst>
              <a:path w="434340" h="748862">
                <a:moveTo>
                  <a:pt x="0" y="2102"/>
                </a:moveTo>
                <a:cubicBezTo>
                  <a:pt x="87630" y="2173"/>
                  <a:pt x="232410" y="-23298"/>
                  <a:pt x="304800" y="101162"/>
                </a:cubicBezTo>
                <a:cubicBezTo>
                  <a:pt x="377190" y="225622"/>
                  <a:pt x="405765" y="487242"/>
                  <a:pt x="434340" y="74886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Rectangle 65"/>
          <p:cNvSpPr>
            <a:spLocks noChangeArrowheads="1"/>
          </p:cNvSpPr>
          <p:nvPr/>
        </p:nvSpPr>
        <p:spPr bwMode="auto">
          <a:xfrm rot="16200000">
            <a:off x="-753192" y="1489561"/>
            <a:ext cx="2446141"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物品購入時の領収書と立て替えた構成員への支払に対する領収書の２枚が必要です。</a:t>
            </a:r>
          </a:p>
        </p:txBody>
      </p:sp>
      <p:sp>
        <p:nvSpPr>
          <p:cNvPr id="53" name="Rectangle 65"/>
          <p:cNvSpPr>
            <a:spLocks noChangeArrowheads="1"/>
          </p:cNvSpPr>
          <p:nvPr/>
        </p:nvSpPr>
        <p:spPr bwMode="auto">
          <a:xfrm rot="16200000">
            <a:off x="3786897" y="8726700"/>
            <a:ext cx="80253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構成員が立替払いを行ったものは、精算した日付を記入します。</a:t>
            </a:r>
          </a:p>
        </p:txBody>
      </p:sp>
      <p:sp>
        <p:nvSpPr>
          <p:cNvPr id="8" name="フリーフォーム 7"/>
          <p:cNvSpPr/>
          <p:nvPr/>
        </p:nvSpPr>
        <p:spPr>
          <a:xfrm rot="16200000" flipH="1" flipV="1">
            <a:off x="3357709" y="8687353"/>
            <a:ext cx="380532" cy="451467"/>
          </a:xfrm>
          <a:custGeom>
            <a:avLst/>
            <a:gdLst>
              <a:gd name="connsiteX0" fmla="*/ 412750 w 462452"/>
              <a:gd name="connsiteY0" fmla="*/ 0 h 1416050"/>
              <a:gd name="connsiteX1" fmla="*/ 425450 w 462452"/>
              <a:gd name="connsiteY1" fmla="*/ 1085850 h 1416050"/>
              <a:gd name="connsiteX2" fmla="*/ 0 w 462452"/>
              <a:gd name="connsiteY2" fmla="*/ 1416050 h 1416050"/>
              <a:gd name="connsiteX0" fmla="*/ 412750 w 449132"/>
              <a:gd name="connsiteY0" fmla="*/ 0 h 1416050"/>
              <a:gd name="connsiteX1" fmla="*/ 403225 w 449132"/>
              <a:gd name="connsiteY1" fmla="*/ 1089025 h 1416050"/>
              <a:gd name="connsiteX2" fmla="*/ 0 w 449132"/>
              <a:gd name="connsiteY2" fmla="*/ 1416050 h 1416050"/>
              <a:gd name="connsiteX0" fmla="*/ 412750 w 438895"/>
              <a:gd name="connsiteY0" fmla="*/ 0 h 1416050"/>
              <a:gd name="connsiteX1" fmla="*/ 403225 w 438895"/>
              <a:gd name="connsiteY1" fmla="*/ 1089025 h 1416050"/>
              <a:gd name="connsiteX2" fmla="*/ 0 w 438895"/>
              <a:gd name="connsiteY2" fmla="*/ 1416050 h 1416050"/>
              <a:gd name="connsiteX0" fmla="*/ 412750 w 440735"/>
              <a:gd name="connsiteY0" fmla="*/ 0 h 1416050"/>
              <a:gd name="connsiteX1" fmla="*/ 403225 w 440735"/>
              <a:gd name="connsiteY1" fmla="*/ 1089025 h 1416050"/>
              <a:gd name="connsiteX2" fmla="*/ 0 w 440735"/>
              <a:gd name="connsiteY2" fmla="*/ 1416050 h 1416050"/>
              <a:gd name="connsiteX0" fmla="*/ 412750 w 425857"/>
              <a:gd name="connsiteY0" fmla="*/ 0 h 1416050"/>
              <a:gd name="connsiteX1" fmla="*/ 374650 w 425857"/>
              <a:gd name="connsiteY1" fmla="*/ 1092200 h 1416050"/>
              <a:gd name="connsiteX2" fmla="*/ 0 w 425857"/>
              <a:gd name="connsiteY2" fmla="*/ 1416050 h 1416050"/>
              <a:gd name="connsiteX0" fmla="*/ 412750 w 429905"/>
              <a:gd name="connsiteY0" fmla="*/ 0 h 1416050"/>
              <a:gd name="connsiteX1" fmla="*/ 374650 w 429905"/>
              <a:gd name="connsiteY1" fmla="*/ 1092200 h 1416050"/>
              <a:gd name="connsiteX2" fmla="*/ 0 w 429905"/>
              <a:gd name="connsiteY2" fmla="*/ 1416050 h 1416050"/>
            </a:gdLst>
            <a:ahLst/>
            <a:cxnLst>
              <a:cxn ang="0">
                <a:pos x="connsiteX0" y="connsiteY0"/>
              </a:cxn>
              <a:cxn ang="0">
                <a:pos x="connsiteX1" y="connsiteY1"/>
              </a:cxn>
              <a:cxn ang="0">
                <a:pos x="connsiteX2" y="connsiteY2"/>
              </a:cxn>
            </a:cxnLst>
            <a:rect l="l" t="t" r="r" b="b"/>
            <a:pathLst>
              <a:path w="429905" h="1416050">
                <a:moveTo>
                  <a:pt x="412750" y="0"/>
                </a:moveTo>
                <a:cubicBezTo>
                  <a:pt x="437621" y="377296"/>
                  <a:pt x="443442" y="856192"/>
                  <a:pt x="374650" y="1092200"/>
                </a:cubicBezTo>
                <a:cubicBezTo>
                  <a:pt x="305858" y="1328208"/>
                  <a:pt x="178329" y="1368954"/>
                  <a:pt x="0" y="14160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Rectangle 65"/>
          <p:cNvSpPr>
            <a:spLocks noChangeArrowheads="1"/>
          </p:cNvSpPr>
          <p:nvPr/>
        </p:nvSpPr>
        <p:spPr bwMode="auto">
          <a:xfrm rot="16200000">
            <a:off x="3813113" y="6653278"/>
            <a:ext cx="4975913"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交付金交付前に活動資金を構成員が一時的に立て替えて会計口座に繰り入れた場合は、収入欄にその立替額を記入してください。</a:t>
            </a:r>
            <a:endParaRPr lang="en-US" altLang="ja-JP" sz="1000" dirty="0">
              <a:solidFill>
                <a:srgbClr val="FF0000"/>
              </a:solidFill>
            </a:endParaRPr>
          </a:p>
          <a:p>
            <a:pPr defTabSz="936625"/>
            <a:r>
              <a:rPr lang="ja-JP" altLang="en-US" sz="1000" dirty="0">
                <a:solidFill>
                  <a:srgbClr val="FF0000"/>
                </a:solidFill>
              </a:rPr>
              <a:t>また、返済の際は返済額をマイナスの収入として収入欄に計上し、一時的な立替額が収入／支出の合計に計上されないようにしてください。</a:t>
            </a:r>
          </a:p>
        </p:txBody>
      </p:sp>
      <p:sp>
        <p:nvSpPr>
          <p:cNvPr id="13" name="フリーフォーム 12"/>
          <p:cNvSpPr/>
          <p:nvPr/>
        </p:nvSpPr>
        <p:spPr>
          <a:xfrm rot="1668317">
            <a:off x="313348" y="1191828"/>
            <a:ext cx="3020237" cy="696708"/>
          </a:xfrm>
          <a:custGeom>
            <a:avLst/>
            <a:gdLst>
              <a:gd name="connsiteX0" fmla="*/ 0 w 485775"/>
              <a:gd name="connsiteY0" fmla="*/ 0 h 704850"/>
              <a:gd name="connsiteX1" fmla="*/ 219075 w 485775"/>
              <a:gd name="connsiteY1" fmla="*/ 133350 h 704850"/>
              <a:gd name="connsiteX2" fmla="*/ 304800 w 485775"/>
              <a:gd name="connsiteY2" fmla="*/ 590550 h 704850"/>
              <a:gd name="connsiteX3" fmla="*/ 485775 w 485775"/>
              <a:gd name="connsiteY3" fmla="*/ 704850 h 704850"/>
            </a:gdLst>
            <a:ahLst/>
            <a:cxnLst>
              <a:cxn ang="0">
                <a:pos x="connsiteX0" y="connsiteY0"/>
              </a:cxn>
              <a:cxn ang="0">
                <a:pos x="connsiteX1" y="connsiteY1"/>
              </a:cxn>
              <a:cxn ang="0">
                <a:pos x="connsiteX2" y="connsiteY2"/>
              </a:cxn>
              <a:cxn ang="0">
                <a:pos x="connsiteX3" y="connsiteY3"/>
              </a:cxn>
            </a:cxnLst>
            <a:rect l="l" t="t" r="r" b="b"/>
            <a:pathLst>
              <a:path w="485775" h="704850">
                <a:moveTo>
                  <a:pt x="0" y="0"/>
                </a:moveTo>
                <a:cubicBezTo>
                  <a:pt x="84137" y="17462"/>
                  <a:pt x="168275" y="34925"/>
                  <a:pt x="219075" y="133350"/>
                </a:cubicBezTo>
                <a:cubicBezTo>
                  <a:pt x="269875" y="231775"/>
                  <a:pt x="260350" y="495300"/>
                  <a:pt x="304800" y="590550"/>
                </a:cubicBezTo>
                <a:cubicBezTo>
                  <a:pt x="349250" y="685800"/>
                  <a:pt x="417512" y="695325"/>
                  <a:pt x="485775" y="7048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16031611" flipH="1">
            <a:off x="4316742" y="2964531"/>
            <a:ext cx="333958" cy="2915560"/>
          </a:xfrm>
          <a:custGeom>
            <a:avLst/>
            <a:gdLst>
              <a:gd name="connsiteX0" fmla="*/ 629821 w 629821"/>
              <a:gd name="connsiteY0" fmla="*/ 2980763 h 2980763"/>
              <a:gd name="connsiteX1" fmla="*/ 119281 w 629821"/>
              <a:gd name="connsiteY1" fmla="*/ 2447363 h 2980763"/>
              <a:gd name="connsiteX2" fmla="*/ 4981 w 629821"/>
              <a:gd name="connsiteY2" fmla="*/ 397583 h 2980763"/>
              <a:gd name="connsiteX3" fmla="*/ 225961 w 629821"/>
              <a:gd name="connsiteY3" fmla="*/ 1343 h 2980763"/>
            </a:gdLst>
            <a:ahLst/>
            <a:cxnLst>
              <a:cxn ang="0">
                <a:pos x="connsiteX0" y="connsiteY0"/>
              </a:cxn>
              <a:cxn ang="0">
                <a:pos x="connsiteX1" y="connsiteY1"/>
              </a:cxn>
              <a:cxn ang="0">
                <a:pos x="connsiteX2" y="connsiteY2"/>
              </a:cxn>
              <a:cxn ang="0">
                <a:pos x="connsiteX3" y="connsiteY3"/>
              </a:cxn>
            </a:cxnLst>
            <a:rect l="l" t="t" r="r" b="b"/>
            <a:pathLst>
              <a:path w="629821" h="2980763">
                <a:moveTo>
                  <a:pt x="629821" y="2980763"/>
                </a:moveTo>
                <a:cubicBezTo>
                  <a:pt x="426621" y="2929328"/>
                  <a:pt x="223421" y="2877893"/>
                  <a:pt x="119281" y="2447363"/>
                </a:cubicBezTo>
                <a:cubicBezTo>
                  <a:pt x="15141" y="2016833"/>
                  <a:pt x="-12799" y="805253"/>
                  <a:pt x="4981" y="397583"/>
                </a:cubicBezTo>
                <a:cubicBezTo>
                  <a:pt x="22761" y="-10087"/>
                  <a:pt x="124361" y="-4372"/>
                  <a:pt x="225961" y="1343"/>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角丸四角形 65"/>
          <p:cNvSpPr/>
          <p:nvPr/>
        </p:nvSpPr>
        <p:spPr>
          <a:xfrm rot="16200000">
            <a:off x="2729171" y="5438840"/>
            <a:ext cx="1728192" cy="2695807"/>
          </a:xfrm>
          <a:prstGeom prst="roundRect">
            <a:avLst>
              <a:gd name="adj" fmla="val 12215"/>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角丸四角形 67"/>
          <p:cNvSpPr/>
          <p:nvPr/>
        </p:nvSpPr>
        <p:spPr>
          <a:xfrm rot="16200000">
            <a:off x="3592659" y="4679621"/>
            <a:ext cx="576065" cy="14294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角丸四角形 69"/>
          <p:cNvSpPr/>
          <p:nvPr/>
        </p:nvSpPr>
        <p:spPr>
          <a:xfrm rot="16200000">
            <a:off x="2634151" y="4644264"/>
            <a:ext cx="576067" cy="18859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角丸四角形 71"/>
          <p:cNvSpPr/>
          <p:nvPr/>
        </p:nvSpPr>
        <p:spPr>
          <a:xfrm rot="16200000">
            <a:off x="3153394" y="8455589"/>
            <a:ext cx="284759" cy="20653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角丸四角形 72"/>
          <p:cNvSpPr/>
          <p:nvPr/>
        </p:nvSpPr>
        <p:spPr>
          <a:xfrm rot="16200000">
            <a:off x="3456741" y="7229122"/>
            <a:ext cx="304172" cy="2664694"/>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角丸四角形 73"/>
          <p:cNvSpPr/>
          <p:nvPr/>
        </p:nvSpPr>
        <p:spPr>
          <a:xfrm rot="16200000">
            <a:off x="2982591" y="2478732"/>
            <a:ext cx="265242" cy="16634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角丸四角形 74"/>
          <p:cNvSpPr/>
          <p:nvPr/>
        </p:nvSpPr>
        <p:spPr>
          <a:xfrm rot="16200000">
            <a:off x="3499494" y="1221727"/>
            <a:ext cx="265239" cy="268035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Rectangle 65"/>
          <p:cNvSpPr>
            <a:spLocks noChangeArrowheads="1"/>
          </p:cNvSpPr>
          <p:nvPr/>
        </p:nvSpPr>
        <p:spPr bwMode="auto">
          <a:xfrm rot="-5400000">
            <a:off x="4956597" y="754323"/>
            <a:ext cx="2078216" cy="145769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marL="144000" indent="-144000" defTabSz="936625"/>
            <a:r>
              <a:rPr lang="en-US" altLang="ja-JP" sz="1000" dirty="0">
                <a:solidFill>
                  <a:srgbClr val="FF0000"/>
                </a:solidFill>
              </a:rPr>
              <a:t>※</a:t>
            </a:r>
            <a:r>
              <a:rPr lang="ja-JP" altLang="en-US" sz="1000" dirty="0">
                <a:solidFill>
                  <a:srgbClr val="FF0000"/>
                </a:solidFill>
              </a:rPr>
              <a:t>領収書は必ず保管してください。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領収書はレシートでも構いません。（日付、店名が記入されていない場合は記入してください。また、感熱紙のレシートは、経年により文字が消えてしまうので、コピーも保管してください。）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領収書は品名、規格、購入数量等も記入してもらうようにしてください。</a:t>
            </a:r>
            <a:endParaRPr lang="en-US" altLang="ja-JP" sz="1000" dirty="0">
              <a:solidFill>
                <a:srgbClr val="FF0000"/>
              </a:solidFill>
            </a:endParaRPr>
          </a:p>
        </p:txBody>
      </p:sp>
      <p:sp>
        <p:nvSpPr>
          <p:cNvPr id="76" name="Rectangle 65"/>
          <p:cNvSpPr>
            <a:spLocks noChangeArrowheads="1"/>
          </p:cNvSpPr>
          <p:nvPr/>
        </p:nvSpPr>
        <p:spPr bwMode="auto">
          <a:xfrm rot="16200000">
            <a:off x="-1133815" y="7038212"/>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「分類」欄は、次ページに示す分類の「番号」を記入します。</a:t>
            </a:r>
            <a:r>
              <a:rPr lang="en-US" altLang="ja-JP" sz="1000" dirty="0">
                <a:solidFill>
                  <a:srgbClr val="FF0000"/>
                </a:solidFill>
              </a:rPr>
              <a:t>※</a:t>
            </a:r>
            <a:r>
              <a:rPr lang="ja-JP" altLang="en-US" sz="1000" dirty="0">
                <a:solidFill>
                  <a:srgbClr val="FF0000"/>
                </a:solidFill>
              </a:rPr>
              <a:t>エクセル様式では番号をプルダウンで選ぶと費目も一緒に記入されます（本例はその場合を表示）。</a:t>
            </a:r>
            <a:endParaRPr lang="en-US" altLang="ja-JP" sz="1000" dirty="0">
              <a:solidFill>
                <a:srgbClr val="FF0000"/>
              </a:solidFill>
            </a:endParaRPr>
          </a:p>
        </p:txBody>
      </p:sp>
      <p:sp>
        <p:nvSpPr>
          <p:cNvPr id="77" name="Rectangle 65"/>
          <p:cNvSpPr>
            <a:spLocks noChangeArrowheads="1"/>
          </p:cNvSpPr>
          <p:nvPr/>
        </p:nvSpPr>
        <p:spPr bwMode="auto">
          <a:xfrm rot="16200000">
            <a:off x="-609919" y="5659929"/>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「区分」欄には、農地維持・資源向上（共同）の収支は「１」を、資源向上（長寿命化）の収支は「２」を記入します。区別ができない支出は「１」を記入してください。</a:t>
            </a:r>
            <a:endParaRPr lang="en-US" altLang="ja-JP" sz="1000" dirty="0">
              <a:solidFill>
                <a:srgbClr val="FF0000"/>
              </a:solidFill>
            </a:endParaRPr>
          </a:p>
        </p:txBody>
      </p:sp>
      <p:sp>
        <p:nvSpPr>
          <p:cNvPr id="78" name="Rectangle 65"/>
          <p:cNvSpPr>
            <a:spLocks noChangeArrowheads="1"/>
          </p:cNvSpPr>
          <p:nvPr/>
        </p:nvSpPr>
        <p:spPr bwMode="auto">
          <a:xfrm rot="16200000">
            <a:off x="-177871" y="4126621"/>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農地維持・資源向上（共同）から資源向上（長寿命化）に交付金を活用して行った活動の費用は、「区分」欄を「１」とし、「長寿命化への活用」欄に〇を記入します。</a:t>
            </a:r>
            <a:endParaRPr lang="en-US" altLang="ja-JP" sz="1000" dirty="0">
              <a:solidFill>
                <a:srgbClr val="FF0000"/>
              </a:solidFill>
            </a:endParaRPr>
          </a:p>
        </p:txBody>
      </p:sp>
      <p:sp>
        <p:nvSpPr>
          <p:cNvPr id="79" name="角丸四角形 78"/>
          <p:cNvSpPr/>
          <p:nvPr/>
        </p:nvSpPr>
        <p:spPr>
          <a:xfrm rot="16200000">
            <a:off x="3233228" y="6701438"/>
            <a:ext cx="720076" cy="269580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rot="14030499">
            <a:off x="2680780" y="5283776"/>
            <a:ext cx="171624" cy="2263652"/>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rot="16200000">
            <a:off x="3480368" y="4116411"/>
            <a:ext cx="288031" cy="269581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角丸四角形 82"/>
          <p:cNvSpPr/>
          <p:nvPr/>
        </p:nvSpPr>
        <p:spPr>
          <a:xfrm rot="16200000">
            <a:off x="3917032" y="759429"/>
            <a:ext cx="347265" cy="1497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角丸四角形 83"/>
          <p:cNvSpPr/>
          <p:nvPr/>
        </p:nvSpPr>
        <p:spPr>
          <a:xfrm rot="16200000">
            <a:off x="3992964" y="5411570"/>
            <a:ext cx="216025" cy="13025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Rectangle 65"/>
          <p:cNvSpPr>
            <a:spLocks noChangeArrowheads="1"/>
          </p:cNvSpPr>
          <p:nvPr/>
        </p:nvSpPr>
        <p:spPr bwMode="auto">
          <a:xfrm rot="16200000">
            <a:off x="-1975258" y="5166642"/>
            <a:ext cx="458791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en-US" altLang="ja-JP" sz="1000" dirty="0">
                <a:solidFill>
                  <a:srgbClr val="FF0000"/>
                </a:solidFill>
              </a:rPr>
              <a:t>※</a:t>
            </a:r>
            <a:r>
              <a:rPr lang="ja-JP" altLang="en-US" sz="1000" dirty="0">
                <a:solidFill>
                  <a:srgbClr val="FF0000"/>
                </a:solidFill>
              </a:rPr>
              <a:t>「区分」欄に「１」のみを入れる金銭出納簿と、「２」のみを入れる金銭出納簿の２つを作れば、長寿命化とそれ以外を区分した経理を行っている場合に対応できます。</a:t>
            </a:r>
          </a:p>
        </p:txBody>
      </p:sp>
      <p:sp>
        <p:nvSpPr>
          <p:cNvPr id="43" name="Rectangle 65"/>
          <p:cNvSpPr>
            <a:spLocks noChangeArrowheads="1"/>
          </p:cNvSpPr>
          <p:nvPr/>
        </p:nvSpPr>
        <p:spPr bwMode="auto">
          <a:xfrm rot="16200000">
            <a:off x="4461261" y="6153716"/>
            <a:ext cx="1071767"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購入した資材や日当等の内訳を具体的に記入します</a:t>
            </a:r>
            <a:r>
              <a:rPr lang="ja-JP" altLang="en-US" sz="900" dirty="0">
                <a:solidFill>
                  <a:srgbClr val="FF0000"/>
                </a:solidFill>
              </a:rPr>
              <a:t>。</a:t>
            </a:r>
          </a:p>
        </p:txBody>
      </p:sp>
      <p:sp>
        <p:nvSpPr>
          <p:cNvPr id="4" name="Text Box 52">
            <a:extLst>
              <a:ext uri="{FF2B5EF4-FFF2-40B4-BE49-F238E27FC236}">
                <a16:creationId xmlns:a16="http://schemas.microsoft.com/office/drawing/2014/main" id="{881C53A1-B238-AB9C-7B55-AB40A74D46ED}"/>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42</a:t>
            </a:r>
          </a:p>
        </p:txBody>
      </p:sp>
    </p:spTree>
    <p:extLst>
      <p:ext uri="{BB962C8B-B14F-4D97-AF65-F5344CB8AC3E}">
        <p14:creationId xmlns:p14="http://schemas.microsoft.com/office/powerpoint/2010/main" val="1549464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C45830D3-39EE-4218-924B-359B2EF9B564}"/>
              </a:ext>
            </a:extLst>
          </p:cNvPr>
          <p:cNvPicPr>
            <a:picLocks noChangeAspect="1"/>
          </p:cNvPicPr>
          <p:nvPr/>
        </p:nvPicPr>
        <p:blipFill>
          <a:blip r:embed="rId2"/>
          <a:stretch>
            <a:fillRect/>
          </a:stretch>
        </p:blipFill>
        <p:spPr>
          <a:xfrm rot="16200000">
            <a:off x="-326247" y="2496291"/>
            <a:ext cx="7930409" cy="4662262"/>
          </a:xfrm>
          <a:prstGeom prst="rect">
            <a:avLst/>
          </a:prstGeom>
        </p:spPr>
      </p:pic>
      <p:sp>
        <p:nvSpPr>
          <p:cNvPr id="5" name="正方形/長方形 4"/>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4"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Rectangle 65"/>
          <p:cNvSpPr>
            <a:spLocks noChangeArrowheads="1"/>
          </p:cNvSpPr>
          <p:nvPr/>
        </p:nvSpPr>
        <p:spPr bwMode="auto">
          <a:xfrm rot="16200000">
            <a:off x="-869425" y="7025606"/>
            <a:ext cx="337620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金銭出納簿の「区分」が「１」の収入／支出をここに集計します。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a:t>
            </a:r>
            <a:r>
              <a:rPr lang="ja-JP" altLang="en-US" sz="1000" dirty="0">
                <a:solidFill>
                  <a:srgbClr val="FF0000"/>
                </a:solidFill>
                <a:latin typeface="+mn-ea"/>
                <a:ea typeface="+mn-ea"/>
              </a:rPr>
              <a:t>の</a:t>
            </a:r>
            <a:r>
              <a:rPr lang="ja-JP" altLang="en-US" sz="1000" dirty="0">
                <a:solidFill>
                  <a:srgbClr val="FF0000"/>
                </a:solidFill>
              </a:rPr>
              <a:t>表から自動集計されます。</a:t>
            </a:r>
            <a:endParaRPr lang="en-US" altLang="ja-JP" sz="1000" dirty="0">
              <a:solidFill>
                <a:srgbClr val="FF0000"/>
              </a:solidFill>
            </a:endParaRPr>
          </a:p>
        </p:txBody>
      </p:sp>
      <p:sp>
        <p:nvSpPr>
          <p:cNvPr id="9" name="角丸四角形 8"/>
          <p:cNvSpPr/>
          <p:nvPr/>
        </p:nvSpPr>
        <p:spPr>
          <a:xfrm rot="16200000">
            <a:off x="2814469" y="3835145"/>
            <a:ext cx="1434827" cy="21415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rot="16200000">
            <a:off x="2921120" y="8051025"/>
            <a:ext cx="1260661" cy="18715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3645024" y="4692352"/>
            <a:ext cx="2390816" cy="1076155"/>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flipV="1">
            <a:off x="3573016" y="5768507"/>
            <a:ext cx="2478737" cy="169571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Rectangle 65"/>
          <p:cNvSpPr>
            <a:spLocks noChangeArrowheads="1"/>
          </p:cNvSpPr>
          <p:nvPr/>
        </p:nvSpPr>
        <p:spPr bwMode="auto">
          <a:xfrm rot="16200000">
            <a:off x="-907535" y="2744554"/>
            <a:ext cx="345242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金銭出納簿の「区分」が「２」の収入／支出をここに集計します。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エクセル様式では前ページの表から自動集計されます。</a:t>
            </a:r>
            <a:endParaRPr lang="en-US" altLang="ja-JP" sz="1000" dirty="0">
              <a:solidFill>
                <a:srgbClr val="FF0000"/>
              </a:solidFill>
            </a:endParaRPr>
          </a:p>
        </p:txBody>
      </p:sp>
      <p:sp>
        <p:nvSpPr>
          <p:cNvPr id="14" name="フリーフォーム 13"/>
          <p:cNvSpPr/>
          <p:nvPr/>
        </p:nvSpPr>
        <p:spPr>
          <a:xfrm rot="10800000" flipV="1">
            <a:off x="1008915" y="3296816"/>
            <a:ext cx="356235" cy="43204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0800000" flipV="1">
            <a:off x="998173" y="7545288"/>
            <a:ext cx="366977" cy="32544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rot="16200000">
            <a:off x="4896881" y="7622167"/>
            <a:ext cx="341397" cy="193652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Rectangle 65"/>
          <p:cNvSpPr>
            <a:spLocks noChangeArrowheads="1"/>
          </p:cNvSpPr>
          <p:nvPr/>
        </p:nvSpPr>
        <p:spPr bwMode="auto">
          <a:xfrm rot="16200000">
            <a:off x="3702589" y="8799034"/>
            <a:ext cx="72701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前ページ</a:t>
            </a:r>
            <a:r>
              <a:rPr lang="ja-JP" altLang="en-US" sz="1000" dirty="0">
                <a:solidFill>
                  <a:srgbClr val="FF0000"/>
                </a:solidFill>
                <a:latin typeface="+mj-ea"/>
                <a:ea typeface="+mj-ea"/>
              </a:rPr>
              <a:t>の</a:t>
            </a:r>
            <a:r>
              <a:rPr lang="ja-JP" altLang="en-US" sz="1000" dirty="0">
                <a:solidFill>
                  <a:srgbClr val="FF0000"/>
                </a:solidFill>
              </a:rPr>
              <a:t>「分類」欄へこの番号を選んで記入します。</a:t>
            </a:r>
          </a:p>
        </p:txBody>
      </p:sp>
      <p:sp>
        <p:nvSpPr>
          <p:cNvPr id="18" name="フリーフォーム 17"/>
          <p:cNvSpPr/>
          <p:nvPr/>
        </p:nvSpPr>
        <p:spPr>
          <a:xfrm rot="10800000" flipV="1">
            <a:off x="4509121" y="8838056"/>
            <a:ext cx="214149" cy="21940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Rectangle 65"/>
          <p:cNvSpPr>
            <a:spLocks noChangeArrowheads="1"/>
          </p:cNvSpPr>
          <p:nvPr/>
        </p:nvSpPr>
        <p:spPr bwMode="auto">
          <a:xfrm rot="16200000">
            <a:off x="3542317" y="6305376"/>
            <a:ext cx="5707129" cy="842145"/>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残額は、次年度以降の活動に必要とされるものに限り、持越すことができます。（次年度への持越金が</a:t>
            </a:r>
            <a:endParaRPr lang="en-US" altLang="ja-JP" sz="1000" dirty="0">
              <a:solidFill>
                <a:srgbClr val="FF0000"/>
              </a:solidFill>
            </a:endParaRPr>
          </a:p>
          <a:p>
            <a:pPr defTabSz="936625"/>
            <a:r>
              <a:rPr lang="ja-JP" altLang="en-US" sz="1000" dirty="0">
                <a:solidFill>
                  <a:srgbClr val="FF0000"/>
                </a:solidFill>
              </a:rPr>
              <a:t>当該年度交付金の３割を超え、かつ、１００万円以上である場合は使用予定表（様式は</a:t>
            </a:r>
            <a:r>
              <a:rPr lang="en-US" altLang="ja-JP" sz="1000" dirty="0">
                <a:solidFill>
                  <a:srgbClr val="FF0000"/>
                </a:solidFill>
                <a:latin typeface="ＭＳ Ｐゴシック"/>
                <a:ea typeface="ＭＳ Ｐゴシック"/>
              </a:rPr>
              <a:t>P.54</a:t>
            </a:r>
            <a:r>
              <a:rPr lang="ja-JP" altLang="en-US" sz="1000" dirty="0">
                <a:solidFill>
                  <a:srgbClr val="FF0000"/>
                </a:solidFill>
                <a:latin typeface="ＭＳ Ｐゴシック"/>
                <a:ea typeface="ＭＳ Ｐゴシック"/>
              </a:rPr>
              <a:t>、</a:t>
            </a:r>
            <a:r>
              <a:rPr lang="en-US" altLang="ja-JP" sz="1000" dirty="0">
                <a:solidFill>
                  <a:srgbClr val="FF0000"/>
                </a:solidFill>
                <a:latin typeface="ＭＳ Ｐゴシック"/>
                <a:ea typeface="ＭＳ Ｐゴシック"/>
              </a:rPr>
              <a:t>55</a:t>
            </a:r>
            <a:r>
              <a:rPr lang="ja-JP" altLang="en-US" sz="1000" dirty="0">
                <a:solidFill>
                  <a:srgbClr val="FF0000"/>
                </a:solidFill>
              </a:rPr>
              <a:t>）を作成してください。）</a:t>
            </a:r>
            <a:endParaRPr lang="en-US" altLang="ja-JP" sz="1000" dirty="0">
              <a:solidFill>
                <a:srgbClr val="FF0000"/>
              </a:solidFill>
            </a:endParaRPr>
          </a:p>
          <a:p>
            <a:pPr defTabSz="936625"/>
            <a:r>
              <a:rPr lang="ja-JP" altLang="en-US" sz="1000" dirty="0">
                <a:solidFill>
                  <a:srgbClr val="FF0000"/>
                </a:solidFill>
              </a:rPr>
              <a:t>持越額を次年度に活用する際には、前年度の実施状況報告書で定めた用途に従ってください。</a:t>
            </a:r>
            <a:endParaRPr lang="en-US" altLang="ja-JP" sz="1000" dirty="0">
              <a:solidFill>
                <a:srgbClr val="FF0000"/>
              </a:solidFill>
            </a:endParaRPr>
          </a:p>
          <a:p>
            <a:pPr defTabSz="936625"/>
            <a:r>
              <a:rPr lang="ja-JP" altLang="en-US" sz="1000" dirty="0">
                <a:solidFill>
                  <a:srgbClr val="FF0000"/>
                </a:solidFill>
              </a:rPr>
              <a:t>次年度以降使用する見込みのないものは、市町村に返還してください。</a:t>
            </a:r>
            <a:endParaRPr lang="en-US" altLang="ja-JP" sz="1000" dirty="0">
              <a:solidFill>
                <a:srgbClr val="FF0000"/>
              </a:solidFill>
            </a:endParaRPr>
          </a:p>
        </p:txBody>
      </p:sp>
      <p:sp>
        <p:nvSpPr>
          <p:cNvPr id="2" name="Text Box 52">
            <a:extLst>
              <a:ext uri="{FF2B5EF4-FFF2-40B4-BE49-F238E27FC236}">
                <a16:creationId xmlns:a16="http://schemas.microsoft.com/office/drawing/2014/main" id="{E1BBF3E0-4133-2378-6014-01A6C41FA108}"/>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43</a:t>
            </a:r>
          </a:p>
        </p:txBody>
      </p:sp>
    </p:spTree>
    <p:extLst>
      <p:ext uri="{BB962C8B-B14F-4D97-AF65-F5344CB8AC3E}">
        <p14:creationId xmlns:p14="http://schemas.microsoft.com/office/powerpoint/2010/main" val="418333322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27319" y="7761312"/>
            <a:ext cx="6201359" cy="1944238"/>
          </a:xfrm>
          <a:prstGeom prst="roundRect">
            <a:avLst>
              <a:gd name="adj" fmla="val 330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6" name="角丸四角形 25"/>
          <p:cNvSpPr/>
          <p:nvPr/>
        </p:nvSpPr>
        <p:spPr>
          <a:xfrm>
            <a:off x="468000" y="969815"/>
            <a:ext cx="6120000" cy="49329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8" name="テキスト ボックス 4"/>
          <p:cNvSpPr txBox="1">
            <a:spLocks noChangeArrowheads="1"/>
          </p:cNvSpPr>
          <p:nvPr/>
        </p:nvSpPr>
        <p:spPr bwMode="auto">
          <a:xfrm>
            <a:off x="576000" y="1266508"/>
            <a:ext cx="5832000" cy="200054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多面的機能支払交付金により更新等を行った施設（財産）及び、機械や器具等の物品については、活動期間終了後においても、事業計画認定時の条件や工事に関する確認書や農林畜水産業関係補助金等交付規則別表（第</a:t>
            </a:r>
            <a:r>
              <a:rPr lang="en-US" altLang="ja-JP" dirty="0">
                <a:latin typeface="HG丸ｺﾞｼｯｸM-PRO" pitchFamily="50" charset="-128"/>
                <a:ea typeface="HG丸ｺﾞｼｯｸM-PRO" pitchFamily="50" charset="-128"/>
              </a:rPr>
              <a:t>5</a:t>
            </a:r>
            <a:r>
              <a:rPr lang="ja-JP" altLang="en-US" dirty="0">
                <a:latin typeface="HG丸ｺﾞｼｯｸM-PRO" pitchFamily="50" charset="-128"/>
                <a:ea typeface="HG丸ｺﾞｼｯｸM-PRO" pitchFamily="50" charset="-128"/>
              </a:rPr>
              <a:t>条関係）の耐用年数に基づき、定められた管理者が適切に管理することになります。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また、土地改良区等（市町村を除く）の施設において更新等を行い、活動組織が財産を取得した場合、速やかにその財産を土地改良区等に譲渡する必要があります。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（必要となる資料や具体的な手続きは、あらかじめ土地改良区等と協議し、指示を受けてください。）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これらを確実かつ円滑に行うため、活動組織において財産管理台帳を作成することは非常に重要です。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575999" y="8823755"/>
            <a:ext cx="5969399" cy="923330"/>
          </a:xfrm>
          <a:prstGeom prst="rect">
            <a:avLst/>
          </a:prstGeom>
          <a:noFill/>
          <a:ln w="9525">
            <a:noFill/>
            <a:miter lim="800000"/>
            <a:headEnd/>
            <a:tailEnd/>
          </a:ln>
        </p:spPr>
        <p:txBody>
          <a:bodyPr wrap="square" lIns="0" tIns="0" rIns="0" bIns="0">
            <a:spAutoFit/>
          </a:bodyPr>
          <a:lstStyle/>
          <a:p>
            <a:pPr marL="144000" indent="-144000">
              <a:defRPr/>
            </a:pPr>
            <a:r>
              <a:rPr lang="en-US" altLang="ja-JP" sz="1200" dirty="0">
                <a:latin typeface="+mn-ea"/>
                <a:ea typeface="+mn-ea"/>
              </a:rPr>
              <a:t>※</a:t>
            </a:r>
            <a:r>
              <a:rPr lang="ja-JP" altLang="en-US" dirty="0">
                <a:latin typeface="+mn-ea"/>
                <a:ea typeface="+mn-ea"/>
              </a:rPr>
              <a:t>　</a:t>
            </a:r>
            <a:r>
              <a:rPr lang="ja-JP" altLang="en-US" sz="1200" dirty="0">
                <a:latin typeface="+mn-ea"/>
                <a:ea typeface="+mn-ea"/>
              </a:rPr>
              <a:t>処分制限期間内に、交付金の目的以外の譲渡、使用等を行う場合は、地方農政局長等の承認が必要となります。</a:t>
            </a:r>
            <a:endParaRPr lang="en-US" altLang="ja-JP" sz="1200" dirty="0">
              <a:latin typeface="+mn-ea"/>
              <a:ea typeface="+mn-ea"/>
            </a:endParaRPr>
          </a:p>
          <a:p>
            <a:pPr marL="144000">
              <a:defRPr/>
            </a:pPr>
            <a:r>
              <a:rPr lang="ja-JP" altLang="en-US" dirty="0">
                <a:latin typeface="+mn-ea"/>
                <a:ea typeface="+mn-ea"/>
              </a:rPr>
              <a:t>（施設の従前の所有者である土地改良区等への譲渡については、交付金の目的に反して行われるものではないため、地方農政局長等への承認申請不要です。）</a:t>
            </a:r>
            <a:endParaRPr lang="en-US" altLang="ja-JP" dirty="0">
              <a:latin typeface="+mn-ea"/>
              <a:ea typeface="+mn-ea"/>
            </a:endParaRPr>
          </a:p>
          <a:p>
            <a:pPr marL="144000" indent="-144000">
              <a:defRPr/>
            </a:pPr>
            <a:endParaRPr lang="en-US" altLang="ja-JP" dirty="0">
              <a:latin typeface="+mn-ea"/>
              <a:ea typeface="+mn-ea"/>
            </a:endParaRPr>
          </a:p>
        </p:txBody>
      </p:sp>
      <p:sp>
        <p:nvSpPr>
          <p:cNvPr id="14" name="AutoShape 10"/>
          <p:cNvSpPr>
            <a:spLocks noChangeArrowheads="1"/>
          </p:cNvSpPr>
          <p:nvPr/>
        </p:nvSpPr>
        <p:spPr bwMode="auto">
          <a:xfrm>
            <a:off x="382024" y="7381867"/>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財産の処分制限期間について</a:t>
            </a:r>
          </a:p>
        </p:txBody>
      </p:sp>
      <p:sp>
        <p:nvSpPr>
          <p:cNvPr id="15" name="テキスト ボックス 4"/>
          <p:cNvSpPr txBox="1">
            <a:spLocks noChangeArrowheads="1"/>
          </p:cNvSpPr>
          <p:nvPr/>
        </p:nvSpPr>
        <p:spPr bwMode="auto">
          <a:xfrm>
            <a:off x="576000" y="7887822"/>
            <a:ext cx="5969400" cy="815608"/>
          </a:xfrm>
          <a:prstGeom prst="rect">
            <a:avLst/>
          </a:prstGeom>
          <a:noFill/>
          <a:ln w="9525">
            <a:noFill/>
            <a:miter lim="800000"/>
            <a:headEnd/>
            <a:tailEnd/>
          </a:ln>
        </p:spPr>
        <p:txBody>
          <a:bodyPr wrap="square"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活動組織が更新等を行った施設については、処分制限期間内は、</a:t>
            </a:r>
            <a:r>
              <a:rPr lang="ja-JP" altLang="en-US" sz="1200" u="sng" dirty="0">
                <a:latin typeface="HG丸ｺﾞｼｯｸM-PRO" pitchFamily="50" charset="-128"/>
                <a:ea typeface="HG丸ｺﾞｼｯｸM-PRO" pitchFamily="50" charset="-128"/>
              </a:rPr>
              <a:t>交付金の目的に反した</a:t>
            </a:r>
            <a:r>
              <a:rPr lang="ja-JP" altLang="en-US" sz="1200" dirty="0">
                <a:latin typeface="HG丸ｺﾞｼｯｸM-PRO" pitchFamily="50" charset="-128"/>
                <a:ea typeface="HG丸ｺﾞｼｯｸM-PRO" pitchFamily="50" charset="-128"/>
              </a:rPr>
              <a:t>譲渡、使用等が制限されます。</a:t>
            </a:r>
            <a:r>
              <a:rPr lang="en-US" altLang="ja-JP" sz="1200" baseline="30000" dirty="0">
                <a:latin typeface="HG丸ｺﾞｼｯｸM-PRO" pitchFamily="50" charset="-128"/>
                <a:ea typeface="HG丸ｺﾞｼｯｸM-PRO" pitchFamily="50" charset="-128"/>
              </a:rPr>
              <a:t>※</a:t>
            </a:r>
          </a:p>
          <a:p>
            <a:pPr indent="144000"/>
            <a:r>
              <a:rPr lang="ja-JP" altLang="en-US" dirty="0">
                <a:latin typeface="HG丸ｺﾞｼｯｸM-PRO" pitchFamily="50" charset="-128"/>
                <a:ea typeface="HG丸ｺﾞｼｯｸM-PRO" pitchFamily="50" charset="-128"/>
              </a:rPr>
              <a:t>この処分制限期間は、耐用年数を勘案して施設毎に定められるものです。詳しい内容については、</a:t>
            </a:r>
            <a:r>
              <a:rPr lang="en-US" altLang="ja-JP" dirty="0">
                <a:latin typeface="HG丸ｺﾞｼｯｸM-PRO" pitchFamily="50" charset="-128"/>
                <a:ea typeface="HG丸ｺﾞｼｯｸM-PRO" pitchFamily="50" charset="-128"/>
              </a:rPr>
              <a:t>46</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47</a:t>
            </a:r>
            <a:r>
              <a:rPr lang="ja-JP" altLang="en-US" dirty="0">
                <a:latin typeface="HG丸ｺﾞｼｯｸM-PRO" pitchFamily="50" charset="-128"/>
                <a:ea typeface="HG丸ｺﾞｼｯｸM-PRO" pitchFamily="50" charset="-128"/>
              </a:rPr>
              <a:t>ページの財産の耐用年数の例を参考にしてください。</a:t>
            </a:r>
            <a:endParaRPr lang="en-US" altLang="ja-JP" dirty="0">
              <a:latin typeface="HG丸ｺﾞｼｯｸM-PRO" pitchFamily="50" charset="-128"/>
              <a:ea typeface="HG丸ｺﾞｼｯｸM-PRO" pitchFamily="50" charset="-128"/>
            </a:endParaRPr>
          </a:p>
        </p:txBody>
      </p:sp>
      <p:sp>
        <p:nvSpPr>
          <p:cNvPr id="28" name="角丸四角形 27"/>
          <p:cNvSpPr/>
          <p:nvPr/>
        </p:nvSpPr>
        <p:spPr>
          <a:xfrm>
            <a:off x="468000" y="969816"/>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（１）財産の取扱いについて</a:t>
            </a:r>
          </a:p>
        </p:txBody>
      </p:sp>
      <p:sp>
        <p:nvSpPr>
          <p:cNvPr id="29" name="角丸四角形 28"/>
          <p:cNvSpPr/>
          <p:nvPr/>
        </p:nvSpPr>
        <p:spPr>
          <a:xfrm>
            <a:off x="468000" y="3284531"/>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（２）財産管理台帳の整備</a:t>
            </a:r>
          </a:p>
        </p:txBody>
      </p:sp>
      <p:sp>
        <p:nvSpPr>
          <p:cNvPr id="18" name="テキスト ボックス 4"/>
          <p:cNvSpPr txBox="1">
            <a:spLocks noChangeArrowheads="1"/>
          </p:cNvSpPr>
          <p:nvPr/>
        </p:nvSpPr>
        <p:spPr bwMode="auto">
          <a:xfrm>
            <a:off x="576000" y="3558483"/>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更新等を行った施設については、活用した交付金の種類を問わず、その都度、財産管理台帳に整理し保管する必要があります。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また、１件当たりの取得価格が</a:t>
            </a:r>
            <a:r>
              <a:rPr lang="en-US" altLang="ja-JP" dirty="0">
                <a:latin typeface="HG丸ｺﾞｼｯｸM-PRO" pitchFamily="50" charset="-128"/>
                <a:ea typeface="HG丸ｺﾞｼｯｸM-PRO" pitchFamily="50" charset="-128"/>
              </a:rPr>
              <a:t>50</a:t>
            </a:r>
            <a:r>
              <a:rPr lang="ja-JP" altLang="en-US" dirty="0">
                <a:latin typeface="HG丸ｺﾞｼｯｸM-PRO" pitchFamily="50" charset="-128"/>
                <a:ea typeface="HG丸ｺﾞｼｯｸM-PRO" pitchFamily="50" charset="-128"/>
              </a:rPr>
              <a:t>万円以上の機械及び器具と農林畜水産業関係補助金等交付規則別表（第５条関係）に掲げるものについても、同様に財産管理台帳に整理が必要です。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財産管理台帳には、施設の構造・規格、施工箇所、処分制限期間等を記載します。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財産管理台帳（様式第１－</a:t>
            </a:r>
            <a:r>
              <a:rPr lang="en-US" altLang="ja-JP" dirty="0">
                <a:latin typeface="HG丸ｺﾞｼｯｸM-PRO" pitchFamily="50" charset="-128"/>
                <a:ea typeface="HG丸ｺﾞｼｯｸM-PRO" pitchFamily="50" charset="-128"/>
              </a:rPr>
              <a:t>10</a:t>
            </a:r>
            <a:r>
              <a:rPr lang="ja-JP" altLang="en-US" dirty="0">
                <a:latin typeface="HG丸ｺﾞｼｯｸM-PRO" pitchFamily="50" charset="-128"/>
                <a:ea typeface="HG丸ｺﾞｼｯｸM-PRO" pitchFamily="50" charset="-128"/>
              </a:rPr>
              <a:t>号）の様式については、処分制限期間欄及び処分の状況を含む独自様式で管理することもできます。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軽微な事務用品や物品、燃料等の消耗品、施設の補修工事等に使われる材料などについては台帳で整理する必要はありません。</a:t>
            </a:r>
            <a:endParaRPr lang="en-US" altLang="ja-JP" dirty="0">
              <a:latin typeface="HG丸ｺﾞｼｯｸM-PRO" pitchFamily="50" charset="-128"/>
              <a:ea typeface="HG丸ｺﾞｼｯｸM-PRO" pitchFamily="50" charset="-128"/>
            </a:endParaRPr>
          </a:p>
        </p:txBody>
      </p:sp>
      <p:sp>
        <p:nvSpPr>
          <p:cNvPr id="17" name="テキスト ボックス 1"/>
          <p:cNvSpPr txBox="1">
            <a:spLocks noChangeArrowheads="1"/>
          </p:cNvSpPr>
          <p:nvPr/>
        </p:nvSpPr>
        <p:spPr bwMode="auto">
          <a:xfrm>
            <a:off x="360000" y="514077"/>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３．財産管理台帳</a:t>
            </a:r>
          </a:p>
        </p:txBody>
      </p:sp>
      <p:grpSp>
        <p:nvGrpSpPr>
          <p:cNvPr id="6" name="グループ化 5">
            <a:extLst>
              <a:ext uri="{FF2B5EF4-FFF2-40B4-BE49-F238E27FC236}">
                <a16:creationId xmlns:a16="http://schemas.microsoft.com/office/drawing/2014/main" id="{F4CD19A4-79AA-0B8A-2E74-AF5DCBAF986D}"/>
              </a:ext>
            </a:extLst>
          </p:cNvPr>
          <p:cNvGrpSpPr/>
          <p:nvPr/>
        </p:nvGrpSpPr>
        <p:grpSpPr>
          <a:xfrm>
            <a:off x="427320" y="5726083"/>
            <a:ext cx="6201359" cy="1568845"/>
            <a:chOff x="427320" y="5726083"/>
            <a:chExt cx="6201359" cy="1568845"/>
          </a:xfrm>
        </p:grpSpPr>
        <p:sp>
          <p:nvSpPr>
            <p:cNvPr id="4" name="角丸四角形 30">
              <a:extLst>
                <a:ext uri="{FF2B5EF4-FFF2-40B4-BE49-F238E27FC236}">
                  <a16:creationId xmlns:a16="http://schemas.microsoft.com/office/drawing/2014/main" id="{284F6F25-A6BC-3384-5847-D4EB30DCA401}"/>
                </a:ext>
              </a:extLst>
            </p:cNvPr>
            <p:cNvSpPr/>
            <p:nvPr/>
          </p:nvSpPr>
          <p:spPr>
            <a:xfrm>
              <a:off x="427320" y="5726083"/>
              <a:ext cx="6201359" cy="156884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財産管理台帳の記載・作成漏れ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・更新等を行った施設（水路・農道等）、取得した機械（草刈機等）や器具（パソコン、プリンター、カメラ等）の財産管理台帳への記載漏れ</a:t>
              </a:r>
            </a:p>
            <a:p>
              <a:pPr>
                <a:defRPr/>
              </a:pPr>
              <a:r>
                <a:rPr lang="ja-JP" altLang="en-US" dirty="0">
                  <a:solidFill>
                    <a:schemeClr val="tx1"/>
                  </a:solidFill>
                  <a:latin typeface="HG丸ｺﾞｼｯｸM-PRO" pitchFamily="50" charset="-128"/>
                  <a:ea typeface="HG丸ｺﾞｼｯｸM-PRO" pitchFamily="50" charset="-128"/>
                </a:rPr>
                <a:t>・活動において管理すべき財産を取得している場合における財産管理台帳の作成漏れ</a:t>
              </a: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上記に該当する場合、早急に該当する施設等の財産管理台帳への記載等を行うよう、今後対応を改善する必要があります。</a:t>
              </a:r>
              <a:endParaRPr lang="en-US" altLang="ja-JP" dirty="0">
                <a:solidFill>
                  <a:schemeClr val="tx1"/>
                </a:solidFill>
                <a:latin typeface="HG丸ｺﾞｼｯｸM-PRO" pitchFamily="50" charset="-128"/>
                <a:ea typeface="HG丸ｺﾞｼｯｸM-PRO" pitchFamily="50" charset="-128"/>
              </a:endParaRPr>
            </a:p>
          </p:txBody>
        </p:sp>
        <p:sp>
          <p:nvSpPr>
            <p:cNvPr id="5" name="テキスト ボックス 11">
              <a:extLst>
                <a:ext uri="{FF2B5EF4-FFF2-40B4-BE49-F238E27FC236}">
                  <a16:creationId xmlns:a16="http://schemas.microsoft.com/office/drawing/2014/main" id="{7405913F-1705-CB4A-C159-9BFE76AA4249}"/>
                </a:ext>
              </a:extLst>
            </p:cNvPr>
            <p:cNvSpPr txBox="1">
              <a:spLocks noChangeArrowheads="1"/>
            </p:cNvSpPr>
            <p:nvPr/>
          </p:nvSpPr>
          <p:spPr bwMode="auto">
            <a:xfrm>
              <a:off x="468000" y="5818744"/>
              <a:ext cx="2385789"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grpSp>
      <p:sp>
        <p:nvSpPr>
          <p:cNvPr id="34" name="Text Box 52">
            <a:extLst>
              <a:ext uri="{FF2B5EF4-FFF2-40B4-BE49-F238E27FC236}">
                <a16:creationId xmlns:a16="http://schemas.microsoft.com/office/drawing/2014/main" id="{F649CFE3-67F1-3922-8253-A8356BA36B18}"/>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44</a:t>
            </a:r>
          </a:p>
        </p:txBody>
      </p:sp>
    </p:spTree>
    <p:extLst>
      <p:ext uri="{BB962C8B-B14F-4D97-AF65-F5344CB8AC3E}">
        <p14:creationId xmlns:p14="http://schemas.microsoft.com/office/powerpoint/2010/main" val="335683722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8176F2E4-5306-5504-A285-A8987D0C31CE}"/>
              </a:ext>
            </a:extLst>
          </p:cNvPr>
          <p:cNvPicPr>
            <a:picLocks noChangeAspect="1"/>
          </p:cNvPicPr>
          <p:nvPr/>
        </p:nvPicPr>
        <p:blipFill>
          <a:blip r:embed="rId2"/>
          <a:stretch>
            <a:fillRect/>
          </a:stretch>
        </p:blipFill>
        <p:spPr>
          <a:xfrm rot="16200000">
            <a:off x="2004501" y="4312852"/>
            <a:ext cx="6505175" cy="2844444"/>
          </a:xfrm>
          <a:prstGeom prst="rect">
            <a:avLst/>
          </a:prstGeom>
        </p:spPr>
      </p:pic>
      <p:pic>
        <p:nvPicPr>
          <p:cNvPr id="3" name="図 2">
            <a:extLst>
              <a:ext uri="{FF2B5EF4-FFF2-40B4-BE49-F238E27FC236}">
                <a16:creationId xmlns:a16="http://schemas.microsoft.com/office/drawing/2014/main" id="{0E4D795C-EFC6-5967-13FE-07BB02EFF0CA}"/>
              </a:ext>
            </a:extLst>
          </p:cNvPr>
          <p:cNvPicPr>
            <a:picLocks noChangeAspect="1"/>
          </p:cNvPicPr>
          <p:nvPr/>
        </p:nvPicPr>
        <p:blipFill>
          <a:blip r:embed="rId3"/>
          <a:stretch>
            <a:fillRect/>
          </a:stretch>
        </p:blipFill>
        <p:spPr>
          <a:xfrm rot="16200000">
            <a:off x="-2084449" y="3235830"/>
            <a:ext cx="8375425" cy="2943476"/>
          </a:xfrm>
          <a:prstGeom prst="rect">
            <a:avLst/>
          </a:prstGeom>
        </p:spPr>
      </p:pic>
      <p:sp>
        <p:nvSpPr>
          <p:cNvPr id="16" name="正方形/長方形 15"/>
          <p:cNvSpPr/>
          <p:nvPr/>
        </p:nvSpPr>
        <p:spPr>
          <a:xfrm>
            <a:off x="404663" y="632520"/>
            <a:ext cx="6336705" cy="871296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95235"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95236"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1" name="テキスト ボックス 24"/>
          <p:cNvSpPr txBox="1"/>
          <p:nvPr/>
        </p:nvSpPr>
        <p:spPr>
          <a:xfrm rot="16200000">
            <a:off x="1033947" y="6915881"/>
            <a:ext cx="2847974" cy="688256"/>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更新等を行った施設並びに取得価格が</a:t>
            </a:r>
            <a:r>
              <a:rPr lang="en-US" altLang="ja-JP" sz="1000" dirty="0">
                <a:solidFill>
                  <a:schemeClr val="tx1"/>
                </a:solidFill>
                <a:latin typeface="ＭＳ Ｐゴシック" panose="020B0600070205080204" pitchFamily="50" charset="-128"/>
                <a:ea typeface="ＭＳ Ｐゴシック" panose="020B0600070205080204" pitchFamily="50" charset="-128"/>
              </a:rPr>
              <a:t>50</a:t>
            </a:r>
            <a:r>
              <a:rPr lang="ja-JP" altLang="en-US" sz="1000" dirty="0">
                <a:solidFill>
                  <a:schemeClr val="tx1"/>
                </a:solidFill>
                <a:latin typeface="ＭＳ Ｐゴシック" panose="020B0600070205080204" pitchFamily="50" charset="-128"/>
                <a:ea typeface="ＭＳ Ｐゴシック" panose="020B0600070205080204" pitchFamily="50" charset="-128"/>
              </a:rPr>
              <a:t>万円以上の機械及び器具がある場合、また農林畜水産業関係補助金等交付規則別表（第５条関係）に掲げるものについて、作成します。</a:t>
            </a:r>
          </a:p>
        </p:txBody>
      </p:sp>
      <p:sp>
        <p:nvSpPr>
          <p:cNvPr id="7" name="フリーフォーム 6"/>
          <p:cNvSpPr/>
          <p:nvPr/>
        </p:nvSpPr>
        <p:spPr>
          <a:xfrm>
            <a:off x="918623" y="378655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7" name="テキスト ボックス 24"/>
          <p:cNvSpPr txBox="1"/>
          <p:nvPr/>
        </p:nvSpPr>
        <p:spPr>
          <a:xfrm rot="16200000">
            <a:off x="-85869" y="3101384"/>
            <a:ext cx="1623390" cy="385594"/>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a:rPr>
              <a:t>工事費を記入してください。</a:t>
            </a:r>
            <a:endParaRPr lang="en-US" altLang="ja-JP" sz="1000" dirty="0">
              <a:solidFill>
                <a:schemeClr val="tx1"/>
              </a:solidFill>
              <a:latin typeface="ＭＳ Ｐゴシック"/>
            </a:endParaRPr>
          </a:p>
          <a:p>
            <a:pPr>
              <a:defRPr/>
            </a:pPr>
            <a:r>
              <a:rPr lang="ja-JP" altLang="en-US" sz="1000" dirty="0">
                <a:solidFill>
                  <a:schemeClr val="tx1"/>
                </a:solidFill>
                <a:latin typeface="ＭＳ Ｐゴシック"/>
              </a:rPr>
              <a:t>（調査費や事務費を除く。）</a:t>
            </a:r>
          </a:p>
        </p:txBody>
      </p:sp>
      <p:sp>
        <p:nvSpPr>
          <p:cNvPr id="13" name="テキスト ボックス 24">
            <a:extLst>
              <a:ext uri="{FF2B5EF4-FFF2-40B4-BE49-F238E27FC236}">
                <a16:creationId xmlns:a16="http://schemas.microsoft.com/office/drawing/2014/main" id="{07278B1A-873C-4EAE-8FA2-D1690C8DD3FD}"/>
              </a:ext>
            </a:extLst>
          </p:cNvPr>
          <p:cNvSpPr txBox="1"/>
          <p:nvPr/>
        </p:nvSpPr>
        <p:spPr>
          <a:xfrm rot="16200000">
            <a:off x="2223576" y="7028503"/>
            <a:ext cx="3549037"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en-US" altLang="ja-JP" sz="1000" dirty="0">
                <a:solidFill>
                  <a:srgbClr val="FF0000"/>
                </a:solidFill>
              </a:rPr>
              <a:t>※</a:t>
            </a:r>
            <a:r>
              <a:rPr lang="ja-JP" altLang="en-US" sz="1000" dirty="0">
                <a:solidFill>
                  <a:srgbClr val="FF0000"/>
                </a:solidFill>
              </a:rPr>
              <a:t>農業用施設等の構築物以外の物品等については、下表のような独自様式の台帳を作成し、管理することも可能です。</a:t>
            </a:r>
          </a:p>
        </p:txBody>
      </p:sp>
      <p:sp>
        <p:nvSpPr>
          <p:cNvPr id="15" name="フリーフォーム 6">
            <a:extLst>
              <a:ext uri="{FF2B5EF4-FFF2-40B4-BE49-F238E27FC236}">
                <a16:creationId xmlns:a16="http://schemas.microsoft.com/office/drawing/2014/main" id="{8D4F7D29-6F8A-472F-9F36-EEBD5947D26D}"/>
              </a:ext>
            </a:extLst>
          </p:cNvPr>
          <p:cNvSpPr/>
          <p:nvPr/>
        </p:nvSpPr>
        <p:spPr>
          <a:xfrm>
            <a:off x="4154031" y="462372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8" name="フリーフォーム 6">
            <a:extLst>
              <a:ext uri="{FF2B5EF4-FFF2-40B4-BE49-F238E27FC236}">
                <a16:creationId xmlns:a16="http://schemas.microsoft.com/office/drawing/2014/main" id="{9D24CB5E-6AE7-4B2F-B742-2B02807B9E13}"/>
              </a:ext>
            </a:extLst>
          </p:cNvPr>
          <p:cNvSpPr/>
          <p:nvPr/>
        </p:nvSpPr>
        <p:spPr>
          <a:xfrm rot="20349349">
            <a:off x="4182210" y="4502169"/>
            <a:ext cx="551792" cy="344243"/>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9" name="テキスト ボックス 24">
            <a:extLst>
              <a:ext uri="{FF2B5EF4-FFF2-40B4-BE49-F238E27FC236}">
                <a16:creationId xmlns:a16="http://schemas.microsoft.com/office/drawing/2014/main" id="{5631CB83-CE65-4BBC-B57C-2B16130FCD44}"/>
              </a:ext>
            </a:extLst>
          </p:cNvPr>
          <p:cNvSpPr txBox="1"/>
          <p:nvPr/>
        </p:nvSpPr>
        <p:spPr>
          <a:xfrm rot="16200000">
            <a:off x="3131395" y="3951065"/>
            <a:ext cx="1623390"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latin typeface="ＭＳ Ｐゴシック"/>
              </a:rPr>
              <a:t>処分制限期間と処分状況の欄が必要です。</a:t>
            </a:r>
            <a:endParaRPr lang="en-US" altLang="ja-JP" sz="1000" dirty="0">
              <a:solidFill>
                <a:srgbClr val="FF0000"/>
              </a:solidFill>
              <a:latin typeface="ＭＳ Ｐゴシック"/>
            </a:endParaRPr>
          </a:p>
        </p:txBody>
      </p:sp>
      <p:sp>
        <p:nvSpPr>
          <p:cNvPr id="2" name="Text Box 52">
            <a:extLst>
              <a:ext uri="{FF2B5EF4-FFF2-40B4-BE49-F238E27FC236}">
                <a16:creationId xmlns:a16="http://schemas.microsoft.com/office/drawing/2014/main" id="{39229036-166F-1518-4E2F-2780E5CC747E}"/>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45</a:t>
            </a:r>
          </a:p>
        </p:txBody>
      </p:sp>
    </p:spTree>
    <p:extLst>
      <p:ext uri="{BB962C8B-B14F-4D97-AF65-F5344CB8AC3E}">
        <p14:creationId xmlns:p14="http://schemas.microsoft.com/office/powerpoint/2010/main" val="383975505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30">
            <a:extLst>
              <a:ext uri="{FF2B5EF4-FFF2-40B4-BE49-F238E27FC236}">
                <a16:creationId xmlns:a16="http://schemas.microsoft.com/office/drawing/2014/main" id="{682051BD-1DF3-47D2-A8F4-33AD2DD984F2}"/>
              </a:ext>
            </a:extLst>
          </p:cNvPr>
          <p:cNvSpPr/>
          <p:nvPr/>
        </p:nvSpPr>
        <p:spPr>
          <a:xfrm>
            <a:off x="151860" y="823571"/>
            <a:ext cx="6619056" cy="650569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 name="Text Box 5">
            <a:extLst>
              <a:ext uri="{FF2B5EF4-FFF2-40B4-BE49-F238E27FC236}">
                <a16:creationId xmlns:a16="http://schemas.microsoft.com/office/drawing/2014/main" id="{61CC3160-005E-4D12-B73B-7C5D7F8035E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5" name="Line 4">
            <a:extLst>
              <a:ext uri="{FF2B5EF4-FFF2-40B4-BE49-F238E27FC236}">
                <a16:creationId xmlns:a16="http://schemas.microsoft.com/office/drawing/2014/main" id="{6568D8EA-59B8-49BA-B874-19C3E3240CCC}"/>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6" name="AutoShape 10">
            <a:extLst>
              <a:ext uri="{FF2B5EF4-FFF2-40B4-BE49-F238E27FC236}">
                <a16:creationId xmlns:a16="http://schemas.microsoft.com/office/drawing/2014/main" id="{7493A42D-50CF-4E95-94DA-0198DE32FF5A}"/>
              </a:ext>
            </a:extLst>
          </p:cNvPr>
          <p:cNvSpPr>
            <a:spLocks noChangeArrowheads="1"/>
          </p:cNvSpPr>
          <p:nvPr/>
        </p:nvSpPr>
        <p:spPr bwMode="auto">
          <a:xfrm>
            <a:off x="238944" y="416496"/>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財産の耐用年数について</a:t>
            </a:r>
          </a:p>
        </p:txBody>
      </p:sp>
      <p:graphicFrame>
        <p:nvGraphicFramePr>
          <p:cNvPr id="8" name="表 7">
            <a:extLst>
              <a:ext uri="{FF2B5EF4-FFF2-40B4-BE49-F238E27FC236}">
                <a16:creationId xmlns:a16="http://schemas.microsoft.com/office/drawing/2014/main" id="{9FCDE5F1-6835-482A-854B-B08A965562C1}"/>
              </a:ext>
            </a:extLst>
          </p:cNvPr>
          <p:cNvGraphicFramePr>
            <a:graphicFrameLocks noGrp="1"/>
          </p:cNvGraphicFramePr>
          <p:nvPr>
            <p:extLst>
              <p:ext uri="{D42A27DB-BD31-4B8C-83A1-F6EECF244321}">
                <p14:modId xmlns:p14="http://schemas.microsoft.com/office/powerpoint/2010/main" val="562179215"/>
              </p:ext>
            </p:extLst>
          </p:nvPr>
        </p:nvGraphicFramePr>
        <p:xfrm>
          <a:off x="354360" y="1568624"/>
          <a:ext cx="6264696" cy="5500329"/>
        </p:xfrm>
        <a:graphic>
          <a:graphicData uri="http://schemas.openxmlformats.org/drawingml/2006/table">
            <a:tbl>
              <a:tblPr/>
              <a:tblGrid>
                <a:gridCol w="182821">
                  <a:extLst>
                    <a:ext uri="{9D8B030D-6E8A-4147-A177-3AD203B41FA5}">
                      <a16:colId xmlns:a16="http://schemas.microsoft.com/office/drawing/2014/main" val="2947908765"/>
                    </a:ext>
                  </a:extLst>
                </a:gridCol>
                <a:gridCol w="182821">
                  <a:extLst>
                    <a:ext uri="{9D8B030D-6E8A-4147-A177-3AD203B41FA5}">
                      <a16:colId xmlns:a16="http://schemas.microsoft.com/office/drawing/2014/main" val="3393942787"/>
                    </a:ext>
                  </a:extLst>
                </a:gridCol>
                <a:gridCol w="185261">
                  <a:extLst>
                    <a:ext uri="{9D8B030D-6E8A-4147-A177-3AD203B41FA5}">
                      <a16:colId xmlns:a16="http://schemas.microsoft.com/office/drawing/2014/main" val="1591737209"/>
                    </a:ext>
                  </a:extLst>
                </a:gridCol>
                <a:gridCol w="182821">
                  <a:extLst>
                    <a:ext uri="{9D8B030D-6E8A-4147-A177-3AD203B41FA5}">
                      <a16:colId xmlns:a16="http://schemas.microsoft.com/office/drawing/2014/main" val="1720016198"/>
                    </a:ext>
                  </a:extLst>
                </a:gridCol>
                <a:gridCol w="2947089">
                  <a:extLst>
                    <a:ext uri="{9D8B030D-6E8A-4147-A177-3AD203B41FA5}">
                      <a16:colId xmlns:a16="http://schemas.microsoft.com/office/drawing/2014/main" val="1756805864"/>
                    </a:ext>
                  </a:extLst>
                </a:gridCol>
                <a:gridCol w="2028104">
                  <a:extLst>
                    <a:ext uri="{9D8B030D-6E8A-4147-A177-3AD203B41FA5}">
                      <a16:colId xmlns:a16="http://schemas.microsoft.com/office/drawing/2014/main" val="3640040156"/>
                    </a:ext>
                  </a:extLst>
                </a:gridCol>
                <a:gridCol w="555779">
                  <a:extLst>
                    <a:ext uri="{9D8B030D-6E8A-4147-A177-3AD203B41FA5}">
                      <a16:colId xmlns:a16="http://schemas.microsoft.com/office/drawing/2014/main" val="2667543720"/>
                    </a:ext>
                  </a:extLst>
                </a:gridCol>
              </a:tblGrid>
              <a:tr h="234625">
                <a:tc gridSpan="5">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8554147"/>
                  </a:ext>
                </a:extLst>
              </a:tr>
              <a:tr h="118991">
                <a:tc gridSpan="5">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構築物</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1584544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農林業用のもの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032876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主としてコンクリート造、れんが造、石造又は物品ブロック造のもの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9487876"/>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コンクリート製水路、現場打ち水路、農道側溝の蓋（コンクリート二次製品）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37326692"/>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ゲート、バルブ、金網フェンス、鳥獣害防護柵（電気柵）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42326716"/>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主として木造のもの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zh-TW"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水田魚道、柵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7016235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遮水シート（ため池堤体）</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7081748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緑化施設及び庭園</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51253432"/>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その他の緑化施設及び庭園（工事緑化施設に含まれるものを除く。）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防風林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52592081"/>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舗装道路及び舗装路面</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049942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コンクリート敷、ブロック敷、れんが敷又は石敷のもの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コンクリート舗装、砂利舗装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4842417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アスファルト敷又は木れんが敷のもの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アスファルト舗装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05685627"/>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9026915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1292917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送配管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30753534"/>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endPar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423471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鋼鉄製のもの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鋼管（水路）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1188781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合成樹脂のもの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塩ビ管、合成樹脂管（水路）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3947762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車両及び運搬具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6194385"/>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0184196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629003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一輪車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578154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工具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80289546"/>
                  </a:ext>
                </a:extLst>
              </a:tr>
              <a:tr h="185055">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治具及び取付工具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レンチ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19429611"/>
                  </a:ext>
                </a:extLst>
              </a:tr>
              <a:tr h="195629">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切削工具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ディスクグラインダー、のこぎり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9330429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3880181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タガネ、ハンマー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744511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スコップ（柄が木製）</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67459849"/>
                  </a:ext>
                </a:extLst>
              </a:tr>
            </a:tbl>
          </a:graphicData>
        </a:graphic>
      </p:graphicFrame>
      <p:sp>
        <p:nvSpPr>
          <p:cNvPr id="2" name="正方形/長方形 1">
            <a:extLst>
              <a:ext uri="{FF2B5EF4-FFF2-40B4-BE49-F238E27FC236}">
                <a16:creationId xmlns:a16="http://schemas.microsoft.com/office/drawing/2014/main" id="{BA55C46F-761E-4A86-870D-D8A817ED953F}"/>
              </a:ext>
            </a:extLst>
          </p:cNvPr>
          <p:cNvSpPr/>
          <p:nvPr/>
        </p:nvSpPr>
        <p:spPr>
          <a:xfrm>
            <a:off x="354360" y="931849"/>
            <a:ext cx="5090864" cy="461665"/>
          </a:xfrm>
          <a:prstGeom prst="rect">
            <a:avLst/>
          </a:prstGeom>
        </p:spPr>
        <p:txBody>
          <a:bodyPr wrap="square">
            <a:spAutoFit/>
          </a:bodyPr>
          <a:lstStyle/>
          <a:p>
            <a:r>
              <a:rPr lang="ja-JP" altLang="en-US" dirty="0">
                <a:latin typeface="HG丸ｺﾞｼｯｸM-PRO" pitchFamily="50" charset="-128"/>
                <a:ea typeface="HG丸ｺﾞｼｯｸM-PRO" pitchFamily="50" charset="-128"/>
              </a:rPr>
              <a:t>○多面的機能支払交付金における財産の耐用年数の例</a:t>
            </a:r>
            <a:endParaRPr lang="en-US" altLang="ja-JP" dirty="0">
              <a:latin typeface="HG丸ｺﾞｼｯｸM-PRO" pitchFamily="50" charset="-128"/>
              <a:ea typeface="HG丸ｺﾞｼｯｸM-PRO" pitchFamily="50" charset="-128"/>
            </a:endParaRPr>
          </a:p>
          <a:p>
            <a:r>
              <a:rPr lang="ja-JP" altLang="en-US" dirty="0">
                <a:latin typeface="HG丸ｺﾞｼｯｸM-PRO" pitchFamily="50" charset="-128"/>
                <a:ea typeface="HG丸ｺﾞｼｯｸM-PRO" pitchFamily="50" charset="-128"/>
              </a:rPr>
              <a:t>　（農林畜水産業関係補助金等交付金規則別表（第５条関係）を参照）</a:t>
            </a:r>
            <a:endParaRPr lang="ja-JP" altLang="en-US" dirty="0"/>
          </a:p>
        </p:txBody>
      </p:sp>
      <p:sp>
        <p:nvSpPr>
          <p:cNvPr id="10" name="フリーフォーム 6">
            <a:extLst>
              <a:ext uri="{FF2B5EF4-FFF2-40B4-BE49-F238E27FC236}">
                <a16:creationId xmlns:a16="http://schemas.microsoft.com/office/drawing/2014/main" id="{98C5B38E-55D5-4653-BA58-8846DFB01EC4}"/>
              </a:ext>
            </a:extLst>
          </p:cNvPr>
          <p:cNvSpPr/>
          <p:nvPr/>
        </p:nvSpPr>
        <p:spPr>
          <a:xfrm rot="16200000">
            <a:off x="4326975" y="7151370"/>
            <a:ext cx="738648" cy="662390"/>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1" name="テキスト ボックス 24">
            <a:extLst>
              <a:ext uri="{FF2B5EF4-FFF2-40B4-BE49-F238E27FC236}">
                <a16:creationId xmlns:a16="http://schemas.microsoft.com/office/drawing/2014/main" id="{DAFFB448-90D5-47D4-8C82-41982C8D2EEA}"/>
              </a:ext>
            </a:extLst>
          </p:cNvPr>
          <p:cNvSpPr txBox="1"/>
          <p:nvPr/>
        </p:nvSpPr>
        <p:spPr>
          <a:xfrm>
            <a:off x="3893394" y="7851890"/>
            <a:ext cx="2847974"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rPr>
              <a:t>具体例として記載がない施設や物品等については、市町村の担当窓口へお問合せください。</a:t>
            </a:r>
          </a:p>
        </p:txBody>
      </p:sp>
      <p:sp>
        <p:nvSpPr>
          <p:cNvPr id="4" name="Text Box 52">
            <a:extLst>
              <a:ext uri="{FF2B5EF4-FFF2-40B4-BE49-F238E27FC236}">
                <a16:creationId xmlns:a16="http://schemas.microsoft.com/office/drawing/2014/main" id="{AFF3EF0D-55B1-A8EF-20A4-318FA12B72AD}"/>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46</a:t>
            </a:r>
          </a:p>
        </p:txBody>
      </p:sp>
    </p:spTree>
    <p:extLst>
      <p:ext uri="{BB962C8B-B14F-4D97-AF65-F5344CB8AC3E}">
        <p14:creationId xmlns:p14="http://schemas.microsoft.com/office/powerpoint/2010/main" val="144789459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4"/>
          <p:cNvSpPr txBox="1">
            <a:spLocks noChangeArrowheads="1"/>
          </p:cNvSpPr>
          <p:nvPr/>
        </p:nvSpPr>
        <p:spPr bwMode="auto">
          <a:xfrm>
            <a:off x="1222413" y="2118554"/>
            <a:ext cx="5040000" cy="1661993"/>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活動組織を設立します。設立に当たっては設立総会等を開催します。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事前に、規約や事業計画書、活動計画書の案を作成し、総会で構成員からの合意を得ます。</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１　対象地域の設定</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２　構成員の取りまとめ</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３　規約（案）の作成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４　事業計画（案）の作成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５　活動計画（案）の作成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６　総会の開催</a:t>
            </a:r>
            <a:endParaRPr lang="en-US" altLang="ja-JP" sz="1050" dirty="0">
              <a:latin typeface="+mn-ea"/>
            </a:endParaRPr>
          </a:p>
        </p:txBody>
      </p:sp>
      <p:sp>
        <p:nvSpPr>
          <p:cNvPr id="18" name="テキスト ボックス 4"/>
          <p:cNvSpPr txBox="1">
            <a:spLocks noChangeArrowheads="1"/>
          </p:cNvSpPr>
          <p:nvPr/>
        </p:nvSpPr>
        <p:spPr bwMode="auto">
          <a:xfrm>
            <a:off x="1222413" y="4594701"/>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市町村長に事業計画書を提出します。事業計画が認定されると</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市町村長から認定通知書が送付されます。</a:t>
            </a:r>
            <a:endParaRPr lang="en-US" altLang="ja-JP" sz="1050" dirty="0">
              <a:latin typeface="HG丸ｺﾞｼｯｸM-PRO" pitchFamily="50" charset="-128"/>
              <a:ea typeface="HG丸ｺﾞｼｯｸM-PRO" pitchFamily="50" charset="-128"/>
            </a:endParaRPr>
          </a:p>
        </p:txBody>
      </p:sp>
      <p:sp>
        <p:nvSpPr>
          <p:cNvPr id="45" name="テキスト ボックス 4"/>
          <p:cNvSpPr txBox="1">
            <a:spLocks noChangeArrowheads="1"/>
          </p:cNvSpPr>
          <p:nvPr/>
        </p:nvSpPr>
        <p:spPr bwMode="auto">
          <a:xfrm>
            <a:off x="1222413" y="5889104"/>
            <a:ext cx="5040000" cy="92333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marL="88900" indent="144000">
              <a:defRPr/>
            </a:pPr>
            <a:r>
              <a:rPr lang="ja-JP" altLang="en-US" dirty="0">
                <a:latin typeface="HG丸ｺﾞｼｯｸM-PRO" pitchFamily="50" charset="-128"/>
                <a:ea typeface="HG丸ｺﾞｼｯｸM-PRO" pitchFamily="50" charset="-128"/>
              </a:rPr>
              <a:t>当該年度の活動に必要な交付金を市町村長に申請します。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市町村長から交付決定の通知が送付されます。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必要に応じて、概算払請求書を市町村長に提出し、交付金の一部又は全部を請求することができます。</a:t>
            </a:r>
            <a:endParaRPr lang="en-US" altLang="ja-JP" dirty="0">
              <a:latin typeface="HG丸ｺﾞｼｯｸM-PRO" pitchFamily="50" charset="-128"/>
              <a:ea typeface="HG丸ｺﾞｼｯｸM-PRO" pitchFamily="50" charset="-128"/>
            </a:endParaRPr>
          </a:p>
          <a:p>
            <a:pPr marL="88900" indent="144000">
              <a:defRPr/>
            </a:pPr>
            <a:endParaRPr lang="en-US" altLang="ja-JP" dirty="0">
              <a:latin typeface="HG丸ｺﾞｼｯｸM-PRO" pitchFamily="50" charset="-128"/>
              <a:ea typeface="HG丸ｺﾞｼｯｸM-PRO" pitchFamily="50" charset="-128"/>
            </a:endParaRPr>
          </a:p>
        </p:txBody>
      </p:sp>
      <p:sp>
        <p:nvSpPr>
          <p:cNvPr id="49" name="テキスト ボックス 4"/>
          <p:cNvSpPr txBox="1">
            <a:spLocks noChangeArrowheads="1"/>
          </p:cNvSpPr>
          <p:nvPr/>
        </p:nvSpPr>
        <p:spPr bwMode="auto">
          <a:xfrm>
            <a:off x="1222413" y="7442895"/>
            <a:ext cx="5040000" cy="715581"/>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defRPr/>
            </a:pPr>
            <a:r>
              <a:rPr lang="ja-JP" altLang="en-US" dirty="0">
                <a:latin typeface="HG丸ｺﾞｼｯｸM-PRO" pitchFamily="50" charset="-128"/>
                <a:ea typeface="HG丸ｺﾞｼｯｸM-PRO" pitchFamily="50" charset="-128"/>
              </a:rPr>
              <a:t>交付金を活用し、事業計画に基づき、活動計画書に定めた農用地、水路等の地域資源の保全活動等を実施します。</a:t>
            </a:r>
            <a:endParaRPr lang="en-US" altLang="ja-JP" dirty="0">
              <a:latin typeface="HG丸ｺﾞｼｯｸM-PRO" pitchFamily="50" charset="-128"/>
              <a:ea typeface="HG丸ｺﾞｼｯｸM-PRO" pitchFamily="50" charset="-128"/>
            </a:endParaRPr>
          </a:p>
          <a:p>
            <a:pPr indent="142875">
              <a:defRPr/>
            </a:pPr>
            <a:r>
              <a:rPr lang="ja-JP" altLang="en-US" dirty="0">
                <a:latin typeface="HG丸ｺﾞｼｯｸM-PRO" pitchFamily="50" charset="-128"/>
                <a:ea typeface="HG丸ｺﾞｼｯｸM-PRO" pitchFamily="50" charset="-128"/>
              </a:rPr>
              <a:t>実施した日々の活動について、作業の内容や金銭の収支等を記録します。</a:t>
            </a:r>
            <a:endParaRPr lang="en-US" altLang="ja-JP" dirty="0">
              <a:latin typeface="HG丸ｺﾞｼｯｸM-PRO" pitchFamily="50" charset="-128"/>
              <a:ea typeface="HG丸ｺﾞｼｯｸM-PRO" pitchFamily="50" charset="-128"/>
            </a:endParaRPr>
          </a:p>
          <a:p>
            <a:pPr indent="142875">
              <a:defRPr/>
            </a:pPr>
            <a:endParaRPr lang="en-US" altLang="ja-JP" sz="1050" b="1" dirty="0">
              <a:solidFill>
                <a:srgbClr val="0000FF"/>
              </a:solidFill>
              <a:latin typeface="ＭＳ Ｐ明朝" pitchFamily="18" charset="-128"/>
              <a:ea typeface="ＭＳ Ｐ明朝" pitchFamily="18" charset="-128"/>
            </a:endParaRPr>
          </a:p>
        </p:txBody>
      </p:sp>
      <p:sp>
        <p:nvSpPr>
          <p:cNvPr id="20499" name="テキスト ボックス 4"/>
          <p:cNvSpPr txBox="1">
            <a:spLocks noChangeArrowheads="1"/>
          </p:cNvSpPr>
          <p:nvPr/>
        </p:nvSpPr>
        <p:spPr bwMode="auto">
          <a:xfrm>
            <a:off x="1222413" y="9036363"/>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r>
              <a:rPr lang="ja-JP" altLang="en-US" dirty="0">
                <a:latin typeface="HG丸ｺﾞｼｯｸM-PRO" pitchFamily="50" charset="-128"/>
                <a:ea typeface="HG丸ｺﾞｼｯｸM-PRO" pitchFamily="50" charset="-128"/>
              </a:rPr>
              <a:t>当該年度の活動記録を取りまとめて実施状況報告書を作成し、市町村長に提出します。</a:t>
            </a:r>
            <a:endParaRPr lang="en-US" altLang="ja-JP" sz="1050" dirty="0">
              <a:latin typeface="HG丸ｺﾞｼｯｸM-PRO" pitchFamily="50" charset="-128"/>
              <a:ea typeface="HG丸ｺﾞｼｯｸM-PRO" pitchFamily="50" charset="-128"/>
            </a:endParaRPr>
          </a:p>
        </p:txBody>
      </p:sp>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0486" name="テキスト ボックス 4"/>
          <p:cNvSpPr txBox="1">
            <a:spLocks noChangeArrowheads="1"/>
          </p:cNvSpPr>
          <p:nvPr/>
        </p:nvSpPr>
        <p:spPr bwMode="auto">
          <a:xfrm>
            <a:off x="360000" y="1188839"/>
            <a:ext cx="6264275" cy="215444"/>
          </a:xfrm>
          <a:prstGeom prst="rect">
            <a:avLst/>
          </a:prstGeom>
          <a:noFill/>
          <a:ln w="9525">
            <a:noFill/>
            <a:miter lim="800000"/>
            <a:headEnd/>
            <a:tailEnd/>
          </a:ln>
        </p:spPr>
        <p:txBody>
          <a:bodyPr lIns="0" tIns="0" rIns="0" bIns="0">
            <a:spAutoFit/>
          </a:bodyPr>
          <a:lstStyle/>
          <a:p>
            <a:pPr indent="187325"/>
            <a:r>
              <a:rPr lang="ja-JP" altLang="en-US" sz="1400" dirty="0">
                <a:latin typeface="HG丸ｺﾞｼｯｸM-PRO" pitchFamily="50" charset="-128"/>
                <a:ea typeface="HG丸ｺﾞｼｯｸM-PRO" pitchFamily="50" charset="-128"/>
              </a:rPr>
              <a:t>多面的機能支払交付金を活用した活動は、以下の手順で実施します。</a:t>
            </a:r>
            <a:endParaRPr lang="en-US" altLang="ja-JP" sz="1400" dirty="0">
              <a:latin typeface="HG丸ｺﾞｼｯｸM-PRO" pitchFamily="50" charset="-128"/>
              <a:ea typeface="HG丸ｺﾞｼｯｸM-PRO" pitchFamily="50" charset="-128"/>
            </a:endParaRP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2</a:t>
            </a:r>
          </a:p>
        </p:txBody>
      </p:sp>
      <p:sp>
        <p:nvSpPr>
          <p:cNvPr id="20" name="角丸四角形 19"/>
          <p:cNvSpPr/>
          <p:nvPr/>
        </p:nvSpPr>
        <p:spPr>
          <a:xfrm>
            <a:off x="363615" y="1611336"/>
            <a:ext cx="1676400" cy="288000"/>
          </a:xfrm>
          <a:prstGeom prst="roundRect">
            <a:avLst/>
          </a:prstGeom>
          <a:gradFill>
            <a:gsLst>
              <a:gs pos="0">
                <a:srgbClr val="009900"/>
              </a:gs>
              <a:gs pos="50000">
                <a:srgbClr val="00FF00"/>
              </a:gs>
              <a:gs pos="100000">
                <a:srgbClr val="0066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Ⅰ</a:t>
            </a:r>
            <a:r>
              <a:rPr lang="ja-JP" altLang="en-US" sz="1300" b="1" dirty="0">
                <a:solidFill>
                  <a:schemeClr val="tx1"/>
                </a:solidFill>
                <a:latin typeface="+mn-ea"/>
              </a:rPr>
              <a:t>　組織の設立</a:t>
            </a:r>
            <a:endParaRPr lang="ja-JP" altLang="en-US" sz="1300" b="1" dirty="0">
              <a:solidFill>
                <a:srgbClr val="FF9900"/>
              </a:solidFill>
              <a:latin typeface="+mn-ea"/>
            </a:endParaRPr>
          </a:p>
        </p:txBody>
      </p:sp>
      <p:sp>
        <p:nvSpPr>
          <p:cNvPr id="21" name="角丸四角形 20"/>
          <p:cNvSpPr/>
          <p:nvPr/>
        </p:nvSpPr>
        <p:spPr>
          <a:xfrm>
            <a:off x="363615" y="4082519"/>
            <a:ext cx="1676263"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Ⅱ</a:t>
            </a:r>
            <a:r>
              <a:rPr lang="ja-JP" altLang="en-US" sz="1300" b="1" dirty="0">
                <a:solidFill>
                  <a:schemeClr val="tx1"/>
                </a:solidFill>
                <a:latin typeface="+mn-ea"/>
              </a:rPr>
              <a:t>　事業計画の認定</a:t>
            </a:r>
          </a:p>
        </p:txBody>
      </p:sp>
      <p:sp>
        <p:nvSpPr>
          <p:cNvPr id="46" name="角丸四角形 45"/>
          <p:cNvSpPr/>
          <p:nvPr/>
        </p:nvSpPr>
        <p:spPr>
          <a:xfrm>
            <a:off x="363615" y="5385048"/>
            <a:ext cx="2417314" cy="302156"/>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Ⅲ</a:t>
            </a:r>
            <a:r>
              <a:rPr lang="ja-JP" altLang="en-US" sz="1300" b="1" dirty="0">
                <a:solidFill>
                  <a:schemeClr val="tx1"/>
                </a:solidFill>
                <a:latin typeface="+mn-ea"/>
              </a:rPr>
              <a:t>　交付金及び概算払の申請</a:t>
            </a:r>
          </a:p>
        </p:txBody>
      </p:sp>
      <p:sp>
        <p:nvSpPr>
          <p:cNvPr id="48" name="角丸四角形 47"/>
          <p:cNvSpPr/>
          <p:nvPr/>
        </p:nvSpPr>
        <p:spPr>
          <a:xfrm>
            <a:off x="363615" y="7014334"/>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Ⅳ</a:t>
            </a:r>
            <a:r>
              <a:rPr lang="ja-JP" altLang="en-US" sz="1300" b="1" dirty="0">
                <a:solidFill>
                  <a:schemeClr val="tx1"/>
                </a:solidFill>
                <a:latin typeface="+mn-ea"/>
              </a:rPr>
              <a:t>　活動の実施・記録</a:t>
            </a:r>
          </a:p>
        </p:txBody>
      </p:sp>
      <p:sp>
        <p:nvSpPr>
          <p:cNvPr id="52" name="角丸四角形 51"/>
          <p:cNvSpPr/>
          <p:nvPr/>
        </p:nvSpPr>
        <p:spPr>
          <a:xfrm>
            <a:off x="363615" y="8562618"/>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Ⅴ</a:t>
            </a:r>
            <a:r>
              <a:rPr lang="ja-JP" altLang="en-US" sz="1300" b="1" dirty="0">
                <a:solidFill>
                  <a:schemeClr val="tx1"/>
                </a:solidFill>
                <a:latin typeface="+mn-ea"/>
              </a:rPr>
              <a:t>　活動の報告</a:t>
            </a:r>
          </a:p>
        </p:txBody>
      </p:sp>
      <p:sp>
        <p:nvSpPr>
          <p:cNvPr id="30" name="下矢印 29"/>
          <p:cNvSpPr/>
          <p:nvPr/>
        </p:nvSpPr>
        <p:spPr>
          <a:xfrm>
            <a:off x="404738" y="2046546"/>
            <a:ext cx="564988" cy="1754326"/>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角丸四角形 32"/>
          <p:cNvSpPr/>
          <p:nvPr/>
        </p:nvSpPr>
        <p:spPr>
          <a:xfrm>
            <a:off x="360000" y="718438"/>
            <a:ext cx="1872000"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chemeClr val="tx1"/>
                </a:solidFill>
              </a:rPr>
              <a:t>２．活動の手順</a:t>
            </a:r>
            <a:endParaRPr lang="ja-JP" altLang="en-US" sz="1800" dirty="0">
              <a:solidFill>
                <a:schemeClr val="tx1"/>
              </a:solidFill>
              <a:latin typeface="ＭＳ Ｐ明朝" pitchFamily="18" charset="-128"/>
              <a:ea typeface="ＭＳ Ｐ明朝" pitchFamily="18" charset="-128"/>
            </a:endParaRPr>
          </a:p>
        </p:txBody>
      </p:sp>
      <p:sp>
        <p:nvSpPr>
          <p:cNvPr id="36" name="下矢印 35"/>
          <p:cNvSpPr/>
          <p:nvPr/>
        </p:nvSpPr>
        <p:spPr>
          <a:xfrm>
            <a:off x="404738" y="4520952"/>
            <a:ext cx="564988" cy="720080"/>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7" name="下矢印 36"/>
          <p:cNvSpPr/>
          <p:nvPr/>
        </p:nvSpPr>
        <p:spPr>
          <a:xfrm>
            <a:off x="404738" y="5913600"/>
            <a:ext cx="564988" cy="695584"/>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8" name="下矢印 37"/>
          <p:cNvSpPr/>
          <p:nvPr/>
        </p:nvSpPr>
        <p:spPr>
          <a:xfrm>
            <a:off x="404738" y="7442895"/>
            <a:ext cx="564988" cy="830997"/>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 name="テキスト ボックス 1"/>
          <p:cNvSpPr txBox="1"/>
          <p:nvPr/>
        </p:nvSpPr>
        <p:spPr>
          <a:xfrm>
            <a:off x="5301208" y="2668923"/>
            <a:ext cx="1008112" cy="110799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5</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6</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7</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12</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14</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30</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3" name="テキスト ボックス 22"/>
          <p:cNvSpPr txBox="1"/>
          <p:nvPr/>
        </p:nvSpPr>
        <p:spPr>
          <a:xfrm>
            <a:off x="5301208" y="479476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31</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4" name="テキスト ボックス 23"/>
          <p:cNvSpPr txBox="1"/>
          <p:nvPr/>
        </p:nvSpPr>
        <p:spPr>
          <a:xfrm>
            <a:off x="5301208" y="650465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35</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5" name="テキスト ボックス 24"/>
          <p:cNvSpPr txBox="1"/>
          <p:nvPr/>
        </p:nvSpPr>
        <p:spPr>
          <a:xfrm>
            <a:off x="5301208" y="8004599"/>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36</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6" name="テキスト ボックス 25"/>
          <p:cNvSpPr txBox="1"/>
          <p:nvPr/>
        </p:nvSpPr>
        <p:spPr>
          <a:xfrm>
            <a:off x="5301208" y="9232830"/>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48</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30">
            <a:extLst>
              <a:ext uri="{FF2B5EF4-FFF2-40B4-BE49-F238E27FC236}">
                <a16:creationId xmlns:a16="http://schemas.microsoft.com/office/drawing/2014/main" id="{6459902E-01AA-4D03-AD53-B718AF225CD8}"/>
              </a:ext>
            </a:extLst>
          </p:cNvPr>
          <p:cNvSpPr/>
          <p:nvPr/>
        </p:nvSpPr>
        <p:spPr>
          <a:xfrm>
            <a:off x="119472" y="7257257"/>
            <a:ext cx="6619056" cy="2232237"/>
          </a:xfrm>
          <a:prstGeom prst="roundRect">
            <a:avLst>
              <a:gd name="adj" fmla="val 1926"/>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8" name="角丸四角形 30">
            <a:extLst>
              <a:ext uri="{FF2B5EF4-FFF2-40B4-BE49-F238E27FC236}">
                <a16:creationId xmlns:a16="http://schemas.microsoft.com/office/drawing/2014/main" id="{146830D9-8D1C-43FC-813A-21C38418650E}"/>
              </a:ext>
            </a:extLst>
          </p:cNvPr>
          <p:cNvSpPr/>
          <p:nvPr/>
        </p:nvSpPr>
        <p:spPr>
          <a:xfrm>
            <a:off x="151860" y="416497"/>
            <a:ext cx="6619056" cy="633670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graphicFrame>
        <p:nvGraphicFramePr>
          <p:cNvPr id="4" name="表 3">
            <a:extLst>
              <a:ext uri="{FF2B5EF4-FFF2-40B4-BE49-F238E27FC236}">
                <a16:creationId xmlns:a16="http://schemas.microsoft.com/office/drawing/2014/main" id="{CD8D8B57-B97B-4BB0-970D-188A4B63B67E}"/>
              </a:ext>
            </a:extLst>
          </p:cNvPr>
          <p:cNvGraphicFramePr>
            <a:graphicFrameLocks noGrp="1"/>
          </p:cNvGraphicFramePr>
          <p:nvPr>
            <p:extLst>
              <p:ext uri="{D42A27DB-BD31-4B8C-83A1-F6EECF244321}">
                <p14:modId xmlns:p14="http://schemas.microsoft.com/office/powerpoint/2010/main" val="3925538591"/>
              </p:ext>
            </p:extLst>
          </p:nvPr>
        </p:nvGraphicFramePr>
        <p:xfrm>
          <a:off x="296652" y="632520"/>
          <a:ext cx="6264696" cy="5863960"/>
        </p:xfrm>
        <a:graphic>
          <a:graphicData uri="http://schemas.openxmlformats.org/drawingml/2006/table">
            <a:tbl>
              <a:tblPr/>
              <a:tblGrid>
                <a:gridCol w="182821">
                  <a:extLst>
                    <a:ext uri="{9D8B030D-6E8A-4147-A177-3AD203B41FA5}">
                      <a16:colId xmlns:a16="http://schemas.microsoft.com/office/drawing/2014/main" val="2947908765"/>
                    </a:ext>
                  </a:extLst>
                </a:gridCol>
                <a:gridCol w="182821">
                  <a:extLst>
                    <a:ext uri="{9D8B030D-6E8A-4147-A177-3AD203B41FA5}">
                      <a16:colId xmlns:a16="http://schemas.microsoft.com/office/drawing/2014/main" val="3393942787"/>
                    </a:ext>
                  </a:extLst>
                </a:gridCol>
                <a:gridCol w="185261">
                  <a:extLst>
                    <a:ext uri="{9D8B030D-6E8A-4147-A177-3AD203B41FA5}">
                      <a16:colId xmlns:a16="http://schemas.microsoft.com/office/drawing/2014/main" val="1591737209"/>
                    </a:ext>
                  </a:extLst>
                </a:gridCol>
                <a:gridCol w="3129910">
                  <a:extLst>
                    <a:ext uri="{9D8B030D-6E8A-4147-A177-3AD203B41FA5}">
                      <a16:colId xmlns:a16="http://schemas.microsoft.com/office/drawing/2014/main" val="1720016198"/>
                    </a:ext>
                  </a:extLst>
                </a:gridCol>
                <a:gridCol w="2028104">
                  <a:extLst>
                    <a:ext uri="{9D8B030D-6E8A-4147-A177-3AD203B41FA5}">
                      <a16:colId xmlns:a16="http://schemas.microsoft.com/office/drawing/2014/main" val="3640040156"/>
                    </a:ext>
                  </a:extLst>
                </a:gridCol>
                <a:gridCol w="555779">
                  <a:extLst>
                    <a:ext uri="{9D8B030D-6E8A-4147-A177-3AD203B41FA5}">
                      <a16:colId xmlns:a16="http://schemas.microsoft.com/office/drawing/2014/main" val="2667543720"/>
                    </a:ext>
                  </a:extLst>
                </a:gridCol>
              </a:tblGrid>
              <a:tr h="234625">
                <a:tc gridSpan="4">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8554147"/>
                  </a:ext>
                </a:extLst>
              </a:tr>
              <a:tr h="118991">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器具及び備品</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636418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家具、電気機器、ガス機器及び家庭用品（他の項に揚げるものを除く。）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8881648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事務机、事務いす及びキャビネット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9743923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21872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117730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その他の家具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58728062"/>
                  </a:ext>
                </a:extLst>
              </a:tr>
              <a:tr h="237927">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ラジオ、テレビジョン、テープレコーダーその他の音響機器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プロジェクター、スクリーン、マイク（ハンドマイクを含む）、アンプ、スピーカー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86497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事務機器及び通信機器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941026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電子計算機</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09162196"/>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パーソナルコンピューター（サーバー用のものを除く。）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パソコン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1076365"/>
                  </a:ext>
                </a:extLst>
              </a:tr>
              <a:tr h="23462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複写機、計算機（電子計算機を除く。）金銭登録機、タイムレコーダーその他これらに類するもの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プリンター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10930363"/>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時計、試験機器及び測定器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3469337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度量衡器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はかり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9796297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光学機器及び写真制作機器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0416799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カメラ、映画投影機、映写機及び望遠鏡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カメラ、ドローン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1617633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看板及び広告機器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586062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啓発用看板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2157985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4187765"/>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のぼり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1400004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容器及び金庫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9286703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ドラムかん、コンテナーその他の容器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591032"/>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プラスチックコンテナー、プランター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58049651"/>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288303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6144908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7238427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防草シート、防風ネット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3922822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機械及び装置</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54682938"/>
                  </a:ext>
                </a:extLst>
              </a:tr>
              <a:tr h="30540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農業用設備</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草刈機、モア（草刈りアタッチメント）、トラクター用除雪機（アタッチメント）、チェーンソー、ポンプ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7224647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ソフトウエア</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34550072"/>
                  </a:ext>
                </a:extLst>
              </a:tr>
              <a:tr h="18505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事務支援ソフト、書籍</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83076629"/>
                  </a:ext>
                </a:extLst>
              </a:tr>
            </a:tbl>
          </a:graphicData>
        </a:graphic>
      </p:graphicFrame>
      <p:sp>
        <p:nvSpPr>
          <p:cNvPr id="3" name="Line 4">
            <a:extLst>
              <a:ext uri="{FF2B5EF4-FFF2-40B4-BE49-F238E27FC236}">
                <a16:creationId xmlns:a16="http://schemas.microsoft.com/office/drawing/2014/main" id="{8D019C37-9312-43A0-A7D4-3D62C2F6C2C2}"/>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5" name="Text Box 5">
            <a:extLst>
              <a:ext uri="{FF2B5EF4-FFF2-40B4-BE49-F238E27FC236}">
                <a16:creationId xmlns:a16="http://schemas.microsoft.com/office/drawing/2014/main" id="{24275E69-57D4-4DE6-81C4-B28F961DC93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 name="テキスト ボックス 1">
            <a:extLst>
              <a:ext uri="{FF2B5EF4-FFF2-40B4-BE49-F238E27FC236}">
                <a16:creationId xmlns:a16="http://schemas.microsoft.com/office/drawing/2014/main" id="{9E179572-91A5-434A-9DCA-C5CF2B4759DB}"/>
              </a:ext>
            </a:extLst>
          </p:cNvPr>
          <p:cNvSpPr txBox="1"/>
          <p:nvPr/>
        </p:nvSpPr>
        <p:spPr>
          <a:xfrm>
            <a:off x="224780" y="7401272"/>
            <a:ext cx="6406480" cy="1892826"/>
          </a:xfrm>
          <a:prstGeom prst="rect">
            <a:avLst/>
          </a:prstGeom>
          <a:solidFill>
            <a:schemeClr val="bg1"/>
          </a:solidFill>
          <a:ln>
            <a:solidFill>
              <a:schemeClr val="tx1"/>
            </a:solidFill>
          </a:ln>
        </p:spPr>
        <p:txBody>
          <a:bodyPr wrap="square" rtlCol="0">
            <a:spAutoFit/>
          </a:bodyPr>
          <a:lstStyle/>
          <a:p>
            <a:r>
              <a:rPr lang="ja-JP" altLang="en-US" sz="1300" dirty="0">
                <a:latin typeface="HG丸ｺﾞｼｯｸM-PRO" panose="020F0600000000000000" pitchFamily="50" charset="-128"/>
                <a:ea typeface="HG丸ｺﾞｼｯｸM-PRO" panose="020F0600000000000000" pitchFamily="50" charset="-128"/>
              </a:rPr>
              <a:t>○耐用年数</a:t>
            </a:r>
            <a:r>
              <a:rPr lang="en-US" altLang="ja-JP" sz="1300" dirty="0">
                <a:latin typeface="HG丸ｺﾞｼｯｸM-PRO" panose="020F0600000000000000" pitchFamily="50" charset="-128"/>
                <a:ea typeface="HG丸ｺﾞｼｯｸM-PRO" panose="020F0600000000000000" pitchFamily="50" charset="-128"/>
              </a:rPr>
              <a:t>1</a:t>
            </a:r>
            <a:r>
              <a:rPr lang="ja-JP" altLang="en-US" sz="1300" dirty="0">
                <a:latin typeface="HG丸ｺﾞｼｯｸM-PRO" panose="020F0600000000000000" pitchFamily="50" charset="-128"/>
                <a:ea typeface="HG丸ｺﾞｼｯｸM-PRO" panose="020F0600000000000000" pitchFamily="50" charset="-128"/>
              </a:rPr>
              <a:t>年未満の消耗品類</a:t>
            </a:r>
          </a:p>
          <a:p>
            <a:r>
              <a:rPr lang="ja-JP" altLang="en-US" sz="1300" dirty="0">
                <a:latin typeface="HG丸ｺﾞｼｯｸM-PRO" panose="020F0600000000000000" pitchFamily="50" charset="-128"/>
                <a:ea typeface="HG丸ｺﾞｼｯｸM-PRO" panose="020F0600000000000000" pitchFamily="50" charset="-128"/>
              </a:rPr>
              <a:t>　・コピー用紙、ボールペン、のり、テープ、ＣＤ－Ｒ、メモリー、事務用はさみ、　　</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ホッチキス、はんこ等の軽微な事務用品</a:t>
            </a:r>
          </a:p>
          <a:p>
            <a:r>
              <a:rPr lang="ja-JP" altLang="en-US" sz="1300" dirty="0">
                <a:latin typeface="HG丸ｺﾞｼｯｸM-PRO" panose="020F0600000000000000" pitchFamily="50" charset="-128"/>
                <a:ea typeface="HG丸ｺﾞｼｯｸM-PRO" panose="020F0600000000000000" pitchFamily="50" charset="-128"/>
              </a:rPr>
              <a:t>  ・軍手、タオル、ブラシ、ほうき、移植ごて、コーキングガン、ビニール傘、</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タッパ、種子、花苗等の軽微な物品</a:t>
            </a:r>
            <a:endParaRPr lang="en-US" altLang="ja-JP" sz="1300" dirty="0">
              <a:latin typeface="HG丸ｺﾞｼｯｸM-PRO" panose="020F0600000000000000" pitchFamily="50" charset="-128"/>
              <a:ea typeface="HG丸ｺﾞｼｯｸM-PRO" panose="020F0600000000000000" pitchFamily="50" charset="-128"/>
            </a:endParaRPr>
          </a:p>
          <a:p>
            <a:r>
              <a:rPr lang="en-US" altLang="ja-JP" sz="1300" dirty="0">
                <a:latin typeface="HG丸ｺﾞｼｯｸM-PRO" panose="020F0600000000000000" pitchFamily="50" charset="-128"/>
                <a:ea typeface="HG丸ｺﾞｼｯｸM-PRO" panose="020F0600000000000000" pitchFamily="50" charset="-128"/>
              </a:rPr>
              <a:t>  </a:t>
            </a:r>
            <a:r>
              <a:rPr lang="ja-JP" altLang="en-US" sz="1300" dirty="0">
                <a:latin typeface="HG丸ｺﾞｼｯｸM-PRO" panose="020F0600000000000000" pitchFamily="50" charset="-128"/>
                <a:ea typeface="HG丸ｺﾞｼｯｸM-PRO" panose="020F0600000000000000" pitchFamily="50" charset="-128"/>
              </a:rPr>
              <a:t>（使い捨て又は長持ちしないもので安価なもの）</a:t>
            </a:r>
          </a:p>
          <a:p>
            <a:r>
              <a:rPr lang="ja-JP" altLang="en-US" sz="1300" dirty="0">
                <a:latin typeface="HG丸ｺﾞｼｯｸM-PRO" panose="020F0600000000000000" pitchFamily="50" charset="-128"/>
                <a:ea typeface="HG丸ｺﾞｼｯｸM-PRO" panose="020F0600000000000000" pitchFamily="50" charset="-128"/>
              </a:rPr>
              <a:t>○機械の燃料、潤滑油、乾電池、草刈り機替刃等の消耗品</a:t>
            </a:r>
          </a:p>
          <a:p>
            <a:r>
              <a:rPr lang="ja-JP" altLang="en-US" sz="1300" dirty="0">
                <a:latin typeface="HG丸ｺﾞｼｯｸM-PRO" panose="020F0600000000000000" pitchFamily="50" charset="-128"/>
                <a:ea typeface="HG丸ｺﾞｼｯｸM-PRO" panose="020F0600000000000000" pitchFamily="50" charset="-128"/>
              </a:rPr>
              <a:t>○セメント、アスファルト、砕石、コーキング材、塗料、薬剤等、補修工事等に使</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われる材料</a:t>
            </a:r>
            <a:endParaRPr kumimoji="1" lang="ja-JP" altLang="en-US" sz="1300" dirty="0">
              <a:latin typeface="HG丸ｺﾞｼｯｸM-PRO" panose="020F0600000000000000" pitchFamily="50" charset="-128"/>
              <a:ea typeface="HG丸ｺﾞｼｯｸM-PRO" panose="020F0600000000000000" pitchFamily="50" charset="-128"/>
            </a:endParaRPr>
          </a:p>
        </p:txBody>
      </p:sp>
      <p:sp>
        <p:nvSpPr>
          <p:cNvPr id="10" name="AutoShape 10">
            <a:extLst>
              <a:ext uri="{FF2B5EF4-FFF2-40B4-BE49-F238E27FC236}">
                <a16:creationId xmlns:a16="http://schemas.microsoft.com/office/drawing/2014/main" id="{E9A41716-2841-482D-9515-7E20F7DA865D}"/>
              </a:ext>
            </a:extLst>
          </p:cNvPr>
          <p:cNvSpPr>
            <a:spLocks noChangeArrowheads="1"/>
          </p:cNvSpPr>
          <p:nvPr/>
        </p:nvSpPr>
        <p:spPr bwMode="auto">
          <a:xfrm>
            <a:off x="134912" y="6844412"/>
            <a:ext cx="3294088" cy="327478"/>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財産管理台帳で</a:t>
            </a:r>
            <a:r>
              <a:rPr lang="ja-JP" altLang="en-US" dirty="0">
                <a:ea typeface="HG丸ｺﾞｼｯｸM-PRO" pitchFamily="50" charset="-128"/>
              </a:rPr>
              <a:t>整理する</a:t>
            </a:r>
            <a:r>
              <a:rPr lang="ja-JP" altLang="en-US" sz="1200" dirty="0">
                <a:ea typeface="HG丸ｺﾞｼｯｸM-PRO" pitchFamily="50" charset="-128"/>
              </a:rPr>
              <a:t>必要がないものの例</a:t>
            </a:r>
          </a:p>
        </p:txBody>
      </p:sp>
      <p:sp>
        <p:nvSpPr>
          <p:cNvPr id="6" name="Text Box 52">
            <a:extLst>
              <a:ext uri="{FF2B5EF4-FFF2-40B4-BE49-F238E27FC236}">
                <a16:creationId xmlns:a16="http://schemas.microsoft.com/office/drawing/2014/main" id="{143F4D0E-C1A8-9583-AB14-CF474810F0A7}"/>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47</a:t>
            </a:r>
          </a:p>
        </p:txBody>
      </p:sp>
    </p:spTree>
    <p:extLst>
      <p:ext uri="{BB962C8B-B14F-4D97-AF65-F5344CB8AC3E}">
        <p14:creationId xmlns:p14="http://schemas.microsoft.com/office/powerpoint/2010/main" val="369957929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720000" y="6969224"/>
            <a:ext cx="5832000" cy="154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0" name="角丸四角形 29"/>
          <p:cNvSpPr/>
          <p:nvPr/>
        </p:nvSpPr>
        <p:spPr>
          <a:xfrm>
            <a:off x="720000" y="5673080"/>
            <a:ext cx="5832000" cy="109709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9" name="角丸四角形 28"/>
          <p:cNvSpPr/>
          <p:nvPr/>
        </p:nvSpPr>
        <p:spPr>
          <a:xfrm>
            <a:off x="720000" y="3944888"/>
            <a:ext cx="5832000" cy="158377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5" name="角丸四角形 24"/>
          <p:cNvSpPr/>
          <p:nvPr/>
        </p:nvSpPr>
        <p:spPr>
          <a:xfrm>
            <a:off x="720000" y="1933229"/>
            <a:ext cx="5832000" cy="190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活動の報告</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Ⅴ</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8" name="テキスト ボックス 4"/>
          <p:cNvSpPr txBox="1">
            <a:spLocks noChangeArrowheads="1"/>
          </p:cNvSpPr>
          <p:nvPr/>
        </p:nvSpPr>
        <p:spPr bwMode="auto">
          <a:xfrm>
            <a:off x="429419" y="1150552"/>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活動組織は、毎年度、活動計画に定められている事項の実施状況を取りまとめ、市町村長に報告します。</a:t>
            </a:r>
            <a:endParaRPr lang="en-US" altLang="ja-JP" sz="1400" dirty="0">
              <a:latin typeface="HG丸ｺﾞｼｯｸM-PRO" pitchFamily="50" charset="-128"/>
              <a:ea typeface="HG丸ｺﾞｼｯｸM-PRO" pitchFamily="50" charset="-128"/>
            </a:endParaRPr>
          </a:p>
        </p:txBody>
      </p:sp>
      <p:sp>
        <p:nvSpPr>
          <p:cNvPr id="9" name="テキスト ボックス 4"/>
          <p:cNvSpPr txBox="1">
            <a:spLocks noChangeArrowheads="1"/>
          </p:cNvSpPr>
          <p:nvPr/>
        </p:nvSpPr>
        <p:spPr bwMode="auto">
          <a:xfrm>
            <a:off x="792000" y="2314104"/>
            <a:ext cx="5652000" cy="184666"/>
          </a:xfrm>
          <a:prstGeom prst="rect">
            <a:avLst/>
          </a:prstGeom>
          <a:noFill/>
          <a:ln w="9525">
            <a:noFill/>
            <a:prstDash val="dash"/>
            <a:miter lim="800000"/>
            <a:headEnd/>
            <a:tailEnd/>
          </a:ln>
        </p:spPr>
        <p:txBody>
          <a:bodyPr wrap="square" lIns="0" tIns="0" rIns="0" bIns="0">
            <a:spAutoFit/>
          </a:bodyPr>
          <a:lstStyle/>
          <a:p>
            <a:pPr indent="144000">
              <a:spcAft>
                <a:spcPts val="0"/>
              </a:spcAft>
              <a:defRPr/>
            </a:pPr>
            <a:r>
              <a:rPr lang="ja-JP" altLang="en-US" dirty="0">
                <a:latin typeface="HG丸ｺﾞｼｯｸM-PRO" pitchFamily="50" charset="-128"/>
                <a:ea typeface="HG丸ｺﾞｼｯｸM-PRO" pitchFamily="50" charset="-128"/>
              </a:rPr>
              <a:t>毎年度の活動終了後に、活動の実績を実施状況報告書に取りまとめます。</a:t>
            </a:r>
            <a:endParaRPr lang="en-US" altLang="ja-JP" dirty="0">
              <a:latin typeface="HG丸ｺﾞｼｯｸM-PRO" pitchFamily="50" charset="-128"/>
              <a:ea typeface="HG丸ｺﾞｼｯｸM-PRO" pitchFamily="50" charset="-128"/>
            </a:endParaRPr>
          </a:p>
        </p:txBody>
      </p:sp>
      <p:sp>
        <p:nvSpPr>
          <p:cNvPr id="11" name="テキスト ボックス 4"/>
          <p:cNvSpPr txBox="1">
            <a:spLocks noChangeArrowheads="1"/>
          </p:cNvSpPr>
          <p:nvPr/>
        </p:nvSpPr>
        <p:spPr bwMode="auto">
          <a:xfrm>
            <a:off x="792000" y="4345450"/>
            <a:ext cx="5652000" cy="969496"/>
          </a:xfrm>
          <a:prstGeom prst="rect">
            <a:avLst/>
          </a:prstGeom>
          <a:noFill/>
          <a:ln w="9525">
            <a:noFill/>
            <a:prstDash val="dash"/>
            <a:miter lim="800000"/>
            <a:headEnd/>
            <a:tailEnd/>
          </a:ln>
        </p:spPr>
        <p:txBody>
          <a:bodyPr wrap="square" lIns="0" tIns="0" rIns="0" bIns="0">
            <a:spAutoFit/>
          </a:bodyPr>
          <a:lstStyle/>
          <a:p>
            <a:pPr>
              <a:spcAft>
                <a:spcPts val="600"/>
              </a:spcAft>
              <a:defRPr/>
            </a:pPr>
            <a:r>
              <a:rPr lang="ja-JP" altLang="en-US" dirty="0">
                <a:latin typeface="HG丸ｺﾞｼｯｸM-PRO" pitchFamily="50" charset="-128"/>
                <a:ea typeface="HG丸ｺﾞｼｯｸM-PRO" pitchFamily="50" charset="-128"/>
              </a:rPr>
              <a:t>実施状況報告書は、次の書類を添付し市町村長に提出します。</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・活動記録</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・金銭出納簿 </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・その他必要な書類（総会議事録、点検記録簿、研修資料等）　　　　　　</a:t>
            </a:r>
            <a:endParaRPr lang="en-US" altLang="ja-JP" b="1" dirty="0">
              <a:solidFill>
                <a:srgbClr val="0000FF"/>
              </a:solidFill>
              <a:latin typeface="HG丸ｺﾞｼｯｸM-PRO" panose="020F0600000000000000" pitchFamily="50" charset="-128"/>
              <a:ea typeface="HG丸ｺﾞｼｯｸM-PRO" panose="020F0600000000000000" pitchFamily="50" charset="-128"/>
            </a:endParaRPr>
          </a:p>
        </p:txBody>
      </p:sp>
      <p:sp>
        <p:nvSpPr>
          <p:cNvPr id="12" name="テキスト ボックス 4"/>
          <p:cNvSpPr txBox="1">
            <a:spLocks noChangeArrowheads="1"/>
          </p:cNvSpPr>
          <p:nvPr/>
        </p:nvSpPr>
        <p:spPr bwMode="auto">
          <a:xfrm>
            <a:off x="792000" y="6046816"/>
            <a:ext cx="5652000" cy="630942"/>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市町村は、活動計画書に定められた事項の実施状況について、書類確認及び現地確認により行います。</a:t>
            </a:r>
            <a:endParaRPr lang="en-US" altLang="ja-JP" dirty="0">
              <a:latin typeface="HG丸ｺﾞｼｯｸM-PRO" pitchFamily="50" charset="-128"/>
              <a:ea typeface="HG丸ｺﾞｼｯｸM-PRO" pitchFamily="50" charset="-128"/>
            </a:endParaRPr>
          </a:p>
          <a:p>
            <a:pPr indent="142875"/>
            <a:r>
              <a:rPr lang="ja-JP" altLang="en-US" dirty="0">
                <a:latin typeface="HG丸ｺﾞｼｯｸM-PRO" pitchFamily="50" charset="-128"/>
                <a:ea typeface="HG丸ｺﾞｼｯｸM-PRO" pitchFamily="50" charset="-128"/>
              </a:rPr>
              <a:t>確認に当たっては、実施状況確認チェックシートを活用します。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792000" y="7341085"/>
            <a:ext cx="5652000" cy="1077218"/>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市町村が実施状況の確認に用いたチェックシートは、活動組織に送付されます。</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チェックシートには、市町村が確認を実施した際の所見が記載されているので、次年度の年度活動計画策定時の参考としてください。</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新たに遊休農地の発生が判明した場合は、その農用地を解消すべき遊休農地として位置付けるなど、活動計画（全体版）の変更を行う必要があります。</a:t>
            </a:r>
            <a:endParaRPr lang="en-US" altLang="ja-JP" dirty="0">
              <a:latin typeface="HG丸ｺﾞｼｯｸM-PRO" pitchFamily="50" charset="-128"/>
              <a:ea typeface="HG丸ｺﾞｼｯｸM-PRO" pitchFamily="50" charset="-128"/>
            </a:endParaRPr>
          </a:p>
        </p:txBody>
      </p:sp>
      <p:sp>
        <p:nvSpPr>
          <p:cNvPr id="17" name="テキスト ボックス 15"/>
          <p:cNvSpPr txBox="1">
            <a:spLocks noChangeArrowheads="1"/>
          </p:cNvSpPr>
          <p:nvPr/>
        </p:nvSpPr>
        <p:spPr bwMode="auto">
          <a:xfrm>
            <a:off x="396000" y="5680193"/>
            <a:ext cx="216000" cy="1080000"/>
          </a:xfrm>
          <a:prstGeom prst="rect">
            <a:avLst/>
          </a:prstGeom>
          <a:solidFill>
            <a:srgbClr val="FFCCFF"/>
          </a:solidFill>
          <a:ln w="19050">
            <a:solidFill>
              <a:srgbClr val="FF66FF"/>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市町村</a:t>
            </a:r>
          </a:p>
        </p:txBody>
      </p:sp>
      <p:sp>
        <p:nvSpPr>
          <p:cNvPr id="18" name="テキスト ボックス 15"/>
          <p:cNvSpPr txBox="1">
            <a:spLocks noChangeArrowheads="1"/>
          </p:cNvSpPr>
          <p:nvPr/>
        </p:nvSpPr>
        <p:spPr bwMode="auto">
          <a:xfrm>
            <a:off x="396000" y="1928664"/>
            <a:ext cx="216000" cy="3600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19" name="テキスト ボックス 15"/>
          <p:cNvSpPr txBox="1">
            <a:spLocks noChangeArrowheads="1"/>
          </p:cNvSpPr>
          <p:nvPr/>
        </p:nvSpPr>
        <p:spPr bwMode="auto">
          <a:xfrm>
            <a:off x="396000" y="6967661"/>
            <a:ext cx="216000" cy="1476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24" name="テキスト ボックス 4"/>
          <p:cNvSpPr txBox="1">
            <a:spLocks noChangeArrowheads="1"/>
          </p:cNvSpPr>
          <p:nvPr/>
        </p:nvSpPr>
        <p:spPr bwMode="auto">
          <a:xfrm>
            <a:off x="908720" y="2537139"/>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50</a:t>
            </a:r>
            <a:r>
              <a:rPr lang="ja-JP" altLang="en-US" sz="900" b="1" dirty="0">
                <a:solidFill>
                  <a:srgbClr val="0000FF"/>
                </a:solidFill>
                <a:latin typeface="ＭＳ Ｐ明朝" pitchFamily="18" charset="-128"/>
                <a:ea typeface="ＭＳ Ｐ明朝" pitchFamily="18" charset="-128"/>
              </a:rPr>
              <a:t>ページを参照（様式第１－８号）</a:t>
            </a:r>
            <a:endParaRPr lang="en-US" altLang="ja-JP" sz="900" b="1" dirty="0">
              <a:solidFill>
                <a:srgbClr val="0000FF"/>
              </a:solidFill>
              <a:latin typeface="HG丸ｺﾞｼｯｸM-PRO" pitchFamily="50" charset="-128"/>
              <a:ea typeface="HG丸ｺﾞｼｯｸM-PRO" pitchFamily="50" charset="-128"/>
            </a:endParaRPr>
          </a:p>
        </p:txBody>
      </p:sp>
      <p:sp>
        <p:nvSpPr>
          <p:cNvPr id="26" name="テキスト ボックス 4"/>
          <p:cNvSpPr txBox="1">
            <a:spLocks noChangeArrowheads="1"/>
          </p:cNvSpPr>
          <p:nvPr/>
        </p:nvSpPr>
        <p:spPr bwMode="auto">
          <a:xfrm>
            <a:off x="908720" y="3579894"/>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56</a:t>
            </a:r>
            <a:r>
              <a:rPr lang="ja-JP" altLang="en-US" sz="900" b="1" dirty="0">
                <a:solidFill>
                  <a:srgbClr val="0000FF"/>
                </a:solidFill>
                <a:latin typeface="ＭＳ Ｐ明朝" pitchFamily="18" charset="-128"/>
                <a:ea typeface="ＭＳ Ｐ明朝" pitchFamily="18" charset="-128"/>
              </a:rPr>
              <a:t>ページを参照（別記１－５様式第１号）</a:t>
            </a:r>
          </a:p>
        </p:txBody>
      </p:sp>
      <p:sp>
        <p:nvSpPr>
          <p:cNvPr id="27" name="テキスト ボックス 4"/>
          <p:cNvSpPr txBox="1">
            <a:spLocks noChangeArrowheads="1"/>
          </p:cNvSpPr>
          <p:nvPr/>
        </p:nvSpPr>
        <p:spPr bwMode="auto">
          <a:xfrm>
            <a:off x="792000" y="2772288"/>
            <a:ext cx="5652000" cy="815608"/>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実施状況報告書は、日々記録した活動記録及び金銭出納簿に基づき作成します。</a:t>
            </a:r>
            <a:endParaRPr lang="en-US" altLang="ja-JP" dirty="0">
              <a:latin typeface="HG丸ｺﾞｼｯｸM-PRO" pitchFamily="50" charset="-128"/>
              <a:ea typeface="HG丸ｺﾞｼｯｸM-PRO" pitchFamily="50" charset="-128"/>
            </a:endParaRPr>
          </a:p>
          <a:p>
            <a:pPr indent="144000">
              <a:spcAft>
                <a:spcPts val="0"/>
              </a:spcAft>
              <a:defRPr/>
            </a:pPr>
            <a:r>
              <a:rPr lang="ja-JP" altLang="en-US" dirty="0">
                <a:latin typeface="HG丸ｺﾞｼｯｸM-PRO" pitchFamily="50" charset="-128"/>
                <a:ea typeface="HG丸ｺﾞｼｯｸM-PRO" pitchFamily="50" charset="-128"/>
              </a:rPr>
              <a:t>複数集落から構成される活動組織については、必要に応じて「多面的機能支払交付金に係る実施計画、活動報告及び活動組織による活動報告確認票」を集落毎に取りまとめてください。</a:t>
            </a:r>
            <a:endParaRPr lang="en-US" altLang="ja-JP" dirty="0">
              <a:latin typeface="HG丸ｺﾞｼｯｸM-PRO" pitchFamily="50" charset="-128"/>
              <a:ea typeface="HG丸ｺﾞｼｯｸM-PRO" pitchFamily="50" charset="-128"/>
            </a:endParaRPr>
          </a:p>
        </p:txBody>
      </p:sp>
      <p:sp>
        <p:nvSpPr>
          <p:cNvPr id="31" name="テキスト ボックス 4"/>
          <p:cNvSpPr txBox="1">
            <a:spLocks noChangeArrowheads="1"/>
          </p:cNvSpPr>
          <p:nvPr/>
        </p:nvSpPr>
        <p:spPr bwMode="auto">
          <a:xfrm>
            <a:off x="1844824" y="4633573"/>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37</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6</a:t>
            </a:r>
            <a:r>
              <a:rPr lang="ja-JP" altLang="en-US" sz="900" b="1" dirty="0">
                <a:solidFill>
                  <a:srgbClr val="0000FF"/>
                </a:solidFill>
                <a:latin typeface="ＭＳ Ｐ明朝" pitchFamily="18" charset="-128"/>
                <a:ea typeface="ＭＳ Ｐ明朝" pitchFamily="18" charset="-128"/>
              </a:rPr>
              <a:t>号）</a:t>
            </a:r>
          </a:p>
        </p:txBody>
      </p:sp>
      <p:sp>
        <p:nvSpPr>
          <p:cNvPr id="32" name="テキスト ボックス 4"/>
          <p:cNvSpPr txBox="1">
            <a:spLocks noChangeArrowheads="1"/>
          </p:cNvSpPr>
          <p:nvPr/>
        </p:nvSpPr>
        <p:spPr bwMode="auto">
          <a:xfrm>
            <a:off x="1844824" y="4902606"/>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42</a:t>
            </a: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43</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号）</a:t>
            </a:r>
          </a:p>
        </p:txBody>
      </p:sp>
      <p:sp>
        <p:nvSpPr>
          <p:cNvPr id="33" name="テキスト ボックス 4"/>
          <p:cNvSpPr txBox="1">
            <a:spLocks noChangeArrowheads="1"/>
          </p:cNvSpPr>
          <p:nvPr/>
        </p:nvSpPr>
        <p:spPr bwMode="auto">
          <a:xfrm>
            <a:off x="1845072" y="5318558"/>
            <a:ext cx="2448024"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→提出資料は、市町村にお問い合わせください。</a:t>
            </a:r>
          </a:p>
        </p:txBody>
      </p:sp>
      <p:sp>
        <p:nvSpPr>
          <p:cNvPr id="35" name="角丸四角形 34"/>
          <p:cNvSpPr/>
          <p:nvPr/>
        </p:nvSpPr>
        <p:spPr>
          <a:xfrm>
            <a:off x="720000" y="1933229"/>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（１）実施状況の取りまとめ</a:t>
            </a:r>
          </a:p>
        </p:txBody>
      </p:sp>
      <p:sp>
        <p:nvSpPr>
          <p:cNvPr id="38" name="角丸四角形 37"/>
          <p:cNvSpPr/>
          <p:nvPr/>
        </p:nvSpPr>
        <p:spPr>
          <a:xfrm>
            <a:off x="720000" y="3944888"/>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（２）実施状況報告書の提出</a:t>
            </a:r>
          </a:p>
        </p:txBody>
      </p:sp>
      <p:sp>
        <p:nvSpPr>
          <p:cNvPr id="39" name="角丸四角形 38"/>
          <p:cNvSpPr/>
          <p:nvPr/>
        </p:nvSpPr>
        <p:spPr>
          <a:xfrm>
            <a:off x="720000" y="5673080"/>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（３）実施状況のとりまとめ確認</a:t>
            </a:r>
          </a:p>
        </p:txBody>
      </p:sp>
      <p:sp>
        <p:nvSpPr>
          <p:cNvPr id="40" name="角丸四角形 39"/>
          <p:cNvSpPr/>
          <p:nvPr/>
        </p:nvSpPr>
        <p:spPr>
          <a:xfrm>
            <a:off x="720000" y="6969224"/>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（４）次年度の年度活動計画の策定</a:t>
            </a:r>
          </a:p>
        </p:txBody>
      </p:sp>
      <p:sp>
        <p:nvSpPr>
          <p:cNvPr id="37" name="テキスト ボックス 4"/>
          <p:cNvSpPr txBox="1">
            <a:spLocks noChangeArrowheads="1"/>
          </p:cNvSpPr>
          <p:nvPr/>
        </p:nvSpPr>
        <p:spPr bwMode="auto">
          <a:xfrm>
            <a:off x="468000" y="8715126"/>
            <a:ext cx="6082225" cy="846386"/>
          </a:xfrm>
          <a:prstGeom prst="rect">
            <a:avLst/>
          </a:prstGeom>
          <a:noFill/>
          <a:ln w="9525">
            <a:noFill/>
            <a:prstDash val="dash"/>
            <a:miter lim="800000"/>
            <a:headEnd/>
            <a:tailEnd/>
          </a:ln>
        </p:spPr>
        <p:txBody>
          <a:bodyPr wrap="square" lIns="0" tIns="0" rIns="0" bIns="0">
            <a:spAutoFit/>
          </a:bodyPr>
          <a:lstStyle/>
          <a:p>
            <a:pPr algn="l" rtl="0" fontAlgn="base"/>
            <a:r>
              <a:rPr lang="en-US" altLang="ja-JP" sz="1100" dirty="0">
                <a:solidFill>
                  <a:srgbClr val="000000"/>
                </a:solidFill>
                <a:latin typeface="HG丸ｺﾞｼｯｸM-PRO" panose="020F0600000000000000" pitchFamily="50" charset="-128"/>
                <a:ea typeface="HG丸ｺﾞｼｯｸM-PRO" panose="020F0600000000000000" pitchFamily="50" charset="-128"/>
              </a:rPr>
              <a:t>※</a:t>
            </a:r>
            <a:r>
              <a:rPr lang="ja-JP" altLang="ja-JP" sz="1100" b="0" i="0" u="none" strike="noStrike" dirty="0">
                <a:solidFill>
                  <a:srgbClr val="000000"/>
                </a:solidFill>
                <a:effectLst/>
                <a:latin typeface="HG丸ｺﾞｼｯｸM-PRO" panose="020F0600000000000000" pitchFamily="50" charset="-128"/>
                <a:ea typeface="HG丸ｺﾞｼｯｸM-PRO" panose="020F0600000000000000" pitchFamily="50" charset="-128"/>
              </a:rPr>
              <a:t>　毎年度の活動報告とは別に、地域資源の適切な保全管理のための推進活動及び多面的機能の</a:t>
            </a:r>
            <a:endParaRPr lang="en-US" altLang="ja-JP" sz="1100" b="0" i="0" u="none" strike="noStrike" dirty="0">
              <a:solidFill>
                <a:srgbClr val="000000"/>
              </a:solidFill>
              <a:effectLst/>
              <a:latin typeface="HG丸ｺﾞｼｯｸM-PRO" panose="020F0600000000000000" pitchFamily="50" charset="-128"/>
              <a:ea typeface="HG丸ｺﾞｼｯｸM-PRO" panose="020F0600000000000000" pitchFamily="50" charset="-128"/>
            </a:endParaRPr>
          </a:p>
          <a:p>
            <a:pPr algn="l" rtl="0" fontAlgn="base"/>
            <a:r>
              <a:rPr lang="ja-JP" altLang="en-US" sz="1100" dirty="0">
                <a:solidFill>
                  <a:srgbClr val="000000"/>
                </a:solidFill>
                <a:latin typeface="HG丸ｺﾞｼｯｸM-PRO" panose="020F0600000000000000" pitchFamily="50" charset="-128"/>
                <a:ea typeface="HG丸ｺﾞｼｯｸM-PRO" panose="020F0600000000000000" pitchFamily="50" charset="-128"/>
              </a:rPr>
              <a:t>　</a:t>
            </a:r>
            <a:r>
              <a:rPr lang="ja-JP" altLang="ja-JP" sz="1100" b="0" i="0" u="none" strike="noStrike" dirty="0">
                <a:solidFill>
                  <a:srgbClr val="000000"/>
                </a:solidFill>
                <a:effectLst/>
                <a:latin typeface="HG丸ｺﾞｼｯｸM-PRO" panose="020F0600000000000000" pitchFamily="50" charset="-128"/>
                <a:ea typeface="HG丸ｺﾞｼｯｸM-PRO" panose="020F0600000000000000" pitchFamily="50" charset="-128"/>
              </a:rPr>
              <a:t>増進を図る活動に取り組む活動組織は、認定を受けている事業計画の開始年度から起算して４</a:t>
            </a:r>
            <a:endParaRPr lang="en-US" altLang="ja-JP" sz="1100" b="0" i="0" u="none" strike="noStrike" dirty="0">
              <a:solidFill>
                <a:srgbClr val="000000"/>
              </a:solidFill>
              <a:effectLst/>
              <a:latin typeface="HG丸ｺﾞｼｯｸM-PRO" panose="020F0600000000000000" pitchFamily="50" charset="-128"/>
              <a:ea typeface="HG丸ｺﾞｼｯｸM-PRO" panose="020F0600000000000000" pitchFamily="50" charset="-128"/>
            </a:endParaRPr>
          </a:p>
          <a:p>
            <a:pPr algn="l" rtl="0" fontAlgn="base"/>
            <a:r>
              <a:rPr lang="ja-JP" altLang="en-US" sz="1100" dirty="0">
                <a:solidFill>
                  <a:srgbClr val="000000"/>
                </a:solidFill>
                <a:latin typeface="HG丸ｺﾞｼｯｸM-PRO" panose="020F0600000000000000" pitchFamily="50" charset="-128"/>
                <a:ea typeface="HG丸ｺﾞｼｯｸM-PRO" panose="020F0600000000000000" pitchFamily="50" charset="-128"/>
              </a:rPr>
              <a:t>　</a:t>
            </a:r>
            <a:r>
              <a:rPr lang="ja-JP" altLang="ja-JP" sz="1100" b="0" i="0" u="none" strike="noStrike" dirty="0">
                <a:solidFill>
                  <a:srgbClr val="000000"/>
                </a:solidFill>
                <a:effectLst/>
                <a:latin typeface="HG丸ｺﾞｼｯｸM-PRO" panose="020F0600000000000000" pitchFamily="50" charset="-128"/>
                <a:ea typeface="HG丸ｺﾞｼｯｸM-PRO" panose="020F0600000000000000" pitchFamily="50" charset="-128"/>
              </a:rPr>
              <a:t>年目にこれらの活動の実施状況や効果の発現状況等について自己評価を行い、市町村に報告す</a:t>
            </a:r>
            <a:endParaRPr lang="en-US" altLang="ja-JP" sz="1100" b="0" i="0" u="none" strike="noStrike" dirty="0">
              <a:solidFill>
                <a:srgbClr val="000000"/>
              </a:solidFill>
              <a:effectLst/>
              <a:latin typeface="HG丸ｺﾞｼｯｸM-PRO" panose="020F0600000000000000" pitchFamily="50" charset="-128"/>
              <a:ea typeface="HG丸ｺﾞｼｯｸM-PRO" panose="020F0600000000000000" pitchFamily="50" charset="-128"/>
            </a:endParaRPr>
          </a:p>
          <a:p>
            <a:pPr algn="l" rtl="0" fontAlgn="base"/>
            <a:r>
              <a:rPr lang="ja-JP" altLang="en-US" sz="1100" dirty="0">
                <a:solidFill>
                  <a:srgbClr val="000000"/>
                </a:solidFill>
                <a:latin typeface="HG丸ｺﾞｼｯｸM-PRO" panose="020F0600000000000000" pitchFamily="50" charset="-128"/>
                <a:ea typeface="HG丸ｺﾞｼｯｸM-PRO" panose="020F0600000000000000" pitchFamily="50" charset="-128"/>
              </a:rPr>
              <a:t>　</a:t>
            </a:r>
            <a:r>
              <a:rPr lang="ja-JP" altLang="ja-JP" sz="1100" b="0" i="0" u="none" strike="noStrike" dirty="0">
                <a:solidFill>
                  <a:srgbClr val="000000"/>
                </a:solidFill>
                <a:effectLst/>
                <a:latin typeface="HG丸ｺﾞｼｯｸM-PRO" panose="020F0600000000000000" pitchFamily="50" charset="-128"/>
                <a:ea typeface="HG丸ｺﾞｼｯｸM-PRO" panose="020F0600000000000000" pitchFamily="50" charset="-128"/>
              </a:rPr>
              <a:t>る必要があります。（自己評価の詳細については市町村にお問合せください。）</a:t>
            </a:r>
            <a:r>
              <a:rPr lang="en-US" altLang="ja-JP" sz="1100" b="0" i="0" dirty="0">
                <a:solidFill>
                  <a:srgbClr val="000000"/>
                </a:solidFill>
                <a:effectLst/>
                <a:latin typeface="HG丸ｺﾞｼｯｸM-PRO" panose="020F0600000000000000" pitchFamily="50" charset="-128"/>
                <a:ea typeface="HG丸ｺﾞｼｯｸM-PRO" panose="020F0600000000000000" pitchFamily="50" charset="-128"/>
              </a:rPr>
              <a:t>​</a:t>
            </a:r>
          </a:p>
          <a:p>
            <a:pPr algn="l" rtl="0" fontAlgn="base"/>
            <a:endParaRPr lang="en-US" altLang="ja-JP" sz="1100" b="0" i="0" dirty="0">
              <a:solidFill>
                <a:srgbClr val="000000"/>
              </a:solidFill>
              <a:effectLst/>
              <a:latin typeface="Meiryo UI" panose="020B0604030504040204" pitchFamily="50" charset="-128"/>
              <a:ea typeface="Meiryo UI" panose="020B0604030504040204" pitchFamily="50" charset="-128"/>
            </a:endParaRPr>
          </a:p>
        </p:txBody>
      </p:sp>
      <p:sp>
        <p:nvSpPr>
          <p:cNvPr id="62" name="Text Box 52">
            <a:extLst>
              <a:ext uri="{FF2B5EF4-FFF2-40B4-BE49-F238E27FC236}">
                <a16:creationId xmlns:a16="http://schemas.microsoft.com/office/drawing/2014/main" id="{AAE3F6D3-8D09-24C1-19EC-E78D2F9B2CB7}"/>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48</a:t>
            </a:r>
          </a:p>
        </p:txBody>
      </p:sp>
      <p:sp>
        <p:nvSpPr>
          <p:cNvPr id="2" name="テキスト ボックス 4">
            <a:extLst>
              <a:ext uri="{FF2B5EF4-FFF2-40B4-BE49-F238E27FC236}">
                <a16:creationId xmlns:a16="http://schemas.microsoft.com/office/drawing/2014/main" id="{BCE5DFDA-1E8D-B19C-B8B5-73ECD290E271}"/>
              </a:ext>
            </a:extLst>
          </p:cNvPr>
          <p:cNvSpPr txBox="1">
            <a:spLocks noChangeArrowheads="1"/>
          </p:cNvSpPr>
          <p:nvPr/>
        </p:nvSpPr>
        <p:spPr bwMode="auto">
          <a:xfrm>
            <a:off x="3612400" y="4633076"/>
            <a:ext cx="2916000" cy="138499"/>
          </a:xfrm>
          <a:prstGeom prst="rect">
            <a:avLst/>
          </a:prstGeom>
          <a:noFill/>
          <a:ln w="9525">
            <a:noFill/>
            <a:prstDash val="dash"/>
            <a:miter lim="800000"/>
            <a:headEnd/>
            <a:tailEnd/>
          </a:ln>
        </p:spPr>
        <p:txBody>
          <a:bodyPr wrap="square" lIns="0" tIns="0" rIns="0" bIns="0">
            <a:spAutoFit/>
          </a:bodyPr>
          <a:lstStyle/>
          <a:p>
            <a:pPr>
              <a:defRPr/>
            </a:pPr>
            <a:r>
              <a:rPr lang="en-US" altLang="ja-JP" sz="900" b="1" dirty="0">
                <a:solidFill>
                  <a:srgbClr val="FF0000"/>
                </a:solidFill>
                <a:latin typeface="ＭＳ Ｐ明朝" pitchFamily="18" charset="-128"/>
                <a:ea typeface="ＭＳ Ｐ明朝" pitchFamily="18" charset="-128"/>
              </a:rPr>
              <a:t>※</a:t>
            </a:r>
            <a:r>
              <a:rPr lang="ja-JP" altLang="en-US" sz="900" b="1" dirty="0">
                <a:solidFill>
                  <a:srgbClr val="FF0000"/>
                </a:solidFill>
                <a:latin typeface="ＭＳ Ｐ明朝" pitchFamily="18" charset="-128"/>
                <a:ea typeface="ＭＳ Ｐ明朝" pitchFamily="18" charset="-128"/>
              </a:rPr>
              <a:t>ただし、農地維持活動のみ実施する活動組織は提出不要。</a:t>
            </a:r>
          </a:p>
        </p:txBody>
      </p:sp>
    </p:spTree>
    <p:extLst>
      <p:ext uri="{BB962C8B-B14F-4D97-AF65-F5344CB8AC3E}">
        <p14:creationId xmlns:p14="http://schemas.microsoft.com/office/powerpoint/2010/main" val="30301940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a:extLst>
              <a:ext uri="{FF2B5EF4-FFF2-40B4-BE49-F238E27FC236}">
                <a16:creationId xmlns:a16="http://schemas.microsoft.com/office/drawing/2014/main" id="{87340795-DFA7-4A00-A6F0-2E3086F1A29F}"/>
              </a:ext>
            </a:extLst>
          </p:cNvPr>
          <p:cNvSpPr/>
          <p:nvPr/>
        </p:nvSpPr>
        <p:spPr>
          <a:xfrm>
            <a:off x="110509" y="7253418"/>
            <a:ext cx="6515463" cy="2462729"/>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5" name="図 4">
            <a:extLst>
              <a:ext uri="{FF2B5EF4-FFF2-40B4-BE49-F238E27FC236}">
                <a16:creationId xmlns:a16="http://schemas.microsoft.com/office/drawing/2014/main" id="{31159867-4123-49CE-AE23-DC9FDC259E77}"/>
              </a:ext>
            </a:extLst>
          </p:cNvPr>
          <p:cNvPicPr>
            <a:picLocks noChangeAspect="1"/>
          </p:cNvPicPr>
          <p:nvPr/>
        </p:nvPicPr>
        <p:blipFill>
          <a:blip r:embed="rId2"/>
          <a:stretch>
            <a:fillRect/>
          </a:stretch>
        </p:blipFill>
        <p:spPr>
          <a:xfrm>
            <a:off x="796548" y="7297043"/>
            <a:ext cx="5378358" cy="2433314"/>
          </a:xfrm>
          <a:prstGeom prst="rect">
            <a:avLst/>
          </a:prstGeom>
        </p:spPr>
      </p:pic>
      <p:sp>
        <p:nvSpPr>
          <p:cNvPr id="23" name="角丸四角形 22"/>
          <p:cNvSpPr/>
          <p:nvPr/>
        </p:nvSpPr>
        <p:spPr>
          <a:xfrm>
            <a:off x="116632" y="958325"/>
            <a:ext cx="6624736" cy="4028737"/>
          </a:xfrm>
          <a:prstGeom prst="roundRect">
            <a:avLst>
              <a:gd name="adj" fmla="val 301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4" name="図 3">
            <a:extLst>
              <a:ext uri="{FF2B5EF4-FFF2-40B4-BE49-F238E27FC236}">
                <a16:creationId xmlns:a16="http://schemas.microsoft.com/office/drawing/2014/main" id="{1B9187BC-BEF6-4A67-9280-8BA2625FE86D}"/>
              </a:ext>
            </a:extLst>
          </p:cNvPr>
          <p:cNvPicPr>
            <a:picLocks noChangeAspect="1"/>
          </p:cNvPicPr>
          <p:nvPr/>
        </p:nvPicPr>
        <p:blipFill>
          <a:blip r:embed="rId3"/>
          <a:stretch>
            <a:fillRect/>
          </a:stretch>
        </p:blipFill>
        <p:spPr>
          <a:xfrm>
            <a:off x="223708" y="1293790"/>
            <a:ext cx="3262019" cy="2157985"/>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活動の報告</a:t>
            </a:r>
          </a:p>
        </p:txBody>
      </p:sp>
      <p:sp>
        <p:nvSpPr>
          <p:cNvPr id="31" name="AutoShape 10"/>
          <p:cNvSpPr>
            <a:spLocks noChangeArrowheads="1"/>
          </p:cNvSpPr>
          <p:nvPr/>
        </p:nvSpPr>
        <p:spPr bwMode="auto">
          <a:xfrm>
            <a:off x="94115" y="329960"/>
            <a:ext cx="3667542" cy="519351"/>
          </a:xfrm>
          <a:prstGeom prst="roundRect">
            <a:avLst>
              <a:gd name="adj" fmla="val 50000"/>
            </a:avLst>
          </a:prstGeom>
          <a:solidFill>
            <a:srgbClr val="FFFFC9"/>
          </a:solidFill>
          <a:ln w="9525">
            <a:solidFill>
              <a:schemeClr val="tx1"/>
            </a:solidFill>
            <a:round/>
            <a:headEnd/>
            <a:tailEnd/>
          </a:ln>
        </p:spPr>
        <p:txBody>
          <a:bodyPr wrap="square" lIns="72000" tIns="0" rIns="72000" bIns="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実施状況報告書に添付し市町村に提出する資料と</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市町村が行う実施状況の確認の区分</a:t>
            </a:r>
          </a:p>
        </p:txBody>
      </p:sp>
      <p:pic>
        <p:nvPicPr>
          <p:cNvPr id="8" name="図 7">
            <a:extLst>
              <a:ext uri="{FF2B5EF4-FFF2-40B4-BE49-F238E27FC236}">
                <a16:creationId xmlns:a16="http://schemas.microsoft.com/office/drawing/2014/main" id="{DF85CCA7-0510-4E0E-9093-027525116D2C}"/>
              </a:ext>
            </a:extLst>
          </p:cNvPr>
          <p:cNvPicPr>
            <a:picLocks noChangeAspect="1"/>
          </p:cNvPicPr>
          <p:nvPr/>
        </p:nvPicPr>
        <p:blipFill>
          <a:blip r:embed="rId4"/>
          <a:stretch>
            <a:fillRect/>
          </a:stretch>
        </p:blipFill>
        <p:spPr>
          <a:xfrm>
            <a:off x="3662274" y="1290374"/>
            <a:ext cx="2902546" cy="1338158"/>
          </a:xfrm>
          <a:prstGeom prst="rect">
            <a:avLst/>
          </a:prstGeom>
        </p:spPr>
      </p:pic>
      <p:sp>
        <p:nvSpPr>
          <p:cNvPr id="17" name="テキスト ボックス 4">
            <a:extLst>
              <a:ext uri="{FF2B5EF4-FFF2-40B4-BE49-F238E27FC236}">
                <a16:creationId xmlns:a16="http://schemas.microsoft.com/office/drawing/2014/main" id="{667764B6-7C62-4CF7-AFC5-631BD63F76DF}"/>
              </a:ext>
            </a:extLst>
          </p:cNvPr>
          <p:cNvSpPr txBox="1">
            <a:spLocks noChangeArrowheads="1"/>
          </p:cNvSpPr>
          <p:nvPr/>
        </p:nvSpPr>
        <p:spPr bwMode="auto">
          <a:xfrm>
            <a:off x="3645025" y="1018620"/>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実施状況の確認内容</a:t>
            </a:r>
          </a:p>
        </p:txBody>
      </p:sp>
      <p:sp>
        <p:nvSpPr>
          <p:cNvPr id="18" name="テキスト ボックス 4">
            <a:extLst>
              <a:ext uri="{FF2B5EF4-FFF2-40B4-BE49-F238E27FC236}">
                <a16:creationId xmlns:a16="http://schemas.microsoft.com/office/drawing/2014/main" id="{4F00CCD8-1597-4152-A96A-D41DE4488E20}"/>
              </a:ext>
            </a:extLst>
          </p:cNvPr>
          <p:cNvSpPr txBox="1">
            <a:spLocks noChangeArrowheads="1"/>
          </p:cNvSpPr>
          <p:nvPr/>
        </p:nvSpPr>
        <p:spPr bwMode="auto">
          <a:xfrm>
            <a:off x="208361" y="1021906"/>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市町村へ提出する書類</a:t>
            </a:r>
          </a:p>
        </p:txBody>
      </p:sp>
      <p:sp>
        <p:nvSpPr>
          <p:cNvPr id="20" name="テキスト ボックス 19">
            <a:extLst>
              <a:ext uri="{FF2B5EF4-FFF2-40B4-BE49-F238E27FC236}">
                <a16:creationId xmlns:a16="http://schemas.microsoft.com/office/drawing/2014/main" id="{7B8A4373-DEF3-421F-BDE8-4277436BFBDB}"/>
              </a:ext>
            </a:extLst>
          </p:cNvPr>
          <p:cNvSpPr txBox="1"/>
          <p:nvPr/>
        </p:nvSpPr>
        <p:spPr>
          <a:xfrm>
            <a:off x="727764" y="1894541"/>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角丸四角形 15">
            <a:extLst>
              <a:ext uri="{FF2B5EF4-FFF2-40B4-BE49-F238E27FC236}">
                <a16:creationId xmlns:a16="http://schemas.microsoft.com/office/drawing/2014/main" id="{F9437BB3-765C-4BF5-B735-ECA6211E1438}"/>
              </a:ext>
            </a:extLst>
          </p:cNvPr>
          <p:cNvSpPr/>
          <p:nvPr/>
        </p:nvSpPr>
        <p:spPr>
          <a:xfrm>
            <a:off x="110509" y="5423112"/>
            <a:ext cx="6569357" cy="1751519"/>
          </a:xfrm>
          <a:prstGeom prst="roundRect">
            <a:avLst>
              <a:gd name="adj" fmla="val 908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6" name="テキスト ボックス 4">
            <a:extLst>
              <a:ext uri="{FF2B5EF4-FFF2-40B4-BE49-F238E27FC236}">
                <a16:creationId xmlns:a16="http://schemas.microsoft.com/office/drawing/2014/main" id="{DD3624FF-87A3-4B99-B512-3DF4D1A4122C}"/>
              </a:ext>
            </a:extLst>
          </p:cNvPr>
          <p:cNvSpPr txBox="1">
            <a:spLocks noChangeArrowheads="1"/>
          </p:cNvSpPr>
          <p:nvPr/>
        </p:nvSpPr>
        <p:spPr bwMode="auto">
          <a:xfrm>
            <a:off x="208361" y="5423112"/>
            <a:ext cx="6417611" cy="170816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持越金については、次年度の当初期間に必要な額限りとし、使用時期、使用内容などを実施状況報告書の備考欄に記載します。使用予定が明確でないものについては返還が必要です。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長寿命化の取組として、持越金を積立てる場合は、長寿命化計画に位置付けた取組で次年度以降に必要な費用のみとします。 　</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持越金については具体的な使用計画（取組内容ごとの使用時期と金額）などの資料を別途整理しておくことが必要です。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持越金が当該年度交付金の３割を超え、かつ、１００万円以上である場合は使用予定表を作成してください。</a:t>
            </a:r>
            <a:endParaRPr lang="en-US" altLang="ja-JP" dirty="0">
              <a:latin typeface="HG丸ｺﾞｼｯｸM-PRO" pitchFamily="50" charset="-128"/>
              <a:ea typeface="HG丸ｺﾞｼｯｸM-PRO" pitchFamily="50" charset="-128"/>
            </a:endParaRPr>
          </a:p>
        </p:txBody>
      </p:sp>
      <p:sp>
        <p:nvSpPr>
          <p:cNvPr id="19" name="AutoShape 10">
            <a:extLst>
              <a:ext uri="{FF2B5EF4-FFF2-40B4-BE49-F238E27FC236}">
                <a16:creationId xmlns:a16="http://schemas.microsoft.com/office/drawing/2014/main" id="{599FD96D-5366-4C53-94CB-4B9FC85C9E86}"/>
              </a:ext>
            </a:extLst>
          </p:cNvPr>
          <p:cNvSpPr>
            <a:spLocks noChangeArrowheads="1"/>
          </p:cNvSpPr>
          <p:nvPr/>
        </p:nvSpPr>
        <p:spPr bwMode="auto">
          <a:xfrm>
            <a:off x="110509" y="5065850"/>
            <a:ext cx="15942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持越金について</a:t>
            </a:r>
          </a:p>
        </p:txBody>
      </p:sp>
      <p:sp>
        <p:nvSpPr>
          <p:cNvPr id="24" name="Rectangle 65">
            <a:extLst>
              <a:ext uri="{FF2B5EF4-FFF2-40B4-BE49-F238E27FC236}">
                <a16:creationId xmlns:a16="http://schemas.microsoft.com/office/drawing/2014/main" id="{75D8B0AF-EF2F-4394-B64D-04F95C6C6E6C}"/>
              </a:ext>
            </a:extLst>
          </p:cNvPr>
          <p:cNvSpPr>
            <a:spLocks noChangeArrowheads="1"/>
          </p:cNvSpPr>
          <p:nvPr/>
        </p:nvSpPr>
        <p:spPr bwMode="auto">
          <a:xfrm>
            <a:off x="208361" y="7964458"/>
            <a:ext cx="2268000" cy="349702"/>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spcAft>
                <a:spcPts val="600"/>
              </a:spcAft>
              <a:defRPr/>
            </a:pPr>
            <a:r>
              <a:rPr lang="ja-JP" altLang="en-US" sz="900" dirty="0"/>
              <a:t>実施状況報告書のかがみ文です。別添の報告書を添付して市町村へ提出してください。</a:t>
            </a:r>
            <a:endParaRPr lang="en-US" altLang="ja-JP" sz="900" dirty="0"/>
          </a:p>
        </p:txBody>
      </p:sp>
      <p:grpSp>
        <p:nvGrpSpPr>
          <p:cNvPr id="7" name="グループ化 6">
            <a:extLst>
              <a:ext uri="{FF2B5EF4-FFF2-40B4-BE49-F238E27FC236}">
                <a16:creationId xmlns:a16="http://schemas.microsoft.com/office/drawing/2014/main" id="{65870623-18F8-1EEF-34A2-D1E1BC847A16}"/>
              </a:ext>
            </a:extLst>
          </p:cNvPr>
          <p:cNvGrpSpPr/>
          <p:nvPr/>
        </p:nvGrpSpPr>
        <p:grpSpPr>
          <a:xfrm>
            <a:off x="3662274" y="2703997"/>
            <a:ext cx="2902546" cy="2157985"/>
            <a:chOff x="3662274" y="2703997"/>
            <a:chExt cx="2902546" cy="2157985"/>
          </a:xfrm>
        </p:grpSpPr>
        <p:sp>
          <p:nvSpPr>
            <p:cNvPr id="6" name="角丸四角形 30">
              <a:extLst>
                <a:ext uri="{FF2B5EF4-FFF2-40B4-BE49-F238E27FC236}">
                  <a16:creationId xmlns:a16="http://schemas.microsoft.com/office/drawing/2014/main" id="{A74FCEB4-9A06-9832-E8C3-1F92E140988C}"/>
                </a:ext>
              </a:extLst>
            </p:cNvPr>
            <p:cNvSpPr/>
            <p:nvPr/>
          </p:nvSpPr>
          <p:spPr>
            <a:xfrm>
              <a:off x="3662274" y="2703997"/>
              <a:ext cx="2902546" cy="215798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sz="1100" b="1" u="sng" dirty="0">
                <a:solidFill>
                  <a:schemeClr val="tx1"/>
                </a:solidFill>
                <a:latin typeface="HG丸ｺﾞｼｯｸM-PRO" pitchFamily="50" charset="-128"/>
                <a:ea typeface="HG丸ｺﾞｼｯｸM-PRO" pitchFamily="50" charset="-128"/>
              </a:endParaRPr>
            </a:p>
            <a:p>
              <a:pPr>
                <a:defRPr/>
              </a:pPr>
              <a:r>
                <a:rPr lang="en-US" altLang="ja-JP" sz="1100" b="1" u="sng" dirty="0">
                  <a:solidFill>
                    <a:schemeClr val="tx1"/>
                  </a:solidFill>
                  <a:latin typeface="HG丸ｺﾞｼｯｸM-PRO" pitchFamily="50" charset="-128"/>
                  <a:ea typeface="HG丸ｺﾞｼｯｸM-PRO" pitchFamily="50" charset="-128"/>
                </a:rPr>
                <a:t>[ </a:t>
              </a:r>
              <a:r>
                <a:rPr lang="ja-JP" altLang="en-US" sz="1100" b="1" u="sng" dirty="0">
                  <a:solidFill>
                    <a:schemeClr val="tx1"/>
                  </a:solidFill>
                  <a:latin typeface="HG丸ｺﾞｼｯｸM-PRO" pitchFamily="50" charset="-128"/>
                  <a:ea typeface="HG丸ｺﾞｼｯｸM-PRO" pitchFamily="50" charset="-128"/>
                </a:rPr>
                <a:t>領収書等の書類がない支出 </a:t>
              </a:r>
              <a:r>
                <a:rPr lang="en-US" altLang="ja-JP" sz="1100" b="1" u="sng" dirty="0">
                  <a:solidFill>
                    <a:schemeClr val="tx1"/>
                  </a:solidFill>
                  <a:latin typeface="HG丸ｺﾞｼｯｸM-PRO" pitchFamily="50" charset="-128"/>
                  <a:ea typeface="HG丸ｺﾞｼｯｸM-PRO" pitchFamily="50" charset="-128"/>
                </a:rPr>
                <a:t>]</a:t>
              </a:r>
            </a:p>
            <a:p>
              <a:pPr>
                <a:defRPr/>
              </a:pPr>
              <a:r>
                <a:rPr lang="ja-JP" altLang="en-US" sz="1100" dirty="0">
                  <a:solidFill>
                    <a:schemeClr val="tx1"/>
                  </a:solidFill>
                  <a:latin typeface="HG丸ｺﾞｼｯｸM-PRO" pitchFamily="50" charset="-128"/>
                  <a:ea typeface="HG丸ｺﾞｼｯｸM-PRO" pitchFamily="50" charset="-128"/>
                </a:rPr>
                <a:t>・自動販売機での購入等、領収書（レシート）を確認できない物へ支出している。</a:t>
              </a:r>
            </a:p>
            <a:p>
              <a:pPr>
                <a:defRPr/>
              </a:pPr>
              <a:r>
                <a:rPr lang="ja-JP" altLang="en-US" sz="1100" dirty="0">
                  <a:solidFill>
                    <a:schemeClr val="tx1"/>
                  </a:solidFill>
                  <a:latin typeface="HG丸ｺﾞｼｯｸM-PRO" pitchFamily="50" charset="-128"/>
                  <a:ea typeface="HG丸ｺﾞｼｯｸM-PRO" pitchFamily="50" charset="-128"/>
                </a:rPr>
                <a:t>・領収書等が紛失している等により支払いが確認できない物へ支出している。</a:t>
              </a:r>
            </a:p>
            <a:p>
              <a:pPr>
                <a:defRPr/>
              </a:pPr>
              <a:r>
                <a:rPr lang="ja-JP" altLang="en-US" sz="1100" dirty="0">
                  <a:solidFill>
                    <a:schemeClr val="tx1"/>
                  </a:solidFill>
                  <a:latin typeface="HG丸ｺﾞｼｯｸM-PRO" pitchFamily="50" charset="-128"/>
                  <a:ea typeface="HG丸ｺﾞｼｯｸM-PRO" pitchFamily="50" charset="-128"/>
                </a:rPr>
                <a:t>・購入品の内容が領収書等で確認できない物へ支出している。</a:t>
              </a:r>
            </a:p>
            <a:p>
              <a:pPr>
                <a:defRPr/>
              </a:pPr>
              <a:endParaRPr lang="ja-JP" altLang="en-US" sz="1100" dirty="0">
                <a:solidFill>
                  <a:schemeClr val="tx1"/>
                </a:solidFill>
                <a:latin typeface="HG丸ｺﾞｼｯｸM-PRO" pitchFamily="50" charset="-128"/>
                <a:ea typeface="HG丸ｺﾞｼｯｸM-PRO" pitchFamily="50" charset="-128"/>
              </a:endParaRPr>
            </a:p>
            <a:p>
              <a:pPr>
                <a:defRPr/>
              </a:pPr>
              <a:r>
                <a:rPr lang="en-US" altLang="ja-JP" sz="1100" dirty="0">
                  <a:solidFill>
                    <a:schemeClr val="tx1"/>
                  </a:solidFill>
                  <a:latin typeface="HG丸ｺﾞｼｯｸM-PRO" pitchFamily="50" charset="-128"/>
                  <a:ea typeface="HG丸ｺﾞｼｯｸM-PRO" pitchFamily="50" charset="-128"/>
                </a:rPr>
                <a:t>※</a:t>
              </a:r>
              <a:r>
                <a:rPr lang="ja-JP" altLang="en-US" sz="1100" dirty="0">
                  <a:solidFill>
                    <a:schemeClr val="tx1"/>
                  </a:solidFill>
                  <a:latin typeface="HG丸ｺﾞｼｯｸM-PRO" pitchFamily="50" charset="-128"/>
                  <a:ea typeface="HG丸ｺﾞｼｯｸM-PRO" pitchFamily="50" charset="-128"/>
                </a:rPr>
                <a:t>上記に該当する場合、交付金返還の対象となります。</a:t>
              </a:r>
              <a:endParaRPr lang="en-US" altLang="ja-JP" sz="1100" dirty="0">
                <a:solidFill>
                  <a:schemeClr val="tx1"/>
                </a:solidFill>
                <a:latin typeface="HG丸ｺﾞｼｯｸM-PRO" pitchFamily="50" charset="-128"/>
                <a:ea typeface="HG丸ｺﾞｼｯｸM-PRO" pitchFamily="50" charset="-128"/>
              </a:endParaRPr>
            </a:p>
          </p:txBody>
        </p:sp>
        <p:sp>
          <p:nvSpPr>
            <p:cNvPr id="10" name="テキスト ボックス 11">
              <a:extLst>
                <a:ext uri="{FF2B5EF4-FFF2-40B4-BE49-F238E27FC236}">
                  <a16:creationId xmlns:a16="http://schemas.microsoft.com/office/drawing/2014/main" id="{7018B620-34BB-17EA-4F94-5714DC73FFE3}"/>
                </a:ext>
              </a:extLst>
            </p:cNvPr>
            <p:cNvSpPr txBox="1">
              <a:spLocks noChangeArrowheads="1"/>
            </p:cNvSpPr>
            <p:nvPr/>
          </p:nvSpPr>
          <p:spPr bwMode="auto">
            <a:xfrm>
              <a:off x="3746055" y="2788261"/>
              <a:ext cx="219532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grpSp>
      <p:sp>
        <p:nvSpPr>
          <p:cNvPr id="44" name="Text Box 52">
            <a:extLst>
              <a:ext uri="{FF2B5EF4-FFF2-40B4-BE49-F238E27FC236}">
                <a16:creationId xmlns:a16="http://schemas.microsoft.com/office/drawing/2014/main" id="{FF102A46-2B8C-FE3C-D567-A1D2FB5E1D02}"/>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49</a:t>
            </a:r>
          </a:p>
        </p:txBody>
      </p:sp>
      <p:sp>
        <p:nvSpPr>
          <p:cNvPr id="11" name="テキスト ボックス 4">
            <a:extLst>
              <a:ext uri="{FF2B5EF4-FFF2-40B4-BE49-F238E27FC236}">
                <a16:creationId xmlns:a16="http://schemas.microsoft.com/office/drawing/2014/main" id="{38200C32-982A-9116-7D58-2ECC8FF946D0}"/>
              </a:ext>
            </a:extLst>
          </p:cNvPr>
          <p:cNvSpPr txBox="1">
            <a:spLocks noChangeArrowheads="1"/>
          </p:cNvSpPr>
          <p:nvPr/>
        </p:nvSpPr>
        <p:spPr bwMode="auto">
          <a:xfrm>
            <a:off x="208361" y="3479588"/>
            <a:ext cx="3262019" cy="1508105"/>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市町村から提出を求められた場合は、提出が必要です。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農地維持支払交付金については、市町村が事業計画に定められている農用地及び対象施設の保全管理状況の現地確認を行うことから、活動記録の提出は不要（ただし、作成は必要。）です。</a:t>
            </a: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法人化した組織においては、金銭出納簿の市町村への提出は不要です。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テキスト ボックス 8">
            <a:extLst>
              <a:ext uri="{FF2B5EF4-FFF2-40B4-BE49-F238E27FC236}">
                <a16:creationId xmlns:a16="http://schemas.microsoft.com/office/drawing/2014/main" id="{481CAD89-BD93-0965-A717-F0885F4657A8}"/>
              </a:ext>
            </a:extLst>
          </p:cNvPr>
          <p:cNvSpPr txBox="1"/>
          <p:nvPr/>
        </p:nvSpPr>
        <p:spPr>
          <a:xfrm>
            <a:off x="620688" y="1702169"/>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40562670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117437" y="1022364"/>
            <a:ext cx="6479915" cy="86461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68" name="図 67">
            <a:extLst>
              <a:ext uri="{FF2B5EF4-FFF2-40B4-BE49-F238E27FC236}">
                <a16:creationId xmlns:a16="http://schemas.microsoft.com/office/drawing/2014/main" id="{4258D37E-EB0E-6293-80B2-6534A228E3D9}"/>
              </a:ext>
            </a:extLst>
          </p:cNvPr>
          <p:cNvPicPr>
            <a:picLocks/>
          </p:cNvPicPr>
          <p:nvPr/>
        </p:nvPicPr>
        <p:blipFill>
          <a:blip r:embed="rId3"/>
          <a:stretch>
            <a:fillRect/>
          </a:stretch>
        </p:blipFill>
        <p:spPr>
          <a:xfrm>
            <a:off x="188640" y="1064568"/>
            <a:ext cx="6350400" cy="8352000"/>
          </a:xfrm>
          <a:prstGeom prst="rect">
            <a:avLst/>
          </a:prstGeom>
          <a:ln>
            <a:noFill/>
          </a:ln>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5" name="Rectangle 65"/>
          <p:cNvSpPr>
            <a:spLocks noChangeArrowheads="1"/>
          </p:cNvSpPr>
          <p:nvPr/>
        </p:nvSpPr>
        <p:spPr bwMode="auto">
          <a:xfrm>
            <a:off x="3861048" y="200472"/>
            <a:ext cx="2376264" cy="996033"/>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u="sng" dirty="0">
                <a:solidFill>
                  <a:srgbClr val="FF0000"/>
                </a:solidFill>
              </a:rPr>
              <a:t>・「収支実績」については、エクセル様式では金銭出納簿の集計表をもとに自動作成されます。</a:t>
            </a:r>
            <a:endParaRPr lang="en-US" altLang="ja-JP" sz="1000" u="sng" dirty="0">
              <a:solidFill>
                <a:srgbClr val="FF0000"/>
              </a:solidFill>
            </a:endParaRPr>
          </a:p>
          <a:p>
            <a:pPr defTabSz="936625">
              <a:defRPr/>
            </a:pPr>
            <a:r>
              <a:rPr lang="ja-JP" altLang="en-US" sz="1000" u="sng" dirty="0">
                <a:solidFill>
                  <a:srgbClr val="FF0000"/>
                </a:solidFill>
              </a:rPr>
              <a:t>・手書きの場合は、金銭出納簿の集計欄から当該年度の交付金の収入、支出実績を記入します。</a:t>
            </a:r>
            <a:endParaRPr lang="en-US" altLang="ja-JP" sz="1000" u="sng" dirty="0">
              <a:solidFill>
                <a:srgbClr val="FF0000"/>
              </a:solidFill>
            </a:endParaRPr>
          </a:p>
        </p:txBody>
      </p:sp>
      <p:sp>
        <p:nvSpPr>
          <p:cNvPr id="22" name="正方形/長方形 21"/>
          <p:cNvSpPr/>
          <p:nvPr/>
        </p:nvSpPr>
        <p:spPr>
          <a:xfrm>
            <a:off x="673129" y="4996657"/>
            <a:ext cx="3896223" cy="154672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4569353" y="8311513"/>
            <a:ext cx="1816641" cy="40164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9476729" flipV="1">
            <a:off x="4469975" y="2440417"/>
            <a:ext cx="367274" cy="136920"/>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5400000" flipV="1">
            <a:off x="2127801" y="208800"/>
            <a:ext cx="946215" cy="25202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3664851" y="2592573"/>
            <a:ext cx="822444" cy="28489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Rectangle 65"/>
          <p:cNvSpPr>
            <a:spLocks noChangeArrowheads="1"/>
          </p:cNvSpPr>
          <p:nvPr/>
        </p:nvSpPr>
        <p:spPr bwMode="auto">
          <a:xfrm>
            <a:off x="680638" y="9215131"/>
            <a:ext cx="541265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8.</a:t>
            </a:r>
            <a:r>
              <a:rPr lang="ja-JP" altLang="en-US" sz="1000" u="sng" dirty="0">
                <a:solidFill>
                  <a:srgbClr val="FF0000"/>
                </a:solidFill>
              </a:rPr>
              <a:t>返還」の金額を合計して記入します。</a:t>
            </a:r>
            <a:endParaRPr lang="en-US" altLang="ja-JP" sz="1000" u="sng" dirty="0">
              <a:solidFill>
                <a:srgbClr val="FF0000"/>
              </a:solidFill>
            </a:endParaRPr>
          </a:p>
        </p:txBody>
      </p:sp>
      <p:sp>
        <p:nvSpPr>
          <p:cNvPr id="35" name="フリーフォーム 34"/>
          <p:cNvSpPr/>
          <p:nvPr/>
        </p:nvSpPr>
        <p:spPr>
          <a:xfrm rot="10235453" flipH="1" flipV="1">
            <a:off x="573835" y="8142985"/>
            <a:ext cx="369680" cy="12761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80638" y="8025588"/>
            <a:ext cx="3832044" cy="244502"/>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673130" y="8322095"/>
            <a:ext cx="3832044" cy="38048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5049180" y="7950408"/>
            <a:ext cx="283423" cy="38764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7487254" flipV="1">
            <a:off x="4325497" y="2993775"/>
            <a:ext cx="843831" cy="58632"/>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2571856" flipV="1">
            <a:off x="4463516" y="3137861"/>
            <a:ext cx="388764" cy="665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46"/>
          <p:cNvSpPr/>
          <p:nvPr/>
        </p:nvSpPr>
        <p:spPr>
          <a:xfrm rot="8597393">
            <a:off x="4426802" y="3413089"/>
            <a:ext cx="467885" cy="133734"/>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47"/>
          <p:cNvSpPr/>
          <p:nvPr/>
        </p:nvSpPr>
        <p:spPr>
          <a:xfrm rot="9751124">
            <a:off x="4513142" y="3939844"/>
            <a:ext cx="277435"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4725627" y="5221725"/>
            <a:ext cx="2087749"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32" name="Rectangle 65"/>
          <p:cNvSpPr>
            <a:spLocks noChangeArrowheads="1"/>
          </p:cNvSpPr>
          <p:nvPr/>
        </p:nvSpPr>
        <p:spPr bwMode="auto">
          <a:xfrm>
            <a:off x="4713595" y="6367705"/>
            <a:ext cx="2087749"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29" name="Rectangle 65"/>
          <p:cNvSpPr>
            <a:spLocks noChangeArrowheads="1"/>
          </p:cNvSpPr>
          <p:nvPr/>
        </p:nvSpPr>
        <p:spPr bwMode="auto">
          <a:xfrm>
            <a:off x="4811776" y="3608140"/>
            <a:ext cx="2001600"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3.</a:t>
            </a:r>
            <a:r>
              <a:rPr lang="ja-JP" altLang="en-US" sz="1000" u="sng" dirty="0">
                <a:solidFill>
                  <a:srgbClr val="FF0000"/>
                </a:solidFill>
              </a:rPr>
              <a:t>利子等」の金額を合計して記入します。</a:t>
            </a:r>
            <a:endParaRPr lang="en-US" altLang="ja-JP" sz="1000" u="sng" dirty="0">
              <a:solidFill>
                <a:srgbClr val="FF0000"/>
              </a:solidFill>
            </a:endParaRPr>
          </a:p>
        </p:txBody>
      </p:sp>
      <p:sp>
        <p:nvSpPr>
          <p:cNvPr id="19" name="Rectangle 65"/>
          <p:cNvSpPr>
            <a:spLocks noChangeArrowheads="1"/>
          </p:cNvSpPr>
          <p:nvPr/>
        </p:nvSpPr>
        <p:spPr bwMode="auto">
          <a:xfrm>
            <a:off x="4815271" y="2960068"/>
            <a:ext cx="198607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18" name="Rectangle 65"/>
          <p:cNvSpPr>
            <a:spLocks noChangeArrowheads="1"/>
          </p:cNvSpPr>
          <p:nvPr/>
        </p:nvSpPr>
        <p:spPr bwMode="auto">
          <a:xfrm>
            <a:off x="4821623" y="2167980"/>
            <a:ext cx="199175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51" name="フリーフォーム 50"/>
          <p:cNvSpPr/>
          <p:nvPr/>
        </p:nvSpPr>
        <p:spPr>
          <a:xfrm>
            <a:off x="4472362" y="5234311"/>
            <a:ext cx="268183" cy="70931"/>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a:off x="4476410" y="6637644"/>
            <a:ext cx="237185" cy="45719"/>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正方形/長方形 52"/>
          <p:cNvSpPr/>
          <p:nvPr/>
        </p:nvSpPr>
        <p:spPr>
          <a:xfrm>
            <a:off x="673129" y="6593537"/>
            <a:ext cx="3896223" cy="139492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3690530" y="2977579"/>
            <a:ext cx="792088" cy="28094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3693958" y="3340185"/>
            <a:ext cx="812919" cy="24409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p:cNvSpPr/>
          <p:nvPr/>
        </p:nvSpPr>
        <p:spPr>
          <a:xfrm>
            <a:off x="3682731" y="3636013"/>
            <a:ext cx="822443"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正方形/長方形 54"/>
          <p:cNvSpPr/>
          <p:nvPr/>
        </p:nvSpPr>
        <p:spPr>
          <a:xfrm>
            <a:off x="4096348" y="3913743"/>
            <a:ext cx="408826"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Text Box 52">
            <a:extLst>
              <a:ext uri="{FF2B5EF4-FFF2-40B4-BE49-F238E27FC236}">
                <a16:creationId xmlns:a16="http://schemas.microsoft.com/office/drawing/2014/main" id="{271BD03E-2BD4-C7E2-EEF2-354CDF56CCF4}"/>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50</a:t>
            </a:r>
          </a:p>
        </p:txBody>
      </p:sp>
      <p:sp>
        <p:nvSpPr>
          <p:cNvPr id="24" name="Rectangle 65"/>
          <p:cNvSpPr>
            <a:spLocks noChangeArrowheads="1"/>
          </p:cNvSpPr>
          <p:nvPr/>
        </p:nvSpPr>
        <p:spPr bwMode="auto">
          <a:xfrm>
            <a:off x="4513883" y="7261243"/>
            <a:ext cx="232435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持越金がある場合は、備考欄に</a:t>
            </a:r>
            <a:endParaRPr lang="en-US" altLang="ja-JP" sz="1000" u="sng" dirty="0">
              <a:solidFill>
                <a:srgbClr val="FF0000"/>
              </a:solidFill>
            </a:endParaRPr>
          </a:p>
          <a:p>
            <a:pPr defTabSz="936625">
              <a:defRPr/>
            </a:pPr>
            <a:r>
              <a:rPr lang="ja-JP" altLang="en-US" sz="1000" u="sng" dirty="0">
                <a:solidFill>
                  <a:srgbClr val="FF0000"/>
                </a:solidFill>
              </a:rPr>
              <a:t>その使用予定を具体的に記入してください。</a:t>
            </a:r>
            <a:endParaRPr lang="en-US" altLang="ja-JP" sz="1000" u="sng" dirty="0">
              <a:solidFill>
                <a:srgbClr val="FF0000"/>
              </a:solidFill>
            </a:endParaRPr>
          </a:p>
          <a:p>
            <a:pPr defTabSz="936625">
              <a:defRPr/>
            </a:pPr>
            <a:r>
              <a:rPr lang="ja-JP" altLang="en-US" sz="1000" dirty="0">
                <a:solidFill>
                  <a:srgbClr val="FF0000"/>
                </a:solidFill>
              </a:rPr>
              <a:t>なお、持越金が当該年度交付金の３割を超え、かつ、１００万円以上である場合は使用予定表を作成してください。</a:t>
            </a:r>
            <a:endParaRPr lang="en-US" altLang="ja-JP" sz="1000" dirty="0">
              <a:solidFill>
                <a:srgbClr val="FF0000"/>
              </a:solidFill>
            </a:endParaRPr>
          </a:p>
        </p:txBody>
      </p:sp>
    </p:spTree>
    <p:extLst>
      <p:ext uri="{BB962C8B-B14F-4D97-AF65-F5344CB8AC3E}">
        <p14:creationId xmlns:p14="http://schemas.microsoft.com/office/powerpoint/2010/main" val="35734241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188640" y="330902"/>
            <a:ext cx="6479915" cy="907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27" name="図 26">
            <a:extLst>
              <a:ext uri="{FF2B5EF4-FFF2-40B4-BE49-F238E27FC236}">
                <a16:creationId xmlns:a16="http://schemas.microsoft.com/office/drawing/2014/main" id="{065B2019-ED73-0DFE-9F2F-B7619162683A}"/>
              </a:ext>
            </a:extLst>
          </p:cNvPr>
          <p:cNvPicPr>
            <a:picLocks/>
          </p:cNvPicPr>
          <p:nvPr/>
        </p:nvPicPr>
        <p:blipFill>
          <a:blip r:embed="rId2"/>
          <a:stretch>
            <a:fillRect/>
          </a:stretch>
        </p:blipFill>
        <p:spPr>
          <a:xfrm>
            <a:off x="248637" y="385934"/>
            <a:ext cx="6235200" cy="907200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3" name="正方形/長方形 12"/>
          <p:cNvSpPr/>
          <p:nvPr/>
        </p:nvSpPr>
        <p:spPr>
          <a:xfrm>
            <a:off x="3865894" y="3902476"/>
            <a:ext cx="333319"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3493104" y="1128911"/>
            <a:ext cx="3302318" cy="1149921"/>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a:t>
            </a:r>
            <a:endParaRPr lang="en-US" altLang="ja-JP" sz="1000" u="sng" dirty="0">
              <a:solidFill>
                <a:srgbClr val="FF0000"/>
              </a:solidFill>
            </a:endParaRPr>
          </a:p>
          <a:p>
            <a:pPr marL="144000" indent="-144000" fontAlgn="ctr"/>
            <a:r>
              <a:rPr lang="ja-JP" altLang="en-US" sz="1000" u="sng" dirty="0">
                <a:solidFill>
                  <a:srgbClr val="FF0000"/>
                </a:solidFill>
              </a:rPr>
              <a:t>・実施した活動項目に「○」、実施できなかった項目は「</a:t>
            </a:r>
            <a:r>
              <a:rPr lang="en-US" altLang="ja-JP" sz="1000" u="sng" dirty="0">
                <a:solidFill>
                  <a:srgbClr val="FF0000"/>
                </a:solidFill>
              </a:rPr>
              <a:t>×</a:t>
            </a:r>
            <a:r>
              <a:rPr lang="ja-JP" altLang="en-US" sz="1000" u="sng" dirty="0">
                <a:solidFill>
                  <a:srgbClr val="FF0000"/>
                </a:solidFill>
              </a:rPr>
              <a:t>」を</a:t>
            </a:r>
            <a:endParaRPr lang="en-US" altLang="ja-JP" sz="1000" u="sng" dirty="0">
              <a:solidFill>
                <a:srgbClr val="FF0000"/>
              </a:solidFill>
            </a:endParaRPr>
          </a:p>
          <a:p>
            <a:pPr marL="144000" indent="-144000" fontAlgn="ctr"/>
            <a:r>
              <a:rPr lang="ja-JP" altLang="en-US" sz="1000" u="sng" dirty="0">
                <a:solidFill>
                  <a:srgbClr val="FF0000"/>
                </a:solidFill>
              </a:rPr>
              <a:t>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エクセル様式では一部を除き、活動記録をもとに自動作成されます</a:t>
            </a:r>
            <a:r>
              <a:rPr lang="ja-JP" altLang="en-US" sz="1000" u="sng" dirty="0">
                <a:solidFill>
                  <a:srgbClr val="FF0000"/>
                </a:solidFill>
                <a:latin typeface="ＭＳ Ｐゴシック"/>
              </a:rPr>
              <a:t>（対象外の項目は「－」を記入します。）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農地維持支払交付金の交付を受けずに活動を実施した場合も記入します。</a:t>
            </a:r>
            <a:endParaRPr lang="en-US" altLang="ja-JP" sz="1000" u="sng" dirty="0">
              <a:solidFill>
                <a:srgbClr val="FF0000"/>
              </a:solidFill>
            </a:endParaRPr>
          </a:p>
        </p:txBody>
      </p:sp>
      <p:sp>
        <p:nvSpPr>
          <p:cNvPr id="14" name="テキスト ボックス 13"/>
          <p:cNvSpPr txBox="1"/>
          <p:nvPr/>
        </p:nvSpPr>
        <p:spPr>
          <a:xfrm>
            <a:off x="548680" y="2190452"/>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fontAlgn="ctr"/>
            <a:r>
              <a:rPr lang="ja-JP" altLang="en-US" sz="1000" u="sng" dirty="0">
                <a:solidFill>
                  <a:srgbClr val="FF0000"/>
                </a:solidFill>
              </a:rPr>
              <a:t>「計画」欄</a:t>
            </a:r>
            <a:endParaRPr lang="en-US" altLang="ja-JP" sz="1000" u="sng" dirty="0">
              <a:solidFill>
                <a:srgbClr val="FF0000"/>
              </a:solidFill>
            </a:endParaRPr>
          </a:p>
          <a:p>
            <a:pPr fontAlgn="ctr"/>
            <a:r>
              <a:rPr lang="ja-JP" altLang="en-US" sz="1000" u="sng" dirty="0">
                <a:solidFill>
                  <a:srgbClr val="FF0000"/>
                </a:solidFill>
              </a:rPr>
              <a:t>・活動計画に位置づけられた取組に「○」、それ以外は「－」を記入します。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エクセル様式では一部を除き、活動計画書をもとに自動作成されます。</a:t>
            </a:r>
            <a:endParaRPr lang="en-US" altLang="ja-JP" sz="1000" u="sng" dirty="0">
              <a:solidFill>
                <a:srgbClr val="FF0000"/>
              </a:solidFill>
            </a:endParaRPr>
          </a:p>
        </p:txBody>
      </p:sp>
      <p:sp>
        <p:nvSpPr>
          <p:cNvPr id="33" name="フリーフォーム 32"/>
          <p:cNvSpPr/>
          <p:nvPr/>
        </p:nvSpPr>
        <p:spPr>
          <a:xfrm rot="5400000">
            <a:off x="3107222" y="3005164"/>
            <a:ext cx="1205837" cy="56228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4231384" y="3902475"/>
            <a:ext cx="309830"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rot="16200000" flipH="1">
            <a:off x="3556757" y="2997545"/>
            <a:ext cx="1581490" cy="144065"/>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1412776" y="5889104"/>
            <a:ext cx="333318" cy="21602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967194" flipV="1">
            <a:off x="5864938" y="8853650"/>
            <a:ext cx="514646" cy="49488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3717360" y="9325048"/>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sp>
        <p:nvSpPr>
          <p:cNvPr id="49" name="フリーフォーム 48"/>
          <p:cNvSpPr/>
          <p:nvPr/>
        </p:nvSpPr>
        <p:spPr>
          <a:xfrm rot="10103466" flipH="1" flipV="1">
            <a:off x="3177059" y="8038782"/>
            <a:ext cx="663086" cy="183701"/>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rot="11496534" flipH="1">
            <a:off x="3451092" y="8608520"/>
            <a:ext cx="383182" cy="378585"/>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3933056" y="7691863"/>
            <a:ext cx="556567" cy="51874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3933055" y="8734212"/>
            <a:ext cx="556567" cy="53580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4326420" y="2683387"/>
            <a:ext cx="245157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「備考」欄</a:t>
            </a:r>
            <a:endParaRPr lang="en-US" altLang="ja-JP" sz="1000" u="sng" dirty="0">
              <a:solidFill>
                <a:srgbClr val="FF0000"/>
              </a:solidFill>
            </a:endParaRPr>
          </a:p>
          <a:p>
            <a:pPr fontAlgn="ctr"/>
            <a:r>
              <a:rPr lang="ja-JP" altLang="en-US" sz="1000" u="sng" dirty="0">
                <a:solidFill>
                  <a:srgbClr val="FF0000"/>
                </a:solidFill>
              </a:rPr>
              <a:t>・「実施」欄に「○」を記入した場合は、具体的な取組内容や研修実施日等を記入する。</a:t>
            </a:r>
            <a:endParaRPr lang="en-US" altLang="ja-JP" sz="1000" u="sng" dirty="0">
              <a:solidFill>
                <a:srgbClr val="FF0000"/>
              </a:solidFill>
            </a:endParaRPr>
          </a:p>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」を記入した場合は、未実施となった理由を記入します。</a:t>
            </a:r>
            <a:endParaRPr lang="en-US" altLang="ja-JP" sz="1000" u="sng" dirty="0">
              <a:solidFill>
                <a:srgbClr val="FF0000"/>
              </a:solidFill>
            </a:endParaRPr>
          </a:p>
        </p:txBody>
      </p:sp>
      <p:sp>
        <p:nvSpPr>
          <p:cNvPr id="32" name="フリーフォーム 31"/>
          <p:cNvSpPr/>
          <p:nvPr/>
        </p:nvSpPr>
        <p:spPr>
          <a:xfrm rot="16200000" flipH="1">
            <a:off x="5233893" y="3691145"/>
            <a:ext cx="376944"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570832" y="3902474"/>
            <a:ext cx="1764233"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1124744" y="6105128"/>
            <a:ext cx="5076000" cy="1273301"/>
          </a:xfrm>
          <a:prstGeom prst="roundRect">
            <a:avLst>
              <a:gd name="adj" fmla="val 11193"/>
            </a:avLst>
          </a:prstGeom>
          <a:solidFill>
            <a:schemeClr val="accent6">
              <a:lumMod val="20000"/>
              <a:lumOff val="80000"/>
            </a:schemeClr>
          </a:solid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1241164" y="6153690"/>
            <a:ext cx="4896000" cy="534368"/>
          </a:xfrm>
          <a:prstGeom prst="rect">
            <a:avLst/>
          </a:prstGeom>
          <a:noFill/>
          <a:ln w="12700">
            <a:noFill/>
          </a:ln>
        </p:spPr>
        <p:txBody>
          <a:bodyPr wrap="square" lIns="36000" tIns="36000" rIns="36000" bIns="36000" rtlCol="0">
            <a:spAutoFit/>
          </a:bodyPr>
          <a:lstStyle/>
          <a:p>
            <a:r>
              <a:rPr kumimoji="1" lang="ja-JP" altLang="en-US" sz="1000" dirty="0">
                <a:solidFill>
                  <a:srgbClr val="FF0000"/>
                </a:solidFill>
              </a:rPr>
              <a:t>保全管理区域内に既遊休農地がなく、かつ</a:t>
            </a:r>
            <a:r>
              <a:rPr lang="ja-JP" altLang="en-US" sz="1000" dirty="0">
                <a:solidFill>
                  <a:srgbClr val="FF0000"/>
                </a:solidFill>
              </a:rPr>
              <a:t>、</a:t>
            </a:r>
            <a:r>
              <a:rPr kumimoji="1" lang="ja-JP" altLang="en-US" sz="1000" dirty="0">
                <a:solidFill>
                  <a:srgbClr val="FF0000"/>
                </a:solidFill>
              </a:rPr>
              <a:t>点検</a:t>
            </a:r>
            <a:r>
              <a:rPr lang="ja-JP" altLang="en-US" sz="1000" dirty="0">
                <a:solidFill>
                  <a:srgbClr val="FF0000"/>
                </a:solidFill>
              </a:rPr>
              <a:t>の結果、遊休農地発生防止のための保全管理の活動</a:t>
            </a:r>
            <a:r>
              <a:rPr kumimoji="1" lang="ja-JP" altLang="en-US" sz="1000" dirty="0">
                <a:solidFill>
                  <a:srgbClr val="FF0000"/>
                </a:solidFill>
              </a:rPr>
              <a:t>を実施する必要がなかった場合は「実施」欄に「</a:t>
            </a:r>
            <a:r>
              <a:rPr kumimoji="1" lang="en-US" altLang="ja-JP" sz="1000" dirty="0">
                <a:solidFill>
                  <a:srgbClr val="FF0000"/>
                </a:solidFill>
              </a:rPr>
              <a:t>×</a:t>
            </a:r>
            <a:r>
              <a:rPr kumimoji="1" lang="ja-JP" altLang="en-US" sz="1000" dirty="0">
                <a:solidFill>
                  <a:srgbClr val="FF0000"/>
                </a:solidFill>
              </a:rPr>
              <a:t>」を記入し、備考欄に理由</a:t>
            </a:r>
            <a:r>
              <a:rPr lang="ja-JP" altLang="en-US" sz="1000" dirty="0">
                <a:solidFill>
                  <a:srgbClr val="FF0000"/>
                </a:solidFill>
              </a:rPr>
              <a:t>を記入します。</a:t>
            </a:r>
            <a:endParaRPr kumimoji="1" lang="ja-JP" altLang="en-US" sz="1000" dirty="0">
              <a:solidFill>
                <a:srgbClr val="FF0000"/>
              </a:solidFill>
            </a:endParaRPr>
          </a:p>
        </p:txBody>
      </p:sp>
      <p:pic>
        <p:nvPicPr>
          <p:cNvPr id="102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2601" y="6646172"/>
            <a:ext cx="4716000" cy="659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p:nvPr/>
        </p:nvSpPr>
        <p:spPr>
          <a:xfrm>
            <a:off x="4013764" y="4522754"/>
            <a:ext cx="2736000" cy="226591"/>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rPr>
              <a:t>研修は、活動を開始後の早い段階で実施します。</a:t>
            </a:r>
          </a:p>
        </p:txBody>
      </p:sp>
      <p:cxnSp>
        <p:nvCxnSpPr>
          <p:cNvPr id="28" name="直線矢印コネクタ 27"/>
          <p:cNvCxnSpPr>
            <a:cxnSpLocks/>
          </p:cNvCxnSpPr>
          <p:nvPr/>
        </p:nvCxnSpPr>
        <p:spPr>
          <a:xfrm>
            <a:off x="5085184" y="4749345"/>
            <a:ext cx="0" cy="491687"/>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2992838" y="8287321"/>
            <a:ext cx="3126371"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点検結果などに応じて実施する項目はエクセル様式を使う場合でも「計画」と「実施」の結果を手入力してください。</a:t>
            </a:r>
            <a:endParaRPr lang="ja-JP" altLang="en-US" sz="1000" u="sng" dirty="0">
              <a:solidFill>
                <a:srgbClr val="FF0000"/>
              </a:solidFill>
              <a:latin typeface="ＭＳ Ｐゴシック"/>
            </a:endParaRPr>
          </a:p>
        </p:txBody>
      </p:sp>
      <p:sp>
        <p:nvSpPr>
          <p:cNvPr id="35" name="テキスト ボックス 34">
            <a:extLst>
              <a:ext uri="{FF2B5EF4-FFF2-40B4-BE49-F238E27FC236}">
                <a16:creationId xmlns:a16="http://schemas.microsoft.com/office/drawing/2014/main" id="{5E1396E9-BCD5-4233-90B6-E91117A00100}"/>
              </a:ext>
            </a:extLst>
          </p:cNvPr>
          <p:cNvSpPr txBox="1"/>
          <p:nvPr/>
        </p:nvSpPr>
        <p:spPr>
          <a:xfrm>
            <a:off x="2906210" y="106509"/>
            <a:ext cx="2971062"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mj-ea"/>
                <a:ea typeface="+mj-ea"/>
              </a:rPr>
              <a:t>「開催日」欄</a:t>
            </a:r>
          </a:p>
          <a:p>
            <a:r>
              <a:rPr kumimoji="1" lang="ja-JP" altLang="en-US" sz="1000" u="sng" dirty="0">
                <a:solidFill>
                  <a:srgbClr val="FF0000"/>
                </a:solidFill>
                <a:latin typeface="+mj-ea"/>
                <a:ea typeface="+mj-ea"/>
              </a:rPr>
              <a:t>当該年度の活動</a:t>
            </a:r>
            <a:r>
              <a:rPr lang="ja-JP" altLang="en-US" sz="1000" u="sng" dirty="0">
                <a:solidFill>
                  <a:srgbClr val="FF0000"/>
                </a:solidFill>
                <a:latin typeface="+mj-ea"/>
                <a:ea typeface="+mj-ea"/>
              </a:rPr>
              <a:t>実績</a:t>
            </a:r>
            <a:r>
              <a:rPr kumimoji="1" lang="ja-JP" altLang="en-US" sz="1000" u="sng" dirty="0">
                <a:solidFill>
                  <a:srgbClr val="FF0000"/>
                </a:solidFill>
                <a:latin typeface="+mj-ea"/>
                <a:ea typeface="+mj-ea"/>
              </a:rPr>
              <a:t>や収支決算について総会や運営委員会に諮った日を記載してください。</a:t>
            </a:r>
          </a:p>
        </p:txBody>
      </p:sp>
      <p:sp>
        <p:nvSpPr>
          <p:cNvPr id="36" name="正方形/長方形 35">
            <a:extLst>
              <a:ext uri="{FF2B5EF4-FFF2-40B4-BE49-F238E27FC236}">
                <a16:creationId xmlns:a16="http://schemas.microsoft.com/office/drawing/2014/main" id="{70A4B8D3-BA66-4A23-96A0-E93471A30B98}"/>
              </a:ext>
            </a:extLst>
          </p:cNvPr>
          <p:cNvSpPr/>
          <p:nvPr/>
        </p:nvSpPr>
        <p:spPr>
          <a:xfrm>
            <a:off x="381601" y="919039"/>
            <a:ext cx="2868499" cy="26290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42">
            <a:extLst>
              <a:ext uri="{FF2B5EF4-FFF2-40B4-BE49-F238E27FC236}">
                <a16:creationId xmlns:a16="http://schemas.microsoft.com/office/drawing/2014/main" id="{18D7E5D9-4234-4CDE-ACFA-518E080282CA}"/>
              </a:ext>
            </a:extLst>
          </p:cNvPr>
          <p:cNvSpPr/>
          <p:nvPr/>
        </p:nvSpPr>
        <p:spPr>
          <a:xfrm rot="16200000" flipH="1">
            <a:off x="2425263" y="402297"/>
            <a:ext cx="658274" cy="30201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Text Box 52">
            <a:extLst>
              <a:ext uri="{FF2B5EF4-FFF2-40B4-BE49-F238E27FC236}">
                <a16:creationId xmlns:a16="http://schemas.microsoft.com/office/drawing/2014/main" id="{7C786270-B88B-559D-E480-7F4E014AE70A}"/>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51</a:t>
            </a:r>
          </a:p>
        </p:txBody>
      </p:sp>
    </p:spTree>
    <p:extLst>
      <p:ext uri="{BB962C8B-B14F-4D97-AF65-F5344CB8AC3E}">
        <p14:creationId xmlns:p14="http://schemas.microsoft.com/office/powerpoint/2010/main" val="303217673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79114" y="2864769"/>
            <a:ext cx="6480000" cy="676875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id="{472ECA35-8926-4844-917A-446BDF19585D}"/>
              </a:ext>
            </a:extLst>
          </p:cNvPr>
          <p:cNvPicPr>
            <a:picLocks noChangeAspect="1"/>
          </p:cNvPicPr>
          <p:nvPr/>
        </p:nvPicPr>
        <p:blipFill rotWithShape="1">
          <a:blip r:embed="rId2"/>
          <a:srcRect t="590"/>
          <a:stretch/>
        </p:blipFill>
        <p:spPr>
          <a:xfrm>
            <a:off x="384385" y="3090391"/>
            <a:ext cx="5387708" cy="6494487"/>
          </a:xfrm>
          <a:prstGeom prst="rect">
            <a:avLst/>
          </a:prstGeom>
        </p:spPr>
      </p:pic>
      <p:sp>
        <p:nvSpPr>
          <p:cNvPr id="32" name="正方形/長方形 31"/>
          <p:cNvSpPr/>
          <p:nvPr/>
        </p:nvSpPr>
        <p:spPr>
          <a:xfrm>
            <a:off x="188640" y="344488"/>
            <a:ext cx="6480000" cy="23762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9FBA6737-BA45-4793-8FF7-46B49084EB61}"/>
              </a:ext>
            </a:extLst>
          </p:cNvPr>
          <p:cNvPicPr>
            <a:picLocks noChangeAspect="1"/>
          </p:cNvPicPr>
          <p:nvPr/>
        </p:nvPicPr>
        <p:blipFill>
          <a:blip r:embed="rId3"/>
          <a:stretch>
            <a:fillRect/>
          </a:stretch>
        </p:blipFill>
        <p:spPr>
          <a:xfrm>
            <a:off x="423965" y="435794"/>
            <a:ext cx="5842170" cy="226626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2" name="正方形/長方形 21"/>
          <p:cNvSpPr/>
          <p:nvPr/>
        </p:nvSpPr>
        <p:spPr>
          <a:xfrm>
            <a:off x="3934386" y="6925937"/>
            <a:ext cx="2916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cxnSp>
        <p:nvCxnSpPr>
          <p:cNvPr id="23" name="直線矢印コネクタ 22"/>
          <p:cNvCxnSpPr>
            <a:cxnSpLocks/>
          </p:cNvCxnSpPr>
          <p:nvPr/>
        </p:nvCxnSpPr>
        <p:spPr>
          <a:xfrm flipV="1">
            <a:off x="4659610" y="6537176"/>
            <a:ext cx="0" cy="380480"/>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4179783" y="2114376"/>
            <a:ext cx="2273553"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研修や地域資源の適切な保全管理のための推進活動等を行った場合、実施日と具体的な実施内容を記入します。</a:t>
            </a:r>
            <a:endParaRPr lang="ja-JP" altLang="en-US" sz="1000" dirty="0">
              <a:solidFill>
                <a:srgbClr val="FF0000"/>
              </a:solidFill>
              <a:latin typeface="ＭＳ Ｐゴシック"/>
            </a:endParaRPr>
          </a:p>
        </p:txBody>
      </p:sp>
      <p:sp>
        <p:nvSpPr>
          <p:cNvPr id="40" name="フリーフォーム 39"/>
          <p:cNvSpPr/>
          <p:nvPr/>
        </p:nvSpPr>
        <p:spPr>
          <a:xfrm>
            <a:off x="4875634" y="1568624"/>
            <a:ext cx="209550" cy="583493"/>
          </a:xfrm>
          <a:custGeom>
            <a:avLst/>
            <a:gdLst>
              <a:gd name="connsiteX0" fmla="*/ 0 w 209550"/>
              <a:gd name="connsiteY0" fmla="*/ 276225 h 276225"/>
              <a:gd name="connsiteX1" fmla="*/ 47625 w 209550"/>
              <a:gd name="connsiteY1" fmla="*/ 171450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4781 w 209550"/>
              <a:gd name="connsiteY2" fmla="*/ 148489 h 276225"/>
              <a:gd name="connsiteX3" fmla="*/ 209550 w 209550"/>
              <a:gd name="connsiteY3" fmla="*/ 0 h 276225"/>
            </a:gdLst>
            <a:ahLst/>
            <a:cxnLst>
              <a:cxn ang="0">
                <a:pos x="connsiteX0" y="connsiteY0"/>
              </a:cxn>
              <a:cxn ang="0">
                <a:pos x="connsiteX1" y="connsiteY1"/>
              </a:cxn>
              <a:cxn ang="0">
                <a:pos x="connsiteX2" y="connsiteY2"/>
              </a:cxn>
              <a:cxn ang="0">
                <a:pos x="connsiteX3" y="connsiteY3"/>
              </a:cxn>
            </a:cxnLst>
            <a:rect l="l" t="t" r="r" b="b"/>
            <a:pathLst>
              <a:path w="209550" h="276225">
                <a:moveTo>
                  <a:pt x="0" y="276225"/>
                </a:moveTo>
                <a:cubicBezTo>
                  <a:pt x="11112" y="234156"/>
                  <a:pt x="12303" y="210334"/>
                  <a:pt x="38100" y="189045"/>
                </a:cubicBezTo>
                <a:cubicBezTo>
                  <a:pt x="63897" y="167756"/>
                  <a:pt x="127794" y="177064"/>
                  <a:pt x="154781" y="148489"/>
                </a:cubicBezTo>
                <a:cubicBezTo>
                  <a:pt x="181769" y="119914"/>
                  <a:pt x="194469" y="61912"/>
                  <a:pt x="2095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正方形/長方形 41"/>
          <p:cNvSpPr/>
          <p:nvPr/>
        </p:nvSpPr>
        <p:spPr>
          <a:xfrm>
            <a:off x="786384" y="8049344"/>
            <a:ext cx="3372220" cy="127183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3897048" y="7436098"/>
            <a:ext cx="291600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選択したテーマに基づき行う実践活動の活動項目については、</a:t>
            </a:r>
            <a:r>
              <a:rPr lang="en-US" altLang="ja-JP" sz="1000" u="sng" dirty="0">
                <a:solidFill>
                  <a:srgbClr val="FF0000"/>
                </a:solidFill>
                <a:latin typeface="+mn-ea"/>
                <a:ea typeface="+mn-ea"/>
              </a:rPr>
              <a:t>P.68</a:t>
            </a:r>
            <a:r>
              <a:rPr lang="ja-JP" altLang="en-US" sz="1000" u="sng" dirty="0">
                <a:solidFill>
                  <a:srgbClr val="FF0000"/>
                </a:solidFill>
              </a:rPr>
              <a:t>の活動項目番号表からあてはまる「活動項目番号」と「活動項目」を選び記入します。</a:t>
            </a:r>
            <a:endParaRPr lang="en-US" altLang="ja-JP" sz="1000" u="sng" dirty="0">
              <a:solidFill>
                <a:srgbClr val="FF0000"/>
              </a:solidFill>
            </a:endParaRPr>
          </a:p>
          <a:p>
            <a:pPr fontAlgn="ctr"/>
            <a:r>
              <a:rPr lang="en-US" altLang="ja-JP" sz="1000" u="sng" dirty="0">
                <a:solidFill>
                  <a:srgbClr val="FF0000"/>
                </a:solidFill>
              </a:rPr>
              <a:t>※</a:t>
            </a:r>
            <a:r>
              <a:rPr lang="ja-JP" altLang="en-US" sz="1000" u="sng" dirty="0">
                <a:solidFill>
                  <a:srgbClr val="FF0000"/>
                </a:solidFill>
              </a:rPr>
              <a:t>エクセル様式では活動計画書をもとに自動作成されます。</a:t>
            </a:r>
            <a:endParaRPr lang="ja-JP" altLang="en-US" sz="1000" u="sng" dirty="0">
              <a:solidFill>
                <a:srgbClr val="FF0000"/>
              </a:solidFill>
              <a:latin typeface="ＭＳ Ｐゴシック"/>
            </a:endParaRPr>
          </a:p>
        </p:txBody>
      </p:sp>
      <p:sp>
        <p:nvSpPr>
          <p:cNvPr id="45" name="フリーフォーム 44"/>
          <p:cNvSpPr/>
          <p:nvPr/>
        </p:nvSpPr>
        <p:spPr>
          <a:xfrm rot="10800000">
            <a:off x="4158606" y="8299658"/>
            <a:ext cx="566538" cy="39775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p:nvSpPr>
        <p:spPr>
          <a:xfrm>
            <a:off x="3595856" y="5536529"/>
            <a:ext cx="562749" cy="92863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861048" y="4670137"/>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機能診断の結果などに応じて実施する項目はエクセル様式を使う場合でも「計画」と「実施」の結果を手入力してください。</a:t>
            </a:r>
            <a:endParaRPr lang="ja-JP" altLang="en-US" sz="1000" u="sng" dirty="0">
              <a:solidFill>
                <a:srgbClr val="FF0000"/>
              </a:solidFill>
              <a:latin typeface="ＭＳ Ｐゴシック"/>
            </a:endParaRPr>
          </a:p>
        </p:txBody>
      </p:sp>
      <p:sp>
        <p:nvSpPr>
          <p:cNvPr id="48" name="フリーフォーム 47"/>
          <p:cNvSpPr/>
          <p:nvPr/>
        </p:nvSpPr>
        <p:spPr>
          <a:xfrm rot="10800000">
            <a:off x="4079543" y="5228056"/>
            <a:ext cx="789616" cy="824975"/>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4351226" y="8913440"/>
            <a:ext cx="2246126"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latin typeface="+mj-ea"/>
                <a:ea typeface="+mj-ea"/>
              </a:rPr>
              <a:t>活動計画書で行を追加した場合は、同じ行数となるよう行を追加してください。</a:t>
            </a:r>
            <a:endParaRPr lang="en-US" altLang="ja-JP" sz="1000" dirty="0">
              <a:solidFill>
                <a:srgbClr val="FF0000"/>
              </a:solidFill>
              <a:latin typeface="+mj-ea"/>
              <a:ea typeface="+mj-ea"/>
            </a:endParaRPr>
          </a:p>
        </p:txBody>
      </p:sp>
      <p:sp>
        <p:nvSpPr>
          <p:cNvPr id="21" name="右中かっこ 20"/>
          <p:cNvSpPr/>
          <p:nvPr/>
        </p:nvSpPr>
        <p:spPr>
          <a:xfrm>
            <a:off x="4213932" y="9029076"/>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 name="Text Box 52">
            <a:extLst>
              <a:ext uri="{FF2B5EF4-FFF2-40B4-BE49-F238E27FC236}">
                <a16:creationId xmlns:a16="http://schemas.microsoft.com/office/drawing/2014/main" id="{2989363C-E816-E80D-5DF6-6221EEBDBCF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52</a:t>
            </a:r>
          </a:p>
        </p:txBody>
      </p:sp>
    </p:spTree>
    <p:extLst>
      <p:ext uri="{BB962C8B-B14F-4D97-AF65-F5344CB8AC3E}">
        <p14:creationId xmlns:p14="http://schemas.microsoft.com/office/powerpoint/2010/main" val="303746475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66118" y="415915"/>
            <a:ext cx="6480000" cy="415184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3C5F7A3A-BCA8-7AA7-1393-2C87E99A25FE}"/>
              </a:ext>
            </a:extLst>
          </p:cNvPr>
          <p:cNvPicPr>
            <a:picLocks noChangeAspect="1"/>
          </p:cNvPicPr>
          <p:nvPr/>
        </p:nvPicPr>
        <p:blipFill>
          <a:blip r:embed="rId2"/>
          <a:stretch>
            <a:fillRect/>
          </a:stretch>
        </p:blipFill>
        <p:spPr>
          <a:xfrm>
            <a:off x="1078655" y="462616"/>
            <a:ext cx="4765999" cy="4038762"/>
          </a:xfrm>
          <a:prstGeom prst="rect">
            <a:avLst/>
          </a:prstGeom>
        </p:spPr>
      </p:pic>
      <p:sp>
        <p:nvSpPr>
          <p:cNvPr id="15" name="正方形/長方形 14"/>
          <p:cNvSpPr/>
          <p:nvPr/>
        </p:nvSpPr>
        <p:spPr>
          <a:xfrm>
            <a:off x="166118" y="4788136"/>
            <a:ext cx="6480000" cy="412530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id="{8354B1A4-0B13-4970-8810-9A0D76D805A0}"/>
              </a:ext>
            </a:extLst>
          </p:cNvPr>
          <p:cNvPicPr>
            <a:picLocks noChangeAspect="1"/>
          </p:cNvPicPr>
          <p:nvPr/>
        </p:nvPicPr>
        <p:blipFill rotWithShape="1">
          <a:blip r:embed="rId3"/>
          <a:srcRect t="1182"/>
          <a:stretch/>
        </p:blipFill>
        <p:spPr>
          <a:xfrm>
            <a:off x="135330" y="4838711"/>
            <a:ext cx="6242967" cy="3773249"/>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35" name="テキスト ボックス 34"/>
          <p:cNvSpPr txBox="1"/>
          <p:nvPr/>
        </p:nvSpPr>
        <p:spPr>
          <a:xfrm>
            <a:off x="3752849" y="8809958"/>
            <a:ext cx="2988519"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ＭＳ Ｐゴシック"/>
                <a:ea typeface="ＭＳ Ｐゴシック"/>
              </a:rPr>
              <a:t>当該年度を通じた認定農用地内における農地中間管</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理機構の借り受け農地の有無により判断してください。</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過年度からの継続保有地も含め、借受、保有、受渡を</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した全てが対象となります。</a:t>
            </a:r>
          </a:p>
        </p:txBody>
      </p:sp>
      <p:sp>
        <p:nvSpPr>
          <p:cNvPr id="29" name="テキスト ボックス 28"/>
          <p:cNvSpPr txBox="1"/>
          <p:nvPr/>
        </p:nvSpPr>
        <p:spPr>
          <a:xfrm>
            <a:off x="871516" y="8813794"/>
            <a:ext cx="2799240" cy="688256"/>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latin typeface="+mj-ea"/>
                <a:ea typeface="+mj-ea"/>
              </a:rPr>
              <a:t>本交付金の活動組織で該当するケースはほとんど無いと考えられますが、課税事業者に該当する場合には、市町村が定める様式で「仕入れに係る消費税等相当額報告書」の提出が必要となります。</a:t>
            </a:r>
          </a:p>
        </p:txBody>
      </p:sp>
      <p:sp>
        <p:nvSpPr>
          <p:cNvPr id="19" name="正方形/長方形 18"/>
          <p:cNvSpPr/>
          <p:nvPr/>
        </p:nvSpPr>
        <p:spPr>
          <a:xfrm>
            <a:off x="4478846" y="6021475"/>
            <a:ext cx="750354" cy="1549012"/>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4221088" y="6410880"/>
            <a:ext cx="277553" cy="77436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260647" y="5970984"/>
            <a:ext cx="3567785" cy="154968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rot="18720453" flipH="1">
            <a:off x="3794910" y="7441536"/>
            <a:ext cx="63667" cy="431775"/>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3848205" y="3885561"/>
            <a:ext cx="2868499"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実践活動の参加者と構成員総人数がわかる資料（構成員一覧表など）を添付してください。</a:t>
            </a:r>
            <a:r>
              <a:rPr lang="ja-JP" altLang="en-US" sz="1000" dirty="0">
                <a:solidFill>
                  <a:srgbClr val="FF0000"/>
                </a:solidFill>
                <a:latin typeface="ＭＳ Ｐゴシック"/>
              </a:rPr>
              <a:t>　</a:t>
            </a:r>
            <a:endParaRPr lang="en-US" altLang="ja-JP" sz="1000" dirty="0">
              <a:solidFill>
                <a:srgbClr val="FF0000"/>
              </a:solidFill>
              <a:latin typeface="ＭＳ Ｐゴシック"/>
            </a:endParaRPr>
          </a:p>
        </p:txBody>
      </p:sp>
      <p:sp>
        <p:nvSpPr>
          <p:cNvPr id="26" name="フリーフォーム 25"/>
          <p:cNvSpPr/>
          <p:nvPr/>
        </p:nvSpPr>
        <p:spPr>
          <a:xfrm rot="5899248" flipH="1">
            <a:off x="4947369" y="3748307"/>
            <a:ext cx="206776" cy="45719"/>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3752849" y="2098295"/>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活動項目番号</a:t>
            </a:r>
            <a:r>
              <a:rPr lang="en-US" altLang="ja-JP" sz="1000" dirty="0">
                <a:solidFill>
                  <a:srgbClr val="FF0000"/>
                </a:solidFill>
              </a:rPr>
              <a:t>52</a:t>
            </a:r>
            <a:r>
              <a:rPr lang="ja-JP" altLang="en-US" sz="1000" dirty="0">
                <a:solidFill>
                  <a:srgbClr val="FF0000"/>
                </a:solidFill>
              </a:rPr>
              <a:t>～</a:t>
            </a:r>
            <a:r>
              <a:rPr lang="en-US" altLang="ja-JP" sz="1000" dirty="0">
                <a:solidFill>
                  <a:srgbClr val="FF0000"/>
                </a:solidFill>
              </a:rPr>
              <a:t>59</a:t>
            </a:r>
            <a:r>
              <a:rPr lang="ja-JP" altLang="en-US" sz="1000" dirty="0">
                <a:solidFill>
                  <a:srgbClr val="FF0000"/>
                </a:solidFill>
              </a:rPr>
              <a:t>の増進活動の取組に関する広報活動の実施状況及び、農的関係人口の拡大に向けた広報活動の実施状況を記入してください。</a:t>
            </a:r>
            <a:endParaRPr lang="ja-JP" altLang="en-US" sz="1000" dirty="0">
              <a:solidFill>
                <a:srgbClr val="FF0000"/>
              </a:solidFill>
              <a:latin typeface="ＭＳ Ｐゴシック"/>
            </a:endParaRPr>
          </a:p>
        </p:txBody>
      </p:sp>
      <p:sp>
        <p:nvSpPr>
          <p:cNvPr id="30" name="フリーフォーム 29"/>
          <p:cNvSpPr/>
          <p:nvPr/>
        </p:nvSpPr>
        <p:spPr>
          <a:xfrm rot="10800000">
            <a:off x="3450545" y="2641205"/>
            <a:ext cx="584589" cy="112682"/>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5844654" y="5423968"/>
            <a:ext cx="516560" cy="209669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501368" y="4889600"/>
            <a:ext cx="2016224"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当該年度に工事を行わず、調査や設計のみを行った場合は「○」を記入してください。</a:t>
            </a:r>
            <a:endParaRPr kumimoji="1" lang="ja-JP" altLang="en-US" sz="1000" u="sng" dirty="0">
              <a:solidFill>
                <a:srgbClr val="FF0000"/>
              </a:solidFill>
            </a:endParaRPr>
          </a:p>
        </p:txBody>
      </p:sp>
      <p:sp>
        <p:nvSpPr>
          <p:cNvPr id="33" name="フリーフォーム 32"/>
          <p:cNvSpPr/>
          <p:nvPr/>
        </p:nvSpPr>
        <p:spPr>
          <a:xfrm rot="4964482">
            <a:off x="5558832" y="4989195"/>
            <a:ext cx="394883" cy="430926"/>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297722" y="8061765"/>
            <a:ext cx="1728192" cy="23283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282527" y="8368774"/>
            <a:ext cx="2175965" cy="23030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rot="6604903" flipH="1" flipV="1">
            <a:off x="2042593" y="8688192"/>
            <a:ext cx="185208" cy="62724"/>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2567460" y="1088424"/>
            <a:ext cx="4173908" cy="534368"/>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構成員の総人数の８割以上が参加する「実践活動」</a:t>
            </a:r>
            <a:r>
              <a:rPr lang="en-US" altLang="ja-JP" sz="1000" u="sng" dirty="0">
                <a:solidFill>
                  <a:srgbClr val="FF0000"/>
                </a:solidFill>
                <a:latin typeface="ＭＳ Ｐゴシック"/>
              </a:rPr>
              <a:t>P.66</a:t>
            </a:r>
            <a:r>
              <a:rPr lang="ja-JP" altLang="en-US" sz="1000" u="sng" dirty="0">
                <a:solidFill>
                  <a:srgbClr val="FF0000"/>
                </a:solidFill>
                <a:latin typeface="ＭＳ Ｐゴシック"/>
              </a:rPr>
              <a:t>の活動項目番号表の活動項目で「実践活動」と位置づけられている取組を実施したことがわかるよう該当する活動の実施日と参加人数、内容を記入します。</a:t>
            </a:r>
            <a:endParaRPr lang="en-US" altLang="ja-JP" sz="1000" u="sng" dirty="0">
              <a:solidFill>
                <a:srgbClr val="FF0000"/>
              </a:solidFill>
              <a:latin typeface="ＭＳ Ｐゴシック"/>
            </a:endParaRPr>
          </a:p>
        </p:txBody>
      </p:sp>
      <p:sp>
        <p:nvSpPr>
          <p:cNvPr id="22" name="テキスト ボックス 21"/>
          <p:cNvSpPr txBox="1"/>
          <p:nvPr/>
        </p:nvSpPr>
        <p:spPr>
          <a:xfrm>
            <a:off x="3903146" y="7778248"/>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　計画内容などは活動計画書から転記してください。</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エクセル様式では活動計画書をもとに自動作成されます。</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活動計画書で行を追加した場合は、同じ行数となるよう行を追加してください。</a:t>
            </a:r>
          </a:p>
        </p:txBody>
      </p:sp>
      <p:sp>
        <p:nvSpPr>
          <p:cNvPr id="20" name="テキスト ボックス 19"/>
          <p:cNvSpPr txBox="1"/>
          <p:nvPr/>
        </p:nvSpPr>
        <p:spPr>
          <a:xfrm>
            <a:off x="3953960" y="7194034"/>
            <a:ext cx="2846412" cy="534368"/>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rPr>
              <a:t>活動計画書に位置付けた数量のうち</a:t>
            </a:r>
            <a:r>
              <a:rPr kumimoji="1" lang="en-US" altLang="ja-JP" sz="1000" u="sng" dirty="0">
                <a:solidFill>
                  <a:srgbClr val="FF0000"/>
                </a:solidFill>
              </a:rPr>
              <a:t>､</a:t>
            </a:r>
            <a:r>
              <a:rPr lang="ja-JP" altLang="en-US" sz="1000" u="sng" dirty="0">
                <a:solidFill>
                  <a:srgbClr val="FF0000"/>
                </a:solidFill>
              </a:rPr>
              <a:t>本年度</a:t>
            </a:r>
            <a:r>
              <a:rPr kumimoji="1" lang="ja-JP" altLang="en-US" sz="1000" u="sng" dirty="0">
                <a:solidFill>
                  <a:srgbClr val="FF0000"/>
                </a:solidFill>
              </a:rPr>
              <a:t>の完成数量を</a:t>
            </a:r>
            <a:r>
              <a:rPr lang="ja-JP" altLang="en-US" sz="1000" u="sng" dirty="0">
                <a:solidFill>
                  <a:srgbClr val="FF0000"/>
                </a:solidFill>
              </a:rPr>
              <a:t>記入</a:t>
            </a:r>
            <a:r>
              <a:rPr kumimoji="1" lang="ja-JP" altLang="en-US" sz="1000" u="sng" dirty="0">
                <a:solidFill>
                  <a:srgbClr val="FF0000"/>
                </a:solidFill>
              </a:rPr>
              <a:t>します（延長は小数点以下２位まで記入します）。</a:t>
            </a:r>
          </a:p>
        </p:txBody>
      </p:sp>
      <p:sp>
        <p:nvSpPr>
          <p:cNvPr id="40" name="フリーフォーム 37">
            <a:extLst>
              <a:ext uri="{FF2B5EF4-FFF2-40B4-BE49-F238E27FC236}">
                <a16:creationId xmlns:a16="http://schemas.microsoft.com/office/drawing/2014/main" id="{263DC2EC-3899-444A-8581-45735D83D127}"/>
              </a:ext>
            </a:extLst>
          </p:cNvPr>
          <p:cNvSpPr/>
          <p:nvPr/>
        </p:nvSpPr>
        <p:spPr>
          <a:xfrm rot="5957462" flipH="1" flipV="1">
            <a:off x="2796353" y="7433285"/>
            <a:ext cx="430104" cy="2005150"/>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Text Box 52">
            <a:extLst>
              <a:ext uri="{FF2B5EF4-FFF2-40B4-BE49-F238E27FC236}">
                <a16:creationId xmlns:a16="http://schemas.microsoft.com/office/drawing/2014/main" id="{26047B57-3045-510B-3C4E-D08526F045D2}"/>
              </a:ext>
            </a:extLst>
          </p:cNvPr>
          <p:cNvSpPr txBox="1">
            <a:spLocks noChangeArrowheads="1"/>
          </p:cNvSpPr>
          <p:nvPr/>
        </p:nvSpPr>
        <p:spPr bwMode="auto">
          <a:xfrm>
            <a:off x="3105150" y="9705528"/>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53</a:t>
            </a:r>
          </a:p>
        </p:txBody>
      </p:sp>
    </p:spTree>
    <p:extLst>
      <p:ext uri="{BB962C8B-B14F-4D97-AF65-F5344CB8AC3E}">
        <p14:creationId xmlns:p14="http://schemas.microsoft.com/office/powerpoint/2010/main" val="84608641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pic>
        <p:nvPicPr>
          <p:cNvPr id="4" name="図 3">
            <a:extLst>
              <a:ext uri="{FF2B5EF4-FFF2-40B4-BE49-F238E27FC236}">
                <a16:creationId xmlns:a16="http://schemas.microsoft.com/office/drawing/2014/main" id="{F48B163D-8C61-46BB-91A2-5DE1C8ED8D30}"/>
              </a:ext>
            </a:extLst>
          </p:cNvPr>
          <p:cNvPicPr>
            <a:picLocks noChangeAspect="1"/>
          </p:cNvPicPr>
          <p:nvPr/>
        </p:nvPicPr>
        <p:blipFill rotWithShape="1">
          <a:blip r:embed="rId2"/>
          <a:srcRect b="12664"/>
          <a:stretch/>
        </p:blipFill>
        <p:spPr>
          <a:xfrm>
            <a:off x="836712" y="464762"/>
            <a:ext cx="4828238" cy="6072414"/>
          </a:xfrm>
          <a:prstGeom prst="rect">
            <a:avLst/>
          </a:prstGeom>
        </p:spPr>
      </p:pic>
      <p:sp>
        <p:nvSpPr>
          <p:cNvPr id="24" name="Rectangle 65">
            <a:extLst>
              <a:ext uri="{FF2B5EF4-FFF2-40B4-BE49-F238E27FC236}">
                <a16:creationId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持越金が当該年度交付金の３割を超え、かつ、１００万円以上である場合は使用予定表を作成してください。</a:t>
            </a:r>
            <a:endParaRPr lang="en-US" altLang="ja-JP" sz="1000" dirty="0">
              <a:solidFill>
                <a:srgbClr val="FF0000"/>
              </a:solidFill>
            </a:endParaRPr>
          </a:p>
        </p:txBody>
      </p:sp>
      <p:cxnSp>
        <p:nvCxnSpPr>
          <p:cNvPr id="25" name="直線矢印コネクタ 24">
            <a:extLst>
              <a:ext uri="{FF2B5EF4-FFF2-40B4-BE49-F238E27FC236}">
                <a16:creationId xmlns:a16="http://schemas.microsoft.com/office/drawing/2014/main" id="{2E67CC17-2238-47A6-9861-A06EFB602B1D}"/>
              </a:ext>
            </a:extLst>
          </p:cNvPr>
          <p:cNvCxnSpPr>
            <a:cxnSpLocks/>
          </p:cNvCxnSpPr>
          <p:nvPr/>
        </p:nvCxnSpPr>
        <p:spPr>
          <a:xfrm flipH="1" flipV="1">
            <a:off x="3428640" y="2324976"/>
            <a:ext cx="432048" cy="876465"/>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6" name="Rectangle 65">
            <a:extLst>
              <a:ext uri="{FF2B5EF4-FFF2-40B4-BE49-F238E27FC236}">
                <a16:creationId xmlns:a16="http://schemas.microsoft.com/office/drawing/2014/main" id="{23D22E28-9D08-4A23-9EBC-999BD51CDEE4}"/>
              </a:ext>
            </a:extLst>
          </p:cNvPr>
          <p:cNvSpPr>
            <a:spLocks noChangeArrowheads="1"/>
          </p:cNvSpPr>
          <p:nvPr/>
        </p:nvSpPr>
        <p:spPr bwMode="auto">
          <a:xfrm>
            <a:off x="3428640" y="3201441"/>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id="{8EC572FE-C273-4E9F-9B2A-071823A0AF2F}"/>
              </a:ext>
            </a:extLst>
          </p:cNvPr>
          <p:cNvPicPr>
            <a:picLocks noChangeAspect="1"/>
          </p:cNvPicPr>
          <p:nvPr/>
        </p:nvPicPr>
        <p:blipFill>
          <a:blip r:embed="rId3"/>
          <a:stretch>
            <a:fillRect/>
          </a:stretch>
        </p:blipFill>
        <p:spPr>
          <a:xfrm>
            <a:off x="814006" y="6513472"/>
            <a:ext cx="4845264" cy="808484"/>
          </a:xfrm>
          <a:prstGeom prst="rect">
            <a:avLst/>
          </a:prstGeom>
        </p:spPr>
      </p:pic>
      <p:sp>
        <p:nvSpPr>
          <p:cNvPr id="15" name="Text Box 52">
            <a:extLst>
              <a:ext uri="{FF2B5EF4-FFF2-40B4-BE49-F238E27FC236}">
                <a16:creationId xmlns:a16="http://schemas.microsoft.com/office/drawing/2014/main" id="{4027D867-84D6-1186-ED0E-CFB31AA933A9}"/>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54</a:t>
            </a:r>
          </a:p>
        </p:txBody>
      </p:sp>
    </p:spTree>
    <p:extLst>
      <p:ext uri="{BB962C8B-B14F-4D97-AF65-F5344CB8AC3E}">
        <p14:creationId xmlns:p14="http://schemas.microsoft.com/office/powerpoint/2010/main" val="325217367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4" name="Rectangle 65">
            <a:extLst>
              <a:ext uri="{FF2B5EF4-FFF2-40B4-BE49-F238E27FC236}">
                <a16:creationId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持越金が当該年度交付金の３割を超え、かつ、１００万円以上である場合は使用予定表を作成してください。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id="{DB5C92CE-8E03-45AD-B4BF-5433AD9E5235}"/>
              </a:ext>
            </a:extLst>
          </p:cNvPr>
          <p:cNvPicPr>
            <a:picLocks noChangeAspect="1"/>
          </p:cNvPicPr>
          <p:nvPr/>
        </p:nvPicPr>
        <p:blipFill rotWithShape="1">
          <a:blip r:embed="rId2"/>
          <a:srcRect b="12626"/>
          <a:stretch/>
        </p:blipFill>
        <p:spPr>
          <a:xfrm>
            <a:off x="836712" y="452539"/>
            <a:ext cx="4950319" cy="6228653"/>
          </a:xfrm>
          <a:prstGeom prst="rect">
            <a:avLst/>
          </a:prstGeom>
        </p:spPr>
      </p:pic>
      <p:cxnSp>
        <p:nvCxnSpPr>
          <p:cNvPr id="9" name="直線矢印コネクタ 8">
            <a:extLst>
              <a:ext uri="{FF2B5EF4-FFF2-40B4-BE49-F238E27FC236}">
                <a16:creationId xmlns:a16="http://schemas.microsoft.com/office/drawing/2014/main" id="{DE165B51-6AAA-4020-B82C-EBAE27C2FB4A}"/>
              </a:ext>
            </a:extLst>
          </p:cNvPr>
          <p:cNvCxnSpPr>
            <a:cxnSpLocks/>
          </p:cNvCxnSpPr>
          <p:nvPr/>
        </p:nvCxnSpPr>
        <p:spPr>
          <a:xfrm flipH="1" flipV="1">
            <a:off x="3105151" y="2432720"/>
            <a:ext cx="539873" cy="648072"/>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2" name="Rectangle 65">
            <a:extLst>
              <a:ext uri="{FF2B5EF4-FFF2-40B4-BE49-F238E27FC236}">
                <a16:creationId xmlns:a16="http://schemas.microsoft.com/office/drawing/2014/main" id="{33200C50-A135-4921-8741-B4F1FFA54DA6}"/>
              </a:ext>
            </a:extLst>
          </p:cNvPr>
          <p:cNvSpPr>
            <a:spLocks noChangeArrowheads="1"/>
          </p:cNvSpPr>
          <p:nvPr/>
        </p:nvSpPr>
        <p:spPr bwMode="auto">
          <a:xfrm>
            <a:off x="3212976" y="3092624"/>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10" name="図 9">
            <a:extLst>
              <a:ext uri="{FF2B5EF4-FFF2-40B4-BE49-F238E27FC236}">
                <a16:creationId xmlns:a16="http://schemas.microsoft.com/office/drawing/2014/main" id="{07C719C5-A7EE-4D67-AEC1-A78F8BFD6C5A}"/>
              </a:ext>
            </a:extLst>
          </p:cNvPr>
          <p:cNvPicPr>
            <a:picLocks noChangeAspect="1"/>
          </p:cNvPicPr>
          <p:nvPr/>
        </p:nvPicPr>
        <p:blipFill>
          <a:blip r:embed="rId3"/>
          <a:stretch>
            <a:fillRect/>
          </a:stretch>
        </p:blipFill>
        <p:spPr>
          <a:xfrm>
            <a:off x="831012" y="6664796"/>
            <a:ext cx="4845264" cy="808484"/>
          </a:xfrm>
          <a:prstGeom prst="rect">
            <a:avLst/>
          </a:prstGeom>
        </p:spPr>
      </p:pic>
      <p:sp>
        <p:nvSpPr>
          <p:cNvPr id="17" name="Text Box 52">
            <a:extLst>
              <a:ext uri="{FF2B5EF4-FFF2-40B4-BE49-F238E27FC236}">
                <a16:creationId xmlns:a16="http://schemas.microsoft.com/office/drawing/2014/main" id="{2CB78D50-EDFF-35F0-C853-E5CE9C62BC1A}"/>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55</a:t>
            </a:r>
          </a:p>
        </p:txBody>
      </p:sp>
    </p:spTree>
    <p:extLst>
      <p:ext uri="{BB962C8B-B14F-4D97-AF65-F5344CB8AC3E}">
        <p14:creationId xmlns:p14="http://schemas.microsoft.com/office/powerpoint/2010/main" val="56024054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0206" y="359758"/>
            <a:ext cx="6638925" cy="9278205"/>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3" name="図 12">
            <a:extLst>
              <a:ext uri="{FF2B5EF4-FFF2-40B4-BE49-F238E27FC236}">
                <a16:creationId xmlns:a16="http://schemas.microsoft.com/office/drawing/2014/main" id="{CEBF5BED-D390-C754-1814-0B5D32A6A0ED}"/>
              </a:ext>
            </a:extLst>
          </p:cNvPr>
          <p:cNvPicPr>
            <a:picLocks noChangeAspect="1"/>
          </p:cNvPicPr>
          <p:nvPr/>
        </p:nvPicPr>
        <p:blipFill>
          <a:blip r:embed="rId2"/>
          <a:stretch>
            <a:fillRect/>
          </a:stretch>
        </p:blipFill>
        <p:spPr>
          <a:xfrm>
            <a:off x="458279" y="314075"/>
            <a:ext cx="5941441" cy="9340105"/>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8" name="Rectangle 65"/>
          <p:cNvSpPr>
            <a:spLocks noChangeArrowheads="1"/>
          </p:cNvSpPr>
          <p:nvPr/>
        </p:nvSpPr>
        <p:spPr bwMode="auto">
          <a:xfrm>
            <a:off x="4083131" y="3584848"/>
            <a:ext cx="1836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実施計画欄及び活動報告欄は、参加集落が記入します。</a:t>
            </a:r>
            <a:endParaRPr lang="en-US" altLang="ja-JP" sz="1000" dirty="0">
              <a:solidFill>
                <a:srgbClr val="FF0000"/>
              </a:solidFill>
            </a:endParaRPr>
          </a:p>
        </p:txBody>
      </p:sp>
      <p:sp>
        <p:nvSpPr>
          <p:cNvPr id="9" name="角丸四角形 8"/>
          <p:cNvSpPr/>
          <p:nvPr/>
        </p:nvSpPr>
        <p:spPr>
          <a:xfrm>
            <a:off x="2204864" y="4052036"/>
            <a:ext cx="3293184" cy="5494206"/>
          </a:xfrm>
          <a:prstGeom prst="roundRect">
            <a:avLst>
              <a:gd name="adj" fmla="val 3894"/>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 name="角丸四角形 10"/>
          <p:cNvSpPr/>
          <p:nvPr/>
        </p:nvSpPr>
        <p:spPr>
          <a:xfrm>
            <a:off x="5548406" y="4039301"/>
            <a:ext cx="749100" cy="5518806"/>
          </a:xfrm>
          <a:prstGeom prst="roundRect">
            <a:avLst>
              <a:gd name="adj" fmla="val 10365"/>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 name="Rectangle 65"/>
          <p:cNvSpPr>
            <a:spLocks noChangeArrowheads="1"/>
          </p:cNvSpPr>
          <p:nvPr/>
        </p:nvSpPr>
        <p:spPr bwMode="auto">
          <a:xfrm>
            <a:off x="4905275" y="867668"/>
            <a:ext cx="18238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必要に応じて現地確認を行った場合は「○」記入してください。</a:t>
            </a:r>
            <a:endParaRPr lang="en-US" altLang="ja-JP" sz="1000" u="sng" dirty="0">
              <a:solidFill>
                <a:srgbClr val="FF0000"/>
              </a:solidFill>
            </a:endParaRPr>
          </a:p>
        </p:txBody>
      </p:sp>
      <p:sp>
        <p:nvSpPr>
          <p:cNvPr id="23" name="Rectangle 65"/>
          <p:cNvSpPr>
            <a:spLocks noChangeArrowheads="1"/>
          </p:cNvSpPr>
          <p:nvPr/>
        </p:nvSpPr>
        <p:spPr bwMode="auto">
          <a:xfrm>
            <a:off x="1876629" y="333921"/>
            <a:ext cx="4648715"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複数集落から構成される活動組織は、必要に応じ集落毎に本様式を作成します。</a:t>
            </a:r>
            <a:endParaRPr lang="en-US" altLang="ja-JP" sz="1000" dirty="0">
              <a:solidFill>
                <a:srgbClr val="FF0000"/>
              </a:solidFill>
            </a:endParaRPr>
          </a:p>
        </p:txBody>
      </p:sp>
      <p:sp>
        <p:nvSpPr>
          <p:cNvPr id="16" name="フリーフォーム 15"/>
          <p:cNvSpPr/>
          <p:nvPr/>
        </p:nvSpPr>
        <p:spPr>
          <a:xfrm>
            <a:off x="5498048" y="2238400"/>
            <a:ext cx="268339" cy="842392"/>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rot="10800000">
            <a:off x="3904482" y="3800871"/>
            <a:ext cx="178649" cy="251163"/>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6112989" y="1546674"/>
            <a:ext cx="268339" cy="2466790"/>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Rectangle 65"/>
          <p:cNvSpPr>
            <a:spLocks noChangeArrowheads="1"/>
          </p:cNvSpPr>
          <p:nvPr/>
        </p:nvSpPr>
        <p:spPr bwMode="auto">
          <a:xfrm>
            <a:off x="4293319" y="1860636"/>
            <a:ext cx="2232025"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活動組織の確認者は、確認対象集落とは異なる集落の方としてください。</a:t>
            </a:r>
            <a:endParaRPr lang="en-US" altLang="ja-JP" sz="1000" dirty="0">
              <a:solidFill>
                <a:srgbClr val="FF0000"/>
              </a:solidFill>
            </a:endParaRPr>
          </a:p>
        </p:txBody>
      </p:sp>
      <p:sp>
        <p:nvSpPr>
          <p:cNvPr id="4" name="Text Box 52">
            <a:extLst>
              <a:ext uri="{FF2B5EF4-FFF2-40B4-BE49-F238E27FC236}">
                <a16:creationId xmlns:a16="http://schemas.microsoft.com/office/drawing/2014/main" id="{E631849F-2AC5-CC5C-0649-35DDC142514F}"/>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56</a:t>
            </a:r>
          </a:p>
        </p:txBody>
      </p:sp>
    </p:spTree>
    <p:extLst>
      <p:ext uri="{BB962C8B-B14F-4D97-AF65-F5344CB8AC3E}">
        <p14:creationId xmlns:p14="http://schemas.microsoft.com/office/powerpoint/2010/main" val="399963837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Line 4">
            <a:extLst>
              <a:ext uri="{FF2B5EF4-FFF2-40B4-BE49-F238E27FC236}">
                <a16:creationId xmlns:a16="http://schemas.microsoft.com/office/drawing/2014/main" id="{765E4A2D-2FDF-E8BE-ED43-7BA8B542D323}"/>
              </a:ext>
            </a:extLst>
          </p:cNvPr>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16" name="Text Box 5">
            <a:extLst>
              <a:ext uri="{FF2B5EF4-FFF2-40B4-BE49-F238E27FC236}">
                <a16:creationId xmlns:a16="http://schemas.microsoft.com/office/drawing/2014/main" id="{B51EE5A7-DD23-3DDE-048E-4C5AAB07B44E}"/>
              </a:ext>
            </a:extLst>
          </p:cNvPr>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19" name="Text Box 52">
            <a:extLst>
              <a:ext uri="{FF2B5EF4-FFF2-40B4-BE49-F238E27FC236}">
                <a16:creationId xmlns:a16="http://schemas.microsoft.com/office/drawing/2014/main" id="{201F717E-BC0C-19DC-7673-E1E644762A54}"/>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a:t>
            </a:r>
          </a:p>
        </p:txBody>
      </p:sp>
      <p:sp>
        <p:nvSpPr>
          <p:cNvPr id="24" name="AutoShape 10">
            <a:extLst>
              <a:ext uri="{FF2B5EF4-FFF2-40B4-BE49-F238E27FC236}">
                <a16:creationId xmlns:a16="http://schemas.microsoft.com/office/drawing/2014/main" id="{8E3718AA-6ACD-6988-B3EA-18A30929CA80}"/>
              </a:ext>
            </a:extLst>
          </p:cNvPr>
          <p:cNvSpPr>
            <a:spLocks noChangeArrowheads="1"/>
          </p:cNvSpPr>
          <p:nvPr/>
        </p:nvSpPr>
        <p:spPr bwMode="auto">
          <a:xfrm>
            <a:off x="369000" y="450103"/>
            <a:ext cx="1331808" cy="319297"/>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sz="1400" dirty="0">
                <a:latin typeface="HG丸ｺﾞｼｯｸM-PRO" pitchFamily="50" charset="-128"/>
                <a:ea typeface="HG丸ｺﾞｼｯｸM-PRO" pitchFamily="50" charset="-128"/>
              </a:rPr>
              <a:t>参考情報</a:t>
            </a:r>
          </a:p>
        </p:txBody>
      </p:sp>
      <p:sp>
        <p:nvSpPr>
          <p:cNvPr id="25" name="角丸四角形 26">
            <a:extLst>
              <a:ext uri="{FF2B5EF4-FFF2-40B4-BE49-F238E27FC236}">
                <a16:creationId xmlns:a16="http://schemas.microsoft.com/office/drawing/2014/main" id="{ED1D4875-A2FB-74B1-E753-4C60BCBE31EE}"/>
              </a:ext>
            </a:extLst>
          </p:cNvPr>
          <p:cNvSpPr/>
          <p:nvPr/>
        </p:nvSpPr>
        <p:spPr>
          <a:xfrm>
            <a:off x="369000" y="835638"/>
            <a:ext cx="6120000" cy="5595744"/>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6" name="テキスト ボックス 25">
            <a:extLst>
              <a:ext uri="{FF2B5EF4-FFF2-40B4-BE49-F238E27FC236}">
                <a16:creationId xmlns:a16="http://schemas.microsoft.com/office/drawing/2014/main" id="{847D76FA-FB0D-A6B1-A51E-9D7272DA255B}"/>
              </a:ext>
            </a:extLst>
          </p:cNvPr>
          <p:cNvSpPr txBox="1"/>
          <p:nvPr/>
        </p:nvSpPr>
        <p:spPr>
          <a:xfrm>
            <a:off x="624403" y="2821072"/>
            <a:ext cx="5609194" cy="3416320"/>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下表の書類は、市町村への提出や市町村での保管は義務ではありません。ただし、</a:t>
            </a:r>
            <a:r>
              <a:rPr kumimoji="1" lang="ja-JP" altLang="en-US" sz="1200" dirty="0">
                <a:latin typeface="HG丸ｺﾞｼｯｸM-PRO" panose="020F0600000000000000" pitchFamily="50" charset="-128"/>
                <a:ea typeface="HG丸ｺﾞｼｯｸM-PRO" panose="020F0600000000000000" pitchFamily="50" charset="-128"/>
              </a:rPr>
              <a:t>実施状況確認等のために必要であるため、活動組織において作成・保管は必要です（活動写真は活動組織の作成・保管も不要）。</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kumimoji="1" lang="en-US" altLang="ja-JP" sz="1200" dirty="0">
              <a:latin typeface="メイリオ" panose="020B0604030504040204" pitchFamily="50" charset="-128"/>
              <a:ea typeface="メイリオ" panose="020B0604030504040204" pitchFamily="50" charset="-128"/>
            </a:endParaRPr>
          </a:p>
          <a:p>
            <a:r>
              <a:rPr kumimoji="1" lang="ja-JP" altLang="en-US" sz="1200" dirty="0">
                <a:latin typeface="メイリオ" panose="020B0604030504040204" pitchFamily="50" charset="-128"/>
                <a:ea typeface="メイリオ" panose="020B0604030504040204" pitchFamily="50" charset="-128"/>
              </a:rPr>
              <a:t>　　　　　　　「○」･･･義務あり、「</a:t>
            </a:r>
            <a:r>
              <a:rPr kumimoji="1" lang="en-US" altLang="ja-JP" sz="1200" dirty="0">
                <a:latin typeface="メイリオ" panose="020B0604030504040204" pitchFamily="50" charset="-128"/>
                <a:ea typeface="メイリオ" panose="020B0604030504040204" pitchFamily="50" charset="-128"/>
              </a:rPr>
              <a:t>×</a:t>
            </a:r>
            <a:r>
              <a:rPr kumimoji="1" lang="ja-JP" altLang="en-US" sz="1200" dirty="0">
                <a:latin typeface="メイリオ" panose="020B0604030504040204" pitchFamily="50" charset="-128"/>
                <a:ea typeface="メイリオ" panose="020B0604030504040204" pitchFamily="50" charset="-128"/>
              </a:rPr>
              <a:t>」･･･義務ではない</a:t>
            </a:r>
            <a:endParaRPr kumimoji="1" lang="en-US" altLang="ja-JP" sz="1200" dirty="0">
              <a:latin typeface="メイリオ" panose="020B0604030504040204" pitchFamily="50" charset="-128"/>
              <a:ea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rPr>
              <a:t>　　　</a:t>
            </a:r>
            <a:endParaRPr lang="en-US" altLang="ja-JP" dirty="0">
              <a:latin typeface="メイリオ" panose="020B0604030504040204" pitchFamily="50" charset="-128"/>
              <a:ea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rPr>
              <a:t>　　　</a:t>
            </a:r>
            <a:r>
              <a:rPr lang="en-US" altLang="ja-JP" dirty="0">
                <a:latin typeface="メイリオ" panose="020B0604030504040204" pitchFamily="50" charset="-128"/>
                <a:ea typeface="メイリオ" panose="020B0604030504040204" pitchFamily="50" charset="-128"/>
              </a:rPr>
              <a:t>※</a:t>
            </a:r>
            <a:r>
              <a:rPr lang="ja-JP" altLang="en-US" dirty="0">
                <a:latin typeface="メイリオ" panose="020B0604030504040204" pitchFamily="50" charset="-128"/>
                <a:ea typeface="メイリオ" panose="020B0604030504040204" pitchFamily="50" charset="-128"/>
              </a:rPr>
              <a:t>　市町村から提出を求められた場合は、提出が必要です。</a:t>
            </a:r>
            <a:endParaRPr lang="en-US" altLang="ja-JP" dirty="0">
              <a:latin typeface="メイリオ" panose="020B0604030504040204" pitchFamily="50" charset="-128"/>
              <a:ea typeface="メイリオ" panose="020B0604030504040204"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また、令和４年度より予算書や決算書、金銭出納簿等、都道府県・市町村または活動組織が保管すべき証拠書類のうち、電磁的記録により保管が可能なものは、</a:t>
            </a:r>
            <a:r>
              <a:rPr lang="ja-JP" altLang="en-US" sz="1200" b="1" dirty="0">
                <a:latin typeface="HG丸ｺﾞｼｯｸM-PRO" panose="020F0600000000000000" pitchFamily="50" charset="-128"/>
                <a:ea typeface="HG丸ｺﾞｼｯｸM-PRO" panose="020F0600000000000000" pitchFamily="50" charset="-128"/>
              </a:rPr>
              <a:t>電磁的記録での保管をすることもできます</a:t>
            </a:r>
            <a:r>
              <a:rPr kumimoji="1" lang="ja-JP" altLang="en-US" sz="1200" b="1" dirty="0">
                <a:latin typeface="HG丸ｺﾞｼｯｸM-PRO" panose="020F0600000000000000" pitchFamily="50" charset="-128"/>
                <a:ea typeface="HG丸ｺﾞｼｯｸM-PRO" panose="020F0600000000000000" pitchFamily="50" charset="-128"/>
              </a:rPr>
              <a:t>。</a:t>
            </a:r>
            <a:endParaRPr lang="en-US" altLang="ja-JP" sz="1200" dirty="0">
              <a:latin typeface="HG丸ｺﾞｼｯｸM-PRO" panose="020F0600000000000000" pitchFamily="50" charset="-128"/>
              <a:ea typeface="HG丸ｺﾞｼｯｸM-PRO" panose="020F0600000000000000" pitchFamily="50" charset="-128"/>
            </a:endParaRPr>
          </a:p>
        </p:txBody>
      </p:sp>
      <p:graphicFrame>
        <p:nvGraphicFramePr>
          <p:cNvPr id="28" name="表 27">
            <a:extLst>
              <a:ext uri="{FF2B5EF4-FFF2-40B4-BE49-F238E27FC236}">
                <a16:creationId xmlns:a16="http://schemas.microsoft.com/office/drawing/2014/main" id="{7C513E7C-1B6B-DE4B-D461-1C452BC73BA7}"/>
              </a:ext>
            </a:extLst>
          </p:cNvPr>
          <p:cNvGraphicFramePr>
            <a:graphicFrameLocks noGrp="1"/>
          </p:cNvGraphicFramePr>
          <p:nvPr>
            <p:extLst>
              <p:ext uri="{D42A27DB-BD31-4B8C-83A1-F6EECF244321}">
                <p14:modId xmlns:p14="http://schemas.microsoft.com/office/powerpoint/2010/main" val="1829847733"/>
              </p:ext>
            </p:extLst>
          </p:nvPr>
        </p:nvGraphicFramePr>
        <p:xfrm>
          <a:off x="1423636" y="3578071"/>
          <a:ext cx="4010728" cy="1237333"/>
        </p:xfrm>
        <a:graphic>
          <a:graphicData uri="http://schemas.openxmlformats.org/drawingml/2006/table">
            <a:tbl>
              <a:tblPr firstRow="1" bandRow="1"/>
              <a:tblGrid>
                <a:gridCol w="1612818">
                  <a:extLst>
                    <a:ext uri="{9D8B030D-6E8A-4147-A177-3AD203B41FA5}">
                      <a16:colId xmlns:a16="http://schemas.microsoft.com/office/drawing/2014/main" val="1940157996"/>
                    </a:ext>
                  </a:extLst>
                </a:gridCol>
                <a:gridCol w="1198955">
                  <a:extLst>
                    <a:ext uri="{9D8B030D-6E8A-4147-A177-3AD203B41FA5}">
                      <a16:colId xmlns:a16="http://schemas.microsoft.com/office/drawing/2014/main" val="3972234599"/>
                    </a:ext>
                  </a:extLst>
                </a:gridCol>
                <a:gridCol w="1198955">
                  <a:extLst>
                    <a:ext uri="{9D8B030D-6E8A-4147-A177-3AD203B41FA5}">
                      <a16:colId xmlns:a16="http://schemas.microsoft.com/office/drawing/2014/main" val="3164414183"/>
                    </a:ext>
                  </a:extLst>
                </a:gridCol>
              </a:tblGrid>
              <a:tr h="418286">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書類名</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作成・</a:t>
                      </a:r>
                      <a:endParaRPr kumimoji="1" lang="en-US" altLang="ja-JP" sz="1000" dirty="0">
                        <a:latin typeface="メイリオ" panose="020B0604030504040204" pitchFamily="50" charset="-128"/>
                        <a:ea typeface="メイリオ" panose="020B0604030504040204" pitchFamily="50" charset="-128"/>
                      </a:endParaRPr>
                    </a:p>
                    <a:p>
                      <a:pPr algn="ctr"/>
                      <a:r>
                        <a:rPr kumimoji="1" lang="ja-JP" altLang="en-US" sz="1000" dirty="0">
                          <a:latin typeface="メイリオ" panose="020B0604030504040204" pitchFamily="50" charset="-128"/>
                          <a:ea typeface="メイリオ" panose="020B0604030504040204" pitchFamily="50" charset="-128"/>
                        </a:rPr>
                        <a:t>組織保管</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提出・</a:t>
                      </a:r>
                      <a:endParaRPr kumimoji="1" lang="en-US" altLang="ja-JP" sz="1000" dirty="0">
                        <a:latin typeface="メイリオ" panose="020B0604030504040204" pitchFamily="50" charset="-128"/>
                        <a:ea typeface="メイリオ" panose="020B0604030504040204" pitchFamily="50" charset="-128"/>
                      </a:endParaRPr>
                    </a:p>
                    <a:p>
                      <a:pPr algn="ctr"/>
                      <a:r>
                        <a:rPr kumimoji="1" lang="ja-JP" altLang="en-US" sz="1000" dirty="0">
                          <a:latin typeface="メイリオ" panose="020B0604030504040204" pitchFamily="50" charset="-128"/>
                          <a:ea typeface="メイリオ" panose="020B0604030504040204" pitchFamily="50" charset="-128"/>
                        </a:rPr>
                        <a:t>市町村保管</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extLst>
                  <a:ext uri="{0D108BD9-81ED-4DB2-BD59-A6C34878D82A}">
                    <a16:rowId xmlns:a16="http://schemas.microsoft.com/office/drawing/2014/main" val="1861261779"/>
                  </a:ext>
                </a:extLst>
              </a:tr>
              <a:tr h="192867">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zh-TW" altLang="en-US" sz="1000" u="none" strike="noStrike" dirty="0">
                          <a:effectLst/>
                          <a:latin typeface="メイリオ" panose="020B0604030504040204" pitchFamily="50" charset="-128"/>
                          <a:ea typeface="メイリオ" panose="020B0604030504040204" pitchFamily="50" charset="-128"/>
                        </a:rPr>
                        <a:t>財産管理台帳</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141838729"/>
                  </a:ext>
                </a:extLst>
              </a:tr>
              <a:tr h="216024">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領収書・通帳の写し</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3768578097"/>
                  </a:ext>
                </a:extLst>
              </a:tr>
              <a:tr h="20507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総会資料・議事録</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857934696"/>
                  </a:ext>
                </a:extLst>
              </a:tr>
              <a:tr h="20507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活動写真</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637544046"/>
                  </a:ext>
                </a:extLst>
              </a:tr>
            </a:tbl>
          </a:graphicData>
        </a:graphic>
      </p:graphicFrame>
      <p:sp>
        <p:nvSpPr>
          <p:cNvPr id="30" name="テキスト ボックス 29">
            <a:extLst>
              <a:ext uri="{FF2B5EF4-FFF2-40B4-BE49-F238E27FC236}">
                <a16:creationId xmlns:a16="http://schemas.microsoft.com/office/drawing/2014/main" id="{E61D0051-26D9-9433-3F1E-3C1EA6B33527}"/>
              </a:ext>
            </a:extLst>
          </p:cNvPr>
          <p:cNvSpPr txBox="1"/>
          <p:nvPr/>
        </p:nvSpPr>
        <p:spPr>
          <a:xfrm>
            <a:off x="615274" y="1373176"/>
            <a:ext cx="5609194" cy="830997"/>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令和</a:t>
            </a:r>
            <a:r>
              <a:rPr lang="en-US" altLang="ja-JP" sz="1200" dirty="0">
                <a:latin typeface="HG丸ｺﾞｼｯｸM-PRO" panose="020F0600000000000000" pitchFamily="50" charset="-128"/>
                <a:ea typeface="HG丸ｺﾞｼｯｸM-PRO" panose="020F0600000000000000" pitchFamily="50" charset="-128"/>
              </a:rPr>
              <a:t>5</a:t>
            </a:r>
            <a:r>
              <a:rPr lang="ja-JP" altLang="en-US" sz="1200" dirty="0">
                <a:latin typeface="HG丸ｺﾞｼｯｸM-PRO" panose="020F0600000000000000" pitchFamily="50" charset="-128"/>
                <a:ea typeface="HG丸ｺﾞｼｯｸM-PRO" panose="020F0600000000000000" pitchFamily="50" charset="-128"/>
              </a:rPr>
              <a:t>年度より、</a:t>
            </a:r>
            <a:r>
              <a:rPr kumimoji="1" lang="ja-JP" altLang="en-US" sz="1200" b="1" dirty="0">
                <a:latin typeface="HG丸ｺﾞｼｯｸM-PRO" panose="020F0600000000000000" pitchFamily="50" charset="-128"/>
                <a:ea typeface="HG丸ｺﾞｼｯｸM-PRO" panose="020F0600000000000000" pitchFamily="50" charset="-128"/>
              </a:rPr>
              <a:t>共通申請サービス（</a:t>
            </a:r>
            <a:r>
              <a:rPr kumimoji="1" lang="en-US" altLang="ja-JP" sz="1200" b="1" dirty="0">
                <a:latin typeface="HG丸ｺﾞｼｯｸM-PRO" panose="020F0600000000000000" pitchFamily="50" charset="-128"/>
                <a:ea typeface="HG丸ｺﾞｼｯｸM-PRO" panose="020F0600000000000000" pitchFamily="50" charset="-128"/>
              </a:rPr>
              <a:t>eMAFF</a:t>
            </a:r>
            <a:r>
              <a:rPr kumimoji="1" lang="ja-JP" altLang="en-US" sz="1200" b="1" dirty="0">
                <a:latin typeface="HG丸ｺﾞｼｯｸM-PRO" panose="020F0600000000000000" pitchFamily="50" charset="-128"/>
                <a:ea typeface="HG丸ｺﾞｼｯｸM-PRO" panose="020F0600000000000000" pitchFamily="50" charset="-128"/>
              </a:rPr>
              <a:t>）による行政手続きのオンライン化へ対応</a:t>
            </a:r>
            <a:r>
              <a:rPr kumimoji="1" lang="ja-JP" altLang="en-US" sz="1200" dirty="0">
                <a:latin typeface="HG丸ｺﾞｼｯｸM-PRO" panose="020F0600000000000000" pitchFamily="50" charset="-128"/>
                <a:ea typeface="HG丸ｺﾞｼｯｸM-PRO" panose="020F0600000000000000" pitchFamily="50" charset="-128"/>
              </a:rPr>
              <a:t>し</a:t>
            </a:r>
            <a:r>
              <a:rPr lang="ja-JP" altLang="en-US" dirty="0">
                <a:latin typeface="HG丸ｺﾞｼｯｸM-PRO" panose="020F0600000000000000" pitchFamily="50" charset="-128"/>
                <a:ea typeface="HG丸ｺﾞｼｯｸM-PRO" panose="020F0600000000000000" pitchFamily="50" charset="-128"/>
              </a:rPr>
              <a:t>ました</a:t>
            </a:r>
            <a:r>
              <a:rPr kumimoji="1" lang="ja-JP" altLang="en-US" sz="1200" dirty="0">
                <a:latin typeface="HG丸ｺﾞｼｯｸM-PRO" panose="020F0600000000000000" pitchFamily="50" charset="-128"/>
                <a:ea typeface="HG丸ｺﾞｼｯｸM-PRO" panose="020F0600000000000000" pitchFamily="50" charset="-128"/>
              </a:rPr>
              <a:t>。</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kumimoji="1" lang="en-US" altLang="ja-JP" sz="1200" dirty="0">
                <a:latin typeface="HG丸ｺﾞｼｯｸM-PRO" panose="020F0600000000000000" pitchFamily="50" charset="-128"/>
                <a:ea typeface="HG丸ｺﾞｼｯｸM-PRO" panose="020F0600000000000000" pitchFamily="50" charset="-128"/>
              </a:rPr>
              <a:t>※</a:t>
            </a:r>
            <a:r>
              <a:rPr kumimoji="1" lang="ja-JP" altLang="en-US" sz="1200" dirty="0">
                <a:latin typeface="HG丸ｺﾞｼｯｸM-PRO" panose="020F0600000000000000" pitchFamily="50" charset="-128"/>
                <a:ea typeface="HG丸ｺﾞｼｯｸM-PRO" panose="020F0600000000000000" pitchFamily="50" charset="-128"/>
              </a:rPr>
              <a:t>今までどおり、紙による申請も可能です。</a:t>
            </a:r>
            <a:endParaRPr kumimoji="1" lang="en-US" altLang="ja-JP" sz="1200" dirty="0">
              <a:latin typeface="HG丸ｺﾞｼｯｸM-PRO" panose="020F0600000000000000" pitchFamily="50" charset="-128"/>
              <a:ea typeface="HG丸ｺﾞｼｯｸM-PRO" panose="020F0600000000000000" pitchFamily="50" charset="-128"/>
            </a:endParaRPr>
          </a:p>
        </p:txBody>
      </p:sp>
      <p:sp>
        <p:nvSpPr>
          <p:cNvPr id="31" name="テキスト ボックス 30">
            <a:extLst>
              <a:ext uri="{FF2B5EF4-FFF2-40B4-BE49-F238E27FC236}">
                <a16:creationId xmlns:a16="http://schemas.microsoft.com/office/drawing/2014/main" id="{8CD73BB9-1791-4444-EF02-1E02D29BBB26}"/>
              </a:ext>
            </a:extLst>
          </p:cNvPr>
          <p:cNvSpPr txBox="1"/>
          <p:nvPr/>
        </p:nvSpPr>
        <p:spPr>
          <a:xfrm>
            <a:off x="551954" y="1003107"/>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（１）電子申請が利用可能です</a:t>
            </a:r>
          </a:p>
        </p:txBody>
      </p:sp>
      <p:sp>
        <p:nvSpPr>
          <p:cNvPr id="33" name="テキスト ボックス 32">
            <a:extLst>
              <a:ext uri="{FF2B5EF4-FFF2-40B4-BE49-F238E27FC236}">
                <a16:creationId xmlns:a16="http://schemas.microsoft.com/office/drawing/2014/main" id="{6E10E5D6-BCE6-E8B0-43A9-D61B99D10A97}"/>
              </a:ext>
            </a:extLst>
          </p:cNvPr>
          <p:cNvSpPr txBox="1"/>
          <p:nvPr/>
        </p:nvSpPr>
        <p:spPr>
          <a:xfrm>
            <a:off x="551954" y="2437879"/>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（２）市町村への提出書類の留意点</a:t>
            </a:r>
          </a:p>
        </p:txBody>
      </p:sp>
    </p:spTree>
    <p:extLst>
      <p:ext uri="{BB962C8B-B14F-4D97-AF65-F5344CB8AC3E}">
        <p14:creationId xmlns:p14="http://schemas.microsoft.com/office/powerpoint/2010/main" val="426768750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97789" y="6113513"/>
            <a:ext cx="6638925" cy="35480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1" name="図 10">
            <a:extLst>
              <a:ext uri="{FF2B5EF4-FFF2-40B4-BE49-F238E27FC236}">
                <a16:creationId xmlns:a16="http://schemas.microsoft.com/office/drawing/2014/main" id="{61119E14-27A9-456B-BBF2-8A5B4DFFD561}"/>
              </a:ext>
            </a:extLst>
          </p:cNvPr>
          <p:cNvPicPr>
            <a:picLocks noChangeAspect="1"/>
          </p:cNvPicPr>
          <p:nvPr/>
        </p:nvPicPr>
        <p:blipFill>
          <a:blip r:embed="rId2"/>
          <a:stretch>
            <a:fillRect/>
          </a:stretch>
        </p:blipFill>
        <p:spPr>
          <a:xfrm>
            <a:off x="369233" y="6318353"/>
            <a:ext cx="6214539" cy="2264951"/>
          </a:xfrm>
          <a:prstGeom prst="rect">
            <a:avLst/>
          </a:prstGeom>
        </p:spPr>
      </p:pic>
      <p:sp>
        <p:nvSpPr>
          <p:cNvPr id="17" name="正方形/長方形 16"/>
          <p:cNvSpPr/>
          <p:nvPr/>
        </p:nvSpPr>
        <p:spPr>
          <a:xfrm>
            <a:off x="96838" y="416497"/>
            <a:ext cx="6638925" cy="5256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id="{CADF6545-783D-421A-8FF6-8679AE1083BC}"/>
              </a:ext>
            </a:extLst>
          </p:cNvPr>
          <p:cNvPicPr>
            <a:picLocks noChangeAspect="1"/>
          </p:cNvPicPr>
          <p:nvPr/>
        </p:nvPicPr>
        <p:blipFill>
          <a:blip r:embed="rId3"/>
          <a:stretch>
            <a:fillRect/>
          </a:stretch>
        </p:blipFill>
        <p:spPr>
          <a:xfrm>
            <a:off x="421430" y="634280"/>
            <a:ext cx="6015140" cy="4894871"/>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21" name="角丸四角形 20"/>
          <p:cNvSpPr/>
          <p:nvPr/>
        </p:nvSpPr>
        <p:spPr>
          <a:xfrm>
            <a:off x="2132857" y="813296"/>
            <a:ext cx="3475073" cy="473385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2" name="角丸四角形 21"/>
          <p:cNvSpPr/>
          <p:nvPr/>
        </p:nvSpPr>
        <p:spPr>
          <a:xfrm>
            <a:off x="5607930" y="813296"/>
            <a:ext cx="807538" cy="4733850"/>
          </a:xfrm>
          <a:prstGeom prst="roundRect">
            <a:avLst>
              <a:gd name="adj" fmla="val 8152"/>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Rectangle 65"/>
          <p:cNvSpPr>
            <a:spLocks noChangeArrowheads="1"/>
          </p:cNvSpPr>
          <p:nvPr/>
        </p:nvSpPr>
        <p:spPr bwMode="auto">
          <a:xfrm>
            <a:off x="2132856" y="5820757"/>
            <a:ext cx="201572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実施計画欄、活動報告欄は参加集落が記入します。</a:t>
            </a:r>
            <a:endParaRPr lang="en-US" altLang="ja-JP" sz="1000" dirty="0">
              <a:solidFill>
                <a:srgbClr val="FF0000"/>
              </a:solidFill>
            </a:endParaRPr>
          </a:p>
        </p:txBody>
      </p:sp>
      <p:sp>
        <p:nvSpPr>
          <p:cNvPr id="27" name="フリーフォーム 26"/>
          <p:cNvSpPr/>
          <p:nvPr/>
        </p:nvSpPr>
        <p:spPr>
          <a:xfrm>
            <a:off x="3308213" y="5466581"/>
            <a:ext cx="390525" cy="376237"/>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5403713" y="5457056"/>
            <a:ext cx="552450" cy="385762"/>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358824" y="6456109"/>
            <a:ext cx="3502224"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2" name="Rectangle 65"/>
          <p:cNvSpPr>
            <a:spLocks noChangeArrowheads="1"/>
          </p:cNvSpPr>
          <p:nvPr/>
        </p:nvSpPr>
        <p:spPr bwMode="auto">
          <a:xfrm>
            <a:off x="512490" y="8834684"/>
            <a:ext cx="2772494"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参加集落又は組織が毎年度それぞれ行おうとする活動の計画または要望を記入してください。</a:t>
            </a:r>
            <a:endParaRPr lang="en-US" altLang="ja-JP" sz="1000" u="sng" dirty="0">
              <a:solidFill>
                <a:srgbClr val="FF0000"/>
              </a:solidFill>
            </a:endParaRPr>
          </a:p>
        </p:txBody>
      </p:sp>
      <p:sp>
        <p:nvSpPr>
          <p:cNvPr id="33" name="フリーフォーム 32"/>
          <p:cNvSpPr/>
          <p:nvPr/>
        </p:nvSpPr>
        <p:spPr>
          <a:xfrm>
            <a:off x="571640" y="8409384"/>
            <a:ext cx="516914" cy="42529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rot="16200000">
            <a:off x="3260465" y="7268892"/>
            <a:ext cx="390525" cy="1819744"/>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6410421">
            <a:off x="3923775" y="6208124"/>
            <a:ext cx="491812" cy="64331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3920198" y="6456109"/>
            <a:ext cx="1760595"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0" name="角丸四角形 39"/>
          <p:cNvSpPr/>
          <p:nvPr/>
        </p:nvSpPr>
        <p:spPr>
          <a:xfrm>
            <a:off x="5739942" y="6456109"/>
            <a:ext cx="812229"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1" name="角丸四角形 40"/>
          <p:cNvSpPr/>
          <p:nvPr/>
        </p:nvSpPr>
        <p:spPr>
          <a:xfrm>
            <a:off x="2168500" y="7070692"/>
            <a:ext cx="363096" cy="105066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4" name="Rectangle 65"/>
          <p:cNvSpPr>
            <a:spLocks noChangeArrowheads="1"/>
          </p:cNvSpPr>
          <p:nvPr/>
        </p:nvSpPr>
        <p:spPr bwMode="auto">
          <a:xfrm>
            <a:off x="4365600" y="7968828"/>
            <a:ext cx="201572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活動組織で調整の結果、活動計画書に位置づけられた取組には「○」を記入してください。また、計画に位置づけられなかった活動は「－」など分かるように記入してください。</a:t>
            </a:r>
            <a:endParaRPr lang="en-US" altLang="ja-JP" sz="1000" u="sng" dirty="0">
              <a:solidFill>
                <a:srgbClr val="FF0000"/>
              </a:solidFill>
            </a:endParaRPr>
          </a:p>
        </p:txBody>
      </p:sp>
      <p:sp>
        <p:nvSpPr>
          <p:cNvPr id="28" name="Rectangle 65"/>
          <p:cNvSpPr>
            <a:spLocks noChangeArrowheads="1"/>
          </p:cNvSpPr>
          <p:nvPr/>
        </p:nvSpPr>
        <p:spPr bwMode="auto">
          <a:xfrm>
            <a:off x="4725144" y="5673080"/>
            <a:ext cx="194421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必要に応じて現地確認を行った場合は「○」を記入してください。</a:t>
            </a:r>
            <a:endParaRPr lang="en-US" altLang="ja-JP" sz="1000" u="sng" dirty="0">
              <a:solidFill>
                <a:srgbClr val="FF0000"/>
              </a:solidFill>
            </a:endParaRPr>
          </a:p>
        </p:txBody>
      </p:sp>
      <p:sp>
        <p:nvSpPr>
          <p:cNvPr id="25" name="フリーフォーム 24"/>
          <p:cNvSpPr/>
          <p:nvPr/>
        </p:nvSpPr>
        <p:spPr>
          <a:xfrm rot="16200000" flipH="1">
            <a:off x="6264300" y="6525279"/>
            <a:ext cx="484220" cy="181884"/>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Text Box 52">
            <a:extLst>
              <a:ext uri="{FF2B5EF4-FFF2-40B4-BE49-F238E27FC236}">
                <a16:creationId xmlns:a16="http://schemas.microsoft.com/office/drawing/2014/main" id="{E5567F12-5E27-7AAC-B479-F2D18A0EE908}"/>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57</a:t>
            </a:r>
          </a:p>
        </p:txBody>
      </p:sp>
    </p:spTree>
    <p:extLst>
      <p:ext uri="{BB962C8B-B14F-4D97-AF65-F5344CB8AC3E}">
        <p14:creationId xmlns:p14="http://schemas.microsoft.com/office/powerpoint/2010/main" val="383738960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1711898"/>
            <a:ext cx="6453360" cy="7921052"/>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22535" name="テキスト ボックス 4"/>
          <p:cNvSpPr txBox="1">
            <a:spLocks noChangeArrowheads="1"/>
          </p:cNvSpPr>
          <p:nvPr/>
        </p:nvSpPr>
        <p:spPr bwMode="auto">
          <a:xfrm>
            <a:off x="347348" y="3109320"/>
            <a:ext cx="6294652" cy="2769989"/>
          </a:xfrm>
          <a:prstGeom prst="rect">
            <a:avLst/>
          </a:prstGeom>
          <a:noFill/>
          <a:ln w="9525">
            <a:noFill/>
            <a:prstDash val="dash"/>
            <a:miter lim="800000"/>
            <a:headEnd/>
            <a:tailEnd/>
          </a:ln>
        </p:spPr>
        <p:txBody>
          <a:bodyPr wrap="square" lIns="0" tIns="0" rIns="0" bIns="0">
            <a:spAutoFit/>
          </a:bodyPr>
          <a:lstStyle/>
          <a:p>
            <a:r>
              <a:rPr lang="ja-JP" altLang="ja-JP" b="1" dirty="0">
                <a:latin typeface="ＭＳ Ｐゴシック" panose="020B0600070205080204" pitchFamily="50" charset="-128"/>
              </a:rPr>
              <a:t>【活動のねらい】</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農村地域では、過疎化や高齢化、担い手への農地集積の加速化など構造変化が進展</a:t>
            </a:r>
            <a:r>
              <a:rPr lang="ja-JP" altLang="en-US" dirty="0">
                <a:latin typeface="HG丸ｺﾞｼｯｸM-PRO" panose="020F0600000000000000" pitchFamily="50" charset="-128"/>
                <a:ea typeface="HG丸ｺﾞｼｯｸM-PRO" panose="020F0600000000000000" pitchFamily="50" charset="-128"/>
              </a:rPr>
              <a:t>して</a:t>
            </a:r>
            <a:r>
              <a:rPr lang="ja-JP" altLang="ja-JP" dirty="0">
                <a:latin typeface="HG丸ｺﾞｼｯｸM-PRO" panose="020F0600000000000000" pitchFamily="50" charset="-128"/>
                <a:ea typeface="HG丸ｺﾞｼｯｸM-PRO" panose="020F0600000000000000" pitchFamily="50" charset="-128"/>
              </a:rPr>
              <a:t>おり、今後、農用地、水路、農道等の地域資源の保全管理を担う地域の人材の不足や担い手への負担の増加により、その保全管理が困難となることが懸念されます。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担い手を含めた地域内の役割分担・協力体制を明確にし、地域資源を地域で支える体制を構築するほか、地域外の人材の確保や連携の取組を進めること等により、将来にわたって持続的に地域資源を保全管理していく必要があり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ＭＳ Ｐゴシック" panose="020B0600070205080204" pitchFamily="50" charset="-128"/>
            </a:endParaRPr>
          </a:p>
          <a:p>
            <a:r>
              <a:rPr lang="ja-JP" altLang="ja-JP" b="1" dirty="0">
                <a:latin typeface="ＭＳ Ｐゴシック" panose="020B0600070205080204" pitchFamily="50" charset="-128"/>
              </a:rPr>
              <a:t>【活動内容】</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「地域資源の適切な保全管理のための推進活動」は、以下の１～３の手順で実施します。</a:t>
            </a:r>
          </a:p>
          <a:p>
            <a:r>
              <a:rPr lang="ja-JP" altLang="ja-JP" dirty="0">
                <a:latin typeface="HG丸ｺﾞｼｯｸM-PRO" panose="020F0600000000000000" pitchFamily="50" charset="-128"/>
                <a:ea typeface="HG丸ｺﾞｼｯｸM-PRO" panose="020F0600000000000000" pitchFamily="50" charset="-128"/>
              </a:rPr>
              <a:t>１　構造変化に対応した保全管理目標とその内容、目標を実現するために実施すべき推進</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活動の内容等を活動計画書に位置づける</a:t>
            </a:r>
          </a:p>
          <a:p>
            <a:r>
              <a:rPr lang="ja-JP" altLang="ja-JP" dirty="0">
                <a:latin typeface="HG丸ｺﾞｼｯｸM-PRO" panose="020F0600000000000000" pitchFamily="50" charset="-128"/>
                <a:ea typeface="HG丸ｺﾞｼｯｸM-PRO" panose="020F0600000000000000" pitchFamily="50" charset="-128"/>
              </a:rPr>
              <a:t>２　計画に位置付けた内容に基づき、地域における話し合いや意向調査等の推進活動を実施</a:t>
            </a:r>
          </a:p>
          <a:p>
            <a:r>
              <a:rPr lang="ja-JP" altLang="ja-JP" dirty="0">
                <a:latin typeface="HG丸ｺﾞｼｯｸM-PRO" panose="020F0600000000000000" pitchFamily="50" charset="-128"/>
                <a:ea typeface="HG丸ｺﾞｼｯｸM-PRO" panose="020F0600000000000000" pitchFamily="50" charset="-128"/>
              </a:rPr>
              <a:t>３　推進活動の結果を踏まえて、５年間の活動終了時までに、目指すべき保全管理の姿やそ</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れに向けて取り組むべき活動・方策等を「地域資源保全管理構想」として取りまとめる</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　　　 </a:t>
            </a:r>
            <a:r>
              <a:rPr kumimoji="1" lang="ja-JP" altLang="en-US" sz="2000" b="0" i="1"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地域資源保全管理構想</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Ⅵ</a:t>
            </a:r>
            <a:endParaRPr lang="ja-JP" altLang="en-US" sz="2000" b="1" i="1" dirty="0">
              <a:solidFill>
                <a:schemeClr val="bg1"/>
              </a:solidFill>
            </a:endParaRPr>
          </a:p>
        </p:txBody>
      </p:sp>
      <p:sp>
        <p:nvSpPr>
          <p:cNvPr id="18" name="角丸四角形 23">
            <a:extLst>
              <a:ext uri="{FF2B5EF4-FFF2-40B4-BE49-F238E27FC236}">
                <a16:creationId xmlns:a16="http://schemas.microsoft.com/office/drawing/2014/main" id="{A6CD1FC8-36C6-4661-94B4-B3EAC4C313F2}"/>
              </a:ext>
            </a:extLst>
          </p:cNvPr>
          <p:cNvSpPr/>
          <p:nvPr/>
        </p:nvSpPr>
        <p:spPr>
          <a:xfrm>
            <a:off x="238048" y="922736"/>
            <a:ext cx="6403952" cy="865274"/>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pic>
        <p:nvPicPr>
          <p:cNvPr id="8" name="図 7">
            <a:extLst>
              <a:ext uri="{FF2B5EF4-FFF2-40B4-BE49-F238E27FC236}">
                <a16:creationId xmlns:a16="http://schemas.microsoft.com/office/drawing/2014/main" id="{768E4A38-8A76-4C66-AF0F-78D8BA25F636}"/>
              </a:ext>
            </a:extLst>
          </p:cNvPr>
          <p:cNvPicPr>
            <a:picLocks noChangeAspect="1"/>
          </p:cNvPicPr>
          <p:nvPr/>
        </p:nvPicPr>
        <p:blipFill>
          <a:blip r:embed="rId2"/>
          <a:stretch>
            <a:fillRect/>
          </a:stretch>
        </p:blipFill>
        <p:spPr>
          <a:xfrm>
            <a:off x="391226" y="6401380"/>
            <a:ext cx="6212600" cy="2253927"/>
          </a:xfrm>
          <a:prstGeom prst="rect">
            <a:avLst/>
          </a:prstGeom>
        </p:spPr>
      </p:pic>
      <p:sp>
        <p:nvSpPr>
          <p:cNvPr id="26" name="テキスト ボックス 4">
            <a:extLst>
              <a:ext uri="{FF2B5EF4-FFF2-40B4-BE49-F238E27FC236}">
                <a16:creationId xmlns:a16="http://schemas.microsoft.com/office/drawing/2014/main" id="{0F6B24DA-BA7D-4613-9AD1-052F0C734626}"/>
              </a:ext>
            </a:extLst>
          </p:cNvPr>
          <p:cNvSpPr txBox="1">
            <a:spLocks noChangeArrowheads="1"/>
          </p:cNvSpPr>
          <p:nvPr/>
        </p:nvSpPr>
        <p:spPr bwMode="auto">
          <a:xfrm>
            <a:off x="0" y="6037881"/>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地域資源の保全管理のための推進活動の取組スケジュール</a:t>
            </a:r>
            <a:endParaRPr lang="en-US" altLang="ja-JP" dirty="0">
              <a:latin typeface="ＭＳ Ｐゴシック" panose="020B0600070205080204" pitchFamily="50" charset="-128"/>
            </a:endParaRPr>
          </a:p>
        </p:txBody>
      </p:sp>
      <p:sp>
        <p:nvSpPr>
          <p:cNvPr id="27" name="テキスト ボックス 4">
            <a:extLst>
              <a:ext uri="{FF2B5EF4-FFF2-40B4-BE49-F238E27FC236}">
                <a16:creationId xmlns:a16="http://schemas.microsoft.com/office/drawing/2014/main" id="{FB276BCB-2343-4748-B97E-DD66104DDE11}"/>
              </a:ext>
            </a:extLst>
          </p:cNvPr>
          <p:cNvSpPr txBox="1">
            <a:spLocks noChangeArrowheads="1"/>
          </p:cNvSpPr>
          <p:nvPr/>
        </p:nvSpPr>
        <p:spPr bwMode="auto">
          <a:xfrm>
            <a:off x="23184" y="9151081"/>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各段階の詳細な実施手順は、以下（次ページ）に示すとおりです。</a:t>
            </a:r>
            <a:endParaRPr lang="en-US" altLang="ja-JP" dirty="0">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id="{A1CC5A92-A143-4D34-A07F-C193F2CA9F59}"/>
              </a:ext>
            </a:extLst>
          </p:cNvPr>
          <p:cNvSpPr txBox="1">
            <a:spLocks noChangeArrowheads="1"/>
          </p:cNvSpPr>
          <p:nvPr/>
        </p:nvSpPr>
        <p:spPr bwMode="auto">
          <a:xfrm>
            <a:off x="311446" y="996415"/>
            <a:ext cx="6070600" cy="738664"/>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農村の構造変化に対応した保全管理目標を設定して推進活動を実施し、活動期間終了後に農道や水路等が適切に管理できるよう、地域資源保全管理構想を策定します。</a:t>
            </a:r>
            <a:endParaRPr lang="en-US" altLang="ja-JP" sz="1400" dirty="0">
              <a:latin typeface="HG丸ｺﾞｼｯｸM-PRO" pitchFamily="50" charset="-128"/>
              <a:ea typeface="HG丸ｺﾞｼｯｸM-PRO" pitchFamily="50" charset="-128"/>
            </a:endParaRPr>
          </a:p>
        </p:txBody>
      </p:sp>
      <p:sp>
        <p:nvSpPr>
          <p:cNvPr id="2" name="角丸四角形 30">
            <a:extLst>
              <a:ext uri="{FF2B5EF4-FFF2-40B4-BE49-F238E27FC236}">
                <a16:creationId xmlns:a16="http://schemas.microsoft.com/office/drawing/2014/main" id="{5D1DE29D-4004-328E-42A4-543E11AA38E6}"/>
              </a:ext>
            </a:extLst>
          </p:cNvPr>
          <p:cNvSpPr/>
          <p:nvPr/>
        </p:nvSpPr>
        <p:spPr>
          <a:xfrm>
            <a:off x="348916" y="1935385"/>
            <a:ext cx="6226302" cy="1001391"/>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100" b="1" u="sng" dirty="0">
                <a:solidFill>
                  <a:schemeClr val="tx1"/>
                </a:solidFill>
                <a:latin typeface="HG丸ｺﾞｼｯｸM-PRO" pitchFamily="50" charset="-128"/>
                <a:ea typeface="HG丸ｺﾞｼｯｸM-PRO" pitchFamily="50" charset="-128"/>
              </a:rPr>
              <a:t>ポイント（令和５年度拡充）地域計画の策定に伴う「地域資源保全管理構想」のみなし規定</a:t>
            </a:r>
            <a:endParaRPr lang="en-US" altLang="ja-JP" sz="1100" b="1" u="sng" dirty="0">
              <a:solidFill>
                <a:schemeClr val="tx1"/>
              </a:solidFill>
              <a:latin typeface="HG丸ｺﾞｼｯｸM-PRO" pitchFamily="50" charset="-128"/>
              <a:ea typeface="HG丸ｺﾞｼｯｸM-PRO" pitchFamily="50" charset="-128"/>
            </a:endParaRPr>
          </a:p>
          <a:p>
            <a:pPr>
              <a:defRPr/>
            </a:pPr>
            <a:r>
              <a:rPr lang="ja-JP" altLang="en-US" sz="1100" dirty="0">
                <a:solidFill>
                  <a:schemeClr val="tx1"/>
                </a:solidFill>
                <a:latin typeface="HG丸ｺﾞｼｯｸM-PRO" pitchFamily="50" charset="-128"/>
                <a:ea typeface="HG丸ｺﾞｼｯｸM-PRO" pitchFamily="50" charset="-128"/>
              </a:rPr>
              <a:t>　</a:t>
            </a:r>
            <a:endParaRPr lang="en-US" altLang="ja-JP" sz="1100" dirty="0">
              <a:solidFill>
                <a:schemeClr val="tx1"/>
              </a:solidFill>
              <a:latin typeface="HG丸ｺﾞｼｯｸM-PRO" pitchFamily="50" charset="-128"/>
              <a:ea typeface="HG丸ｺﾞｼｯｸM-PRO" pitchFamily="50" charset="-128"/>
            </a:endParaRPr>
          </a:p>
          <a:p>
            <a:pPr>
              <a:defRPr/>
            </a:pPr>
            <a:r>
              <a:rPr lang="ja-JP" altLang="en-US" sz="1100" dirty="0">
                <a:solidFill>
                  <a:schemeClr val="tx1"/>
                </a:solidFill>
                <a:latin typeface="HG丸ｺﾞｼｯｸM-PRO" pitchFamily="50" charset="-128"/>
                <a:ea typeface="HG丸ｺﾞｼｯｸM-PRO" pitchFamily="50" charset="-128"/>
              </a:rPr>
              <a:t>　農業経営基盤強化促進法（昭和</a:t>
            </a:r>
            <a:r>
              <a:rPr lang="en-US" altLang="ja-JP" sz="1100" dirty="0">
                <a:solidFill>
                  <a:schemeClr val="tx1"/>
                </a:solidFill>
                <a:latin typeface="HG丸ｺﾞｼｯｸM-PRO" pitchFamily="50" charset="-128"/>
                <a:ea typeface="HG丸ｺﾞｼｯｸM-PRO" pitchFamily="50" charset="-128"/>
              </a:rPr>
              <a:t>55</a:t>
            </a:r>
            <a:r>
              <a:rPr lang="ja-JP" altLang="en-US" sz="1100" dirty="0">
                <a:solidFill>
                  <a:schemeClr val="tx1"/>
                </a:solidFill>
                <a:latin typeface="HG丸ｺﾞｼｯｸM-PRO" pitchFamily="50" charset="-128"/>
                <a:ea typeface="HG丸ｺﾞｼｯｸM-PRO" pitchFamily="50" charset="-128"/>
              </a:rPr>
              <a:t>年法律第</a:t>
            </a:r>
            <a:r>
              <a:rPr lang="en-US" altLang="ja-JP" sz="1100" dirty="0">
                <a:solidFill>
                  <a:schemeClr val="tx1"/>
                </a:solidFill>
                <a:latin typeface="HG丸ｺﾞｼｯｸM-PRO" pitchFamily="50" charset="-128"/>
                <a:ea typeface="HG丸ｺﾞｼｯｸM-PRO" pitchFamily="50" charset="-128"/>
              </a:rPr>
              <a:t>65</a:t>
            </a:r>
            <a:r>
              <a:rPr lang="ja-JP" altLang="en-US" sz="1100" dirty="0">
                <a:solidFill>
                  <a:schemeClr val="tx1"/>
                </a:solidFill>
                <a:latin typeface="HG丸ｺﾞｼｯｸM-PRO" pitchFamily="50" charset="-128"/>
                <a:ea typeface="HG丸ｺﾞｼｯｸM-PRO" pitchFamily="50" charset="-128"/>
              </a:rPr>
              <a:t>号）第</a:t>
            </a:r>
            <a:r>
              <a:rPr lang="en-US" altLang="ja-JP" sz="1100" dirty="0">
                <a:solidFill>
                  <a:schemeClr val="tx1"/>
                </a:solidFill>
                <a:latin typeface="HG丸ｺﾞｼｯｸM-PRO" pitchFamily="50" charset="-128"/>
                <a:ea typeface="HG丸ｺﾞｼｯｸM-PRO" pitchFamily="50" charset="-128"/>
              </a:rPr>
              <a:t>19</a:t>
            </a:r>
            <a:r>
              <a:rPr lang="ja-JP" altLang="en-US" sz="1100" dirty="0">
                <a:solidFill>
                  <a:schemeClr val="tx1"/>
                </a:solidFill>
                <a:latin typeface="HG丸ｺﾞｼｯｸM-PRO" pitchFamily="50" charset="-128"/>
                <a:ea typeface="HG丸ｺﾞｼｯｸM-PRO" pitchFamily="50" charset="-128"/>
              </a:rPr>
              <a:t>条第</a:t>
            </a:r>
            <a:r>
              <a:rPr lang="en-US" altLang="ja-JP" sz="1100" dirty="0">
                <a:solidFill>
                  <a:schemeClr val="tx1"/>
                </a:solidFill>
                <a:latin typeface="HG丸ｺﾞｼｯｸM-PRO" pitchFamily="50" charset="-128"/>
                <a:ea typeface="HG丸ｺﾞｼｯｸM-PRO" pitchFamily="50" charset="-128"/>
              </a:rPr>
              <a:t>1</a:t>
            </a:r>
            <a:r>
              <a:rPr lang="ja-JP" altLang="en-US" sz="1100" dirty="0">
                <a:solidFill>
                  <a:schemeClr val="tx1"/>
                </a:solidFill>
                <a:latin typeface="HG丸ｺﾞｼｯｸM-PRO" pitchFamily="50" charset="-128"/>
                <a:ea typeface="HG丸ｺﾞｼｯｸM-PRO" pitchFamily="50" charset="-128"/>
              </a:rPr>
              <a:t>項に定める地域計画において、別記１－４の第４の２に定める地域資源保全管理構想に準ずる内容が含まれている場合は、それをもって地域資源保全管理構想を作成したとみなすことができます。</a:t>
            </a:r>
            <a:endParaRPr lang="en-US" altLang="ja-JP" sz="1100" dirty="0">
              <a:solidFill>
                <a:schemeClr val="tx1"/>
              </a:solidFill>
              <a:latin typeface="HG丸ｺﾞｼｯｸM-PRO" pitchFamily="50" charset="-128"/>
              <a:ea typeface="HG丸ｺﾞｼｯｸM-PRO" pitchFamily="50" charset="-128"/>
            </a:endParaRPr>
          </a:p>
        </p:txBody>
      </p:sp>
      <p:sp>
        <p:nvSpPr>
          <p:cNvPr id="3" name="Text Box 52">
            <a:extLst>
              <a:ext uri="{FF2B5EF4-FFF2-40B4-BE49-F238E27FC236}">
                <a16:creationId xmlns:a16="http://schemas.microsoft.com/office/drawing/2014/main" id="{9C988F47-7083-D344-6176-9D29660724DA}"/>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58</a:t>
            </a:r>
          </a:p>
        </p:txBody>
      </p:sp>
    </p:spTree>
    <p:extLst>
      <p:ext uri="{BB962C8B-B14F-4D97-AF65-F5344CB8AC3E}">
        <p14:creationId xmlns:p14="http://schemas.microsoft.com/office/powerpoint/2010/main" val="99398016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300039"/>
            <a:ext cx="6467643" cy="93329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96" name="テキスト ボックス 4">
            <a:extLst>
              <a:ext uri="{FF2B5EF4-FFF2-40B4-BE49-F238E27FC236}">
                <a16:creationId xmlns:a16="http://schemas.microsoft.com/office/drawing/2014/main" id="{CD0A0291-7BEB-414D-A077-7B37E1D1B55F}"/>
              </a:ext>
            </a:extLst>
          </p:cNvPr>
          <p:cNvSpPr txBox="1">
            <a:spLocks noChangeArrowheads="1"/>
          </p:cNvSpPr>
          <p:nvPr/>
        </p:nvSpPr>
        <p:spPr bwMode="auto">
          <a:xfrm>
            <a:off x="336468" y="2073946"/>
            <a:ext cx="6185057" cy="184666"/>
          </a:xfrm>
          <a:prstGeom prst="rect">
            <a:avLst/>
          </a:prstGeom>
          <a:noFill/>
          <a:ln w="9525">
            <a:noFill/>
            <a:prstDash val="dash"/>
            <a:miter lim="800000"/>
            <a:headEnd/>
            <a:tailEnd/>
          </a:ln>
        </p:spPr>
        <p:txBody>
          <a:bodyPr wrap="square" lIns="0" tIns="0" rIns="0" bIns="0">
            <a:spAutoFit/>
          </a:bodyPr>
          <a:lstStyle/>
          <a:p>
            <a:r>
              <a:rPr lang="ja-JP" altLang="ja-JP" dirty="0"/>
              <a:t>①　構造変化に対応した保全管理の目標の設定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5" name="図 4">
            <a:extLst>
              <a:ext uri="{FF2B5EF4-FFF2-40B4-BE49-F238E27FC236}">
                <a16:creationId xmlns:a16="http://schemas.microsoft.com/office/drawing/2014/main" id="{B523F29D-0A46-4A81-AE61-C1419BC08B46}"/>
              </a:ext>
            </a:extLst>
          </p:cNvPr>
          <p:cNvPicPr>
            <a:picLocks noChangeAspect="1"/>
          </p:cNvPicPr>
          <p:nvPr/>
        </p:nvPicPr>
        <p:blipFill>
          <a:blip r:embed="rId2"/>
          <a:stretch>
            <a:fillRect/>
          </a:stretch>
        </p:blipFill>
        <p:spPr>
          <a:xfrm>
            <a:off x="2740142" y="6598268"/>
            <a:ext cx="1158340" cy="237765"/>
          </a:xfrm>
          <a:prstGeom prst="rect">
            <a:avLst/>
          </a:prstGeom>
        </p:spPr>
      </p:pic>
      <p:graphicFrame>
        <p:nvGraphicFramePr>
          <p:cNvPr id="6" name="表 5">
            <a:extLst>
              <a:ext uri="{FF2B5EF4-FFF2-40B4-BE49-F238E27FC236}">
                <a16:creationId xmlns:a16="http://schemas.microsoft.com/office/drawing/2014/main" id="{EFC062DE-5CA0-4E26-8458-7EAAF810D060}"/>
              </a:ext>
            </a:extLst>
          </p:cNvPr>
          <p:cNvGraphicFramePr>
            <a:graphicFrameLocks noGrp="1"/>
          </p:cNvGraphicFramePr>
          <p:nvPr>
            <p:extLst>
              <p:ext uri="{D42A27DB-BD31-4B8C-83A1-F6EECF244321}">
                <p14:modId xmlns:p14="http://schemas.microsoft.com/office/powerpoint/2010/main" val="3219120511"/>
              </p:ext>
            </p:extLst>
          </p:nvPr>
        </p:nvGraphicFramePr>
        <p:xfrm>
          <a:off x="350174" y="2350000"/>
          <a:ext cx="5829299" cy="4674139"/>
        </p:xfrm>
        <a:graphic>
          <a:graphicData uri="http://schemas.openxmlformats.org/drawingml/2006/table">
            <a:tbl>
              <a:tblPr firstRow="1" firstCol="1" bandRow="1">
                <a:tableStyleId>{5C22544A-7EE6-4342-B048-85BDC9FD1C3A}</a:tableStyleId>
              </a:tblPr>
              <a:tblGrid>
                <a:gridCol w="269720">
                  <a:extLst>
                    <a:ext uri="{9D8B030D-6E8A-4147-A177-3AD203B41FA5}">
                      <a16:colId xmlns:a16="http://schemas.microsoft.com/office/drawing/2014/main" val="4082353619"/>
                    </a:ext>
                  </a:extLst>
                </a:gridCol>
                <a:gridCol w="1021968">
                  <a:extLst>
                    <a:ext uri="{9D8B030D-6E8A-4147-A177-3AD203B41FA5}">
                      <a16:colId xmlns:a16="http://schemas.microsoft.com/office/drawing/2014/main" val="2900737365"/>
                    </a:ext>
                  </a:extLst>
                </a:gridCol>
                <a:gridCol w="2268496">
                  <a:extLst>
                    <a:ext uri="{9D8B030D-6E8A-4147-A177-3AD203B41FA5}">
                      <a16:colId xmlns:a16="http://schemas.microsoft.com/office/drawing/2014/main" val="564641662"/>
                    </a:ext>
                  </a:extLst>
                </a:gridCol>
                <a:gridCol w="2269115">
                  <a:extLst>
                    <a:ext uri="{9D8B030D-6E8A-4147-A177-3AD203B41FA5}">
                      <a16:colId xmlns:a16="http://schemas.microsoft.com/office/drawing/2014/main" val="1266257028"/>
                    </a:ext>
                  </a:extLst>
                </a:gridCol>
              </a:tblGrid>
              <a:tr h="315499">
                <a:tc>
                  <a:txBody>
                    <a:bodyPr/>
                    <a:lstStyle/>
                    <a:p>
                      <a:pPr algn="ctr">
                        <a:spcAft>
                          <a:spcPts val="0"/>
                        </a:spcAft>
                      </a:pPr>
                      <a:r>
                        <a:rPr lang="en-US" sz="1100" kern="100">
                          <a:effectLst/>
                        </a:rPr>
                        <a:t> </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ctr">
                        <a:spcAft>
                          <a:spcPts val="0"/>
                        </a:spcAft>
                      </a:pPr>
                      <a:r>
                        <a:rPr lang="ja-JP" sz="1100" kern="100">
                          <a:effectLst/>
                        </a:rPr>
                        <a:t>類型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保全管理目標</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該当地域等</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extLst>
                  <a:ext uri="{0D108BD9-81ED-4DB2-BD59-A6C34878D82A}">
                    <a16:rowId xmlns:a16="http://schemas.microsoft.com/office/drawing/2014/main" val="3918669874"/>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中心経営体型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地域内の中心経営体の育成・確保、農地集積を図り、中心経営体との役割分担や労力補完により保全管理を図る。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altLang="en-US" sz="1100" kern="100" dirty="0">
                          <a:effectLst/>
                        </a:rPr>
                        <a:t>「地域計画」のうち「目標地図（基盤法第</a:t>
                      </a:r>
                      <a:r>
                        <a:rPr lang="en-US" altLang="ja-JP" sz="1100" kern="100" dirty="0">
                          <a:effectLst/>
                        </a:rPr>
                        <a:t>19</a:t>
                      </a:r>
                      <a:r>
                        <a:rPr lang="ja-JP" altLang="en-US" sz="1100" kern="100" dirty="0">
                          <a:effectLst/>
                        </a:rPr>
                        <a:t>条第３項の地図をいう。）に位置付けられた者」又は「人・農地プラン」の「今後の地域の中心となる経営体」に相当する経営体である「中心経営体」との役割分担や労力補完を図る地域等が該当</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97679351"/>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集落ぐるみ型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集落営農組織の構築・充実等を図り、集落を基礎とした農業生産体制の整備と合わせた地域ぐるみの保全管理を図る。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多数の小規模農家、兼業農家等が参画する形での集落単位の営農と一体的あるいは連携した取組を図る地域等が該当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9701433"/>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地域外経営体連携型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地域外の農業生産法人や認定農業者等への農地集積を図り、地域外の経営体との協力・役割分担により保全管理を図る。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地域外の大規模経営体等の入り作者と地域内の農業者等との連携を図る地域等が該当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12452083"/>
                  </a:ext>
                </a:extLst>
              </a:tr>
              <a:tr h="816585">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集落間・広域連携型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広域的な農地利用の調整、近隣集落との連携、旧村や水系単位等での連携を図り、集落間の相互の労力補完や広域的な活動により保全管理を図る。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活力ある周辺集落との連携、複数集落で個々の集落を広域的に支え合う体制の構築を図る地域等が該当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416336998"/>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多様な参画・連携型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地域住民の参画、地域外の団体や都市住民等との連携を図り、地域外を含め多様な地域資源管理の担い手の確保により保全管理を図る。</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dirty="0">
                          <a:effectLst/>
                        </a:rPr>
                        <a:t>資源向上支払で多様な主体の参画による保全管理を進める地域や、</a:t>
                      </a:r>
                      <a:r>
                        <a:rPr lang="en-US" sz="1100" kern="100" dirty="0">
                          <a:effectLst/>
                        </a:rPr>
                        <a:t>NPO</a:t>
                      </a:r>
                      <a:r>
                        <a:rPr lang="ja-JP" sz="1100" kern="100" dirty="0">
                          <a:effectLst/>
                        </a:rPr>
                        <a:t>法人、企業等との連携により農業生産の継続を図る地域等が該当</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347866098"/>
                  </a:ext>
                </a:extLst>
              </a:tr>
              <a:tr h="326634">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その他（地域の実情に応じた目標を対象組織が具体的に設定）</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en-US" sz="1100" kern="100" dirty="0">
                          <a:effectLst/>
                        </a:rPr>
                        <a:t> </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3020308785"/>
                  </a:ext>
                </a:extLst>
              </a:tr>
            </a:tbl>
          </a:graphicData>
        </a:graphic>
      </p:graphicFrame>
      <p:sp>
        <p:nvSpPr>
          <p:cNvPr id="98" name="テキスト ボックス 4">
            <a:extLst>
              <a:ext uri="{FF2B5EF4-FFF2-40B4-BE49-F238E27FC236}">
                <a16:creationId xmlns:a16="http://schemas.microsoft.com/office/drawing/2014/main" id="{8EA70648-4358-45B0-B4E4-9760232F7BA5}"/>
              </a:ext>
            </a:extLst>
          </p:cNvPr>
          <p:cNvSpPr txBox="1">
            <a:spLocks noChangeArrowheads="1"/>
          </p:cNvSpPr>
          <p:nvPr/>
        </p:nvSpPr>
        <p:spPr bwMode="auto">
          <a:xfrm>
            <a:off x="350174" y="7069761"/>
            <a:ext cx="6185057" cy="553998"/>
          </a:xfrm>
          <a:prstGeom prst="rect">
            <a:avLst/>
          </a:prstGeom>
          <a:noFill/>
          <a:ln w="9525">
            <a:noFill/>
            <a:prstDash val="dash"/>
            <a:miter lim="800000"/>
            <a:headEnd/>
            <a:tailEnd/>
          </a:ln>
        </p:spPr>
        <p:txBody>
          <a:bodyPr wrap="square" lIns="0" tIns="0" rIns="0" bIns="0">
            <a:spAutoFit/>
          </a:bodyPr>
          <a:lstStyle/>
          <a:p>
            <a:r>
              <a:rPr lang="ja-JP" altLang="ja-JP" dirty="0"/>
              <a:t>②</a:t>
            </a:r>
            <a:r>
              <a:rPr lang="ja-JP" altLang="en-US" dirty="0"/>
              <a:t>　</a:t>
            </a:r>
            <a:r>
              <a:rPr lang="ja-JP" altLang="ja-JP" dirty="0"/>
              <a:t>保全管理の内容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今後、地域資源の適切な保全管理を図っていくため、地域で取り組んでいくべき保全管</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理の内容を選択します。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7" name="Rectangle 3">
            <a:extLst>
              <a:ext uri="{FF2B5EF4-FFF2-40B4-BE49-F238E27FC236}">
                <a16:creationId xmlns:a16="http://schemas.microsoft.com/office/drawing/2014/main" id="{AA614C1F-163B-4BBB-9731-7F6228F26F1A}"/>
              </a:ext>
            </a:extLst>
          </p:cNvPr>
          <p:cNvSpPr>
            <a:spLocks noChangeArrowheads="1"/>
          </p:cNvSpPr>
          <p:nvPr/>
        </p:nvSpPr>
        <p:spPr bwMode="auto">
          <a:xfrm>
            <a:off x="656784" y="7716241"/>
            <a:ext cx="439248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農地の利用集積の進展に伴う農用地に係る管理作業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高齢化の進行に伴う高齢農家の農用地に係る管理作業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不在村地主等の遊休農地に係る管理作業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農業者、地域住民等が担う共同利用施設の保全管理</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8" name="大かっこ 1">
            <a:extLst>
              <a:ext uri="{FF2B5EF4-FFF2-40B4-BE49-F238E27FC236}">
                <a16:creationId xmlns:a16="http://schemas.microsoft.com/office/drawing/2014/main" id="{36EEF59B-26E7-4908-91BF-EBE78A3708A9}"/>
              </a:ext>
            </a:extLst>
          </p:cNvPr>
          <p:cNvSpPr>
            <a:spLocks noChangeArrowheads="1"/>
          </p:cNvSpPr>
          <p:nvPr/>
        </p:nvSpPr>
        <p:spPr bwMode="auto">
          <a:xfrm>
            <a:off x="1556606" y="8581761"/>
            <a:ext cx="4392488" cy="493713"/>
          </a:xfrm>
          <a:prstGeom prst="bracketPair">
            <a:avLst>
              <a:gd name="adj" fmla="val 16667"/>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例：景観保全に資する地域ぐるみで行う農用地・施設の管理、農地集積や</a:t>
            </a:r>
            <a:endParaRPr kumimoji="0" lang="en-US"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水田フル活用に対応した農業用水の適正管理　等</a:t>
            </a:r>
            <a:endParaRPr kumimoji="0" lang="ja-JP" altLang="ja-JP" sz="1800" b="0" i="0" u="none" strike="noStrike" cap="none" normalizeH="0" baseline="0" dirty="0">
              <a:ln>
                <a:noFill/>
              </a:ln>
              <a:solidFill>
                <a:schemeClr val="tx1"/>
              </a:solidFill>
              <a:effectLst/>
              <a:latin typeface="ＭＳ Ｐゴシック" panose="020B0600070205080204" pitchFamily="50" charset="-128"/>
            </a:endParaRPr>
          </a:p>
        </p:txBody>
      </p:sp>
      <p:sp>
        <p:nvSpPr>
          <p:cNvPr id="9" name="Rectangle 5">
            <a:extLst>
              <a:ext uri="{FF2B5EF4-FFF2-40B4-BE49-F238E27FC236}">
                <a16:creationId xmlns:a16="http://schemas.microsoft.com/office/drawing/2014/main" id="{1BAD90A2-10A3-4FFA-8405-677886E7B30A}"/>
              </a:ext>
            </a:extLst>
          </p:cNvPr>
          <p:cNvSpPr>
            <a:spLocks noChangeArrowheads="1"/>
          </p:cNvSpPr>
          <p:nvPr/>
        </p:nvSpPr>
        <p:spPr bwMode="auto">
          <a:xfrm>
            <a:off x="656784" y="8430412"/>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a:t>
            </a:r>
            <a:r>
              <a:rPr kumimoji="0"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その他</a:t>
            </a:r>
            <a:r>
              <a:rPr kumimoji="0" lang="ja-JP" altLang="en-US" sz="400" b="0" i="0" u="none" strike="noStrike" cap="none" normalizeH="0" baseline="0" dirty="0">
                <a:ln>
                  <a:noFill/>
                </a:ln>
                <a:solidFill>
                  <a:schemeClr val="tx1"/>
                </a:solidFill>
                <a:effectLst/>
              </a:rPr>
              <a:t> </a:t>
            </a:r>
            <a:endParaRPr kumimoji="0" lang="ja-JP" altLang="en-US" sz="1800" b="0" i="0" u="none" strike="noStrike" cap="none" normalizeH="0" baseline="0" dirty="0">
              <a:ln>
                <a:noFill/>
              </a:ln>
              <a:solidFill>
                <a:schemeClr val="tx1"/>
              </a:solidFill>
              <a:effectLst/>
              <a:latin typeface="Arial" panose="020B0604020202020204" pitchFamily="34" charset="0"/>
            </a:endParaRPr>
          </a:p>
        </p:txBody>
      </p:sp>
      <p:sp>
        <p:nvSpPr>
          <p:cNvPr id="10" name="正方形/長方形 9">
            <a:extLst>
              <a:ext uri="{FF2B5EF4-FFF2-40B4-BE49-F238E27FC236}">
                <a16:creationId xmlns:a16="http://schemas.microsoft.com/office/drawing/2014/main" id="{86D9754B-9D91-4965-AF92-354C68846028}"/>
              </a:ext>
            </a:extLst>
          </p:cNvPr>
          <p:cNvSpPr/>
          <p:nvPr/>
        </p:nvSpPr>
        <p:spPr>
          <a:xfrm>
            <a:off x="656784" y="7749069"/>
            <a:ext cx="5325057" cy="1362686"/>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4">
            <a:extLst>
              <a:ext uri="{FF2B5EF4-FFF2-40B4-BE49-F238E27FC236}">
                <a16:creationId xmlns:a16="http://schemas.microsoft.com/office/drawing/2014/main" id="{A94A0AF4-AACB-457F-A4C3-9D84903C6AAB}"/>
              </a:ext>
            </a:extLst>
          </p:cNvPr>
          <p:cNvSpPr txBox="1">
            <a:spLocks noChangeArrowheads="1"/>
          </p:cNvSpPr>
          <p:nvPr/>
        </p:nvSpPr>
        <p:spPr bwMode="auto">
          <a:xfrm>
            <a:off x="4613689" y="753187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104" name="図 103">
            <a:extLst>
              <a:ext uri="{FF2B5EF4-FFF2-40B4-BE49-F238E27FC236}">
                <a16:creationId xmlns:a16="http://schemas.microsoft.com/office/drawing/2014/main" id="{F3DD4E6C-0992-43E5-BE68-2814E5A1CD9A}"/>
              </a:ext>
            </a:extLst>
          </p:cNvPr>
          <p:cNvPicPr>
            <a:picLocks noChangeAspect="1"/>
          </p:cNvPicPr>
          <p:nvPr/>
        </p:nvPicPr>
        <p:blipFill>
          <a:blip r:embed="rId2"/>
          <a:stretch>
            <a:fillRect/>
          </a:stretch>
        </p:blipFill>
        <p:spPr>
          <a:xfrm>
            <a:off x="2740143" y="9154597"/>
            <a:ext cx="1158340" cy="237765"/>
          </a:xfrm>
          <a:prstGeom prst="rect">
            <a:avLst/>
          </a:prstGeom>
        </p:spPr>
      </p:pic>
      <p:sp>
        <p:nvSpPr>
          <p:cNvPr id="2" name="テキスト ボックス 4">
            <a:extLst>
              <a:ext uri="{FF2B5EF4-FFF2-40B4-BE49-F238E27FC236}">
                <a16:creationId xmlns:a16="http://schemas.microsoft.com/office/drawing/2014/main" id="{D03DD681-84C4-2B9A-CAF8-1459C92805C1}"/>
              </a:ext>
            </a:extLst>
          </p:cNvPr>
          <p:cNvSpPr txBox="1">
            <a:spLocks noChangeArrowheads="1"/>
          </p:cNvSpPr>
          <p:nvPr/>
        </p:nvSpPr>
        <p:spPr bwMode="auto">
          <a:xfrm>
            <a:off x="231277" y="735590"/>
            <a:ext cx="6250278" cy="1292662"/>
          </a:xfrm>
          <a:prstGeom prst="rect">
            <a:avLst/>
          </a:prstGeom>
          <a:noFill/>
          <a:ln w="9525">
            <a:noFill/>
            <a:prstDash val="dash"/>
            <a:miter lim="800000"/>
            <a:headEnd/>
            <a:tailEnd/>
          </a:ln>
        </p:spPr>
        <p:txBody>
          <a:bodyPr wrap="square" lIns="0" tIns="0" rIns="0" bIns="0">
            <a:spAutoFit/>
          </a:bodyPr>
          <a:lstStyle/>
          <a:p>
            <a:r>
              <a:rPr lang="ja-JP" altLang="en-US" dirty="0"/>
              <a:t>　　</a:t>
            </a:r>
            <a:r>
              <a:rPr lang="ja-JP" altLang="ja-JP" dirty="0">
                <a:latin typeface="HG丸ｺﾞｼｯｸM-PRO" panose="020F0600000000000000" pitchFamily="50" charset="-128"/>
                <a:ea typeface="HG丸ｺﾞｼｯｸM-PRO" panose="020F0600000000000000" pitchFamily="50" charset="-128"/>
              </a:rPr>
              <a:t>地域農業の将来像について地域の皆さんで話し合っていただき、農用地や水路等の地域</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資源の</a:t>
            </a:r>
            <a:r>
              <a:rPr lang="ja-JP" altLang="ja-JP" u="sng" dirty="0">
                <a:latin typeface="HG丸ｺﾞｼｯｸM-PRO" panose="020F0600000000000000" pitchFamily="50" charset="-128"/>
                <a:ea typeface="HG丸ｺﾞｼｯｸM-PRO" panose="020F0600000000000000" pitchFamily="50" charset="-128"/>
              </a:rPr>
              <a:t>①保全管理目標を定めます</a:t>
            </a:r>
            <a:r>
              <a:rPr lang="ja-JP" altLang="ja-JP" dirty="0">
                <a:latin typeface="HG丸ｺﾞｼｯｸM-PRO" panose="020F0600000000000000" pitchFamily="50" charset="-128"/>
                <a:ea typeface="HG丸ｺﾞｼｯｸM-PRO" panose="020F0600000000000000" pitchFamily="50" charset="-128"/>
              </a:rPr>
              <a:t>。これを踏まえ、地域ぐるみで取り組んでいくべき</a:t>
            </a:r>
            <a:r>
              <a:rPr lang="ja-JP" altLang="ja-JP" u="sng" dirty="0">
                <a:latin typeface="HG丸ｺﾞｼｯｸM-PRO" panose="020F0600000000000000" pitchFamily="50" charset="-128"/>
                <a:ea typeface="HG丸ｺﾞｼｯｸM-PRO" panose="020F0600000000000000" pitchFamily="50" charset="-128"/>
              </a:rPr>
              <a:t>②保</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全管理の内容</a:t>
            </a:r>
            <a:r>
              <a:rPr lang="ja-JP" altLang="ja-JP" dirty="0">
                <a:latin typeface="HG丸ｺﾞｼｯｸM-PRO" panose="020F0600000000000000" pitchFamily="50" charset="-128"/>
                <a:ea typeface="HG丸ｺﾞｼｯｸM-PRO" panose="020F0600000000000000" pitchFamily="50" charset="-128"/>
              </a:rPr>
              <a:t>とその</a:t>
            </a:r>
            <a:r>
              <a:rPr lang="ja-JP" altLang="ja-JP" u="sng" dirty="0">
                <a:latin typeface="HG丸ｺﾞｼｯｸM-PRO" panose="020F0600000000000000" pitchFamily="50" charset="-128"/>
                <a:ea typeface="HG丸ｺﾞｼｯｸM-PRO" panose="020F0600000000000000" pitchFamily="50" charset="-128"/>
              </a:rPr>
              <a:t>③</a:t>
            </a:r>
            <a:r>
              <a:rPr lang="ja-JP" altLang="en-US" u="sng" dirty="0">
                <a:latin typeface="HG丸ｺﾞｼｯｸM-PRO" panose="020F0600000000000000" pitchFamily="50" charset="-128"/>
                <a:ea typeface="HG丸ｺﾞｼｯｸM-PRO" panose="020F0600000000000000" pitchFamily="50" charset="-128"/>
              </a:rPr>
              <a:t>活動</a:t>
            </a:r>
            <a:r>
              <a:rPr lang="ja-JP" altLang="ja-JP" u="sng" dirty="0">
                <a:latin typeface="HG丸ｺﾞｼｯｸM-PRO" panose="020F0600000000000000" pitchFamily="50" charset="-128"/>
                <a:ea typeface="HG丸ｺﾞｼｯｸM-PRO" panose="020F0600000000000000" pitchFamily="50" charset="-128"/>
              </a:rPr>
              <a:t>方向を定め</a:t>
            </a:r>
            <a:r>
              <a:rPr lang="ja-JP" altLang="ja-JP" dirty="0">
                <a:latin typeface="HG丸ｺﾞｼｯｸM-PRO" panose="020F0600000000000000" pitchFamily="50" charset="-128"/>
                <a:ea typeface="HG丸ｺﾞｼｯｸM-PRO" panose="020F0600000000000000" pitchFamily="50" charset="-128"/>
              </a:rPr>
              <a:t>た上で、これを実現する具体的な行動として</a:t>
            </a:r>
            <a:r>
              <a:rPr lang="ja-JP" altLang="ja-JP" u="sng" dirty="0">
                <a:latin typeface="HG丸ｺﾞｼｯｸM-PRO" panose="020F0600000000000000" pitchFamily="50" charset="-128"/>
                <a:ea typeface="HG丸ｺﾞｼｯｸM-PRO" panose="020F0600000000000000" pitchFamily="50" charset="-128"/>
              </a:rPr>
              <a:t>④</a:t>
            </a:r>
            <a:r>
              <a:rPr lang="ja-JP" altLang="en-US" u="sng" dirty="0">
                <a:latin typeface="HG丸ｺﾞｼｯｸM-PRO" panose="020F0600000000000000" pitchFamily="50" charset="-128"/>
                <a:ea typeface="HG丸ｺﾞｼｯｸM-PRO" panose="020F0600000000000000" pitchFamily="50" charset="-128"/>
              </a:rPr>
              <a:t>活動</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内容を定めます</a:t>
            </a:r>
            <a:r>
              <a:rPr lang="ja-JP" altLang="ja-JP" dirty="0">
                <a:latin typeface="HG丸ｺﾞｼｯｸM-PRO" panose="020F0600000000000000" pitchFamily="50" charset="-128"/>
                <a:ea typeface="HG丸ｺﾞｼｯｸM-PRO" panose="020F0600000000000000" pitchFamily="50" charset="-128"/>
              </a:rPr>
              <a:t>。</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これらの項目については以下に示すとおり、想定される主な内容を活動計画書に例示し</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ていますので、該当する項目から選択することにより活動計画書に記載します。該当項目</a:t>
            </a:r>
            <a:r>
              <a:rPr lang="en-US" altLang="ja-JP" dirty="0">
                <a:latin typeface="HG丸ｺﾞｼｯｸM-PRO" panose="020F0600000000000000" pitchFamily="50" charset="-128"/>
                <a:ea typeface="HG丸ｺﾞｼｯｸM-PRO" panose="020F0600000000000000" pitchFamily="50" charset="-128"/>
              </a:rPr>
              <a:t> </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が無い場合は、「その他」の項目に具体的な内容を記載します。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4" name="角丸四角形 23">
            <a:extLst>
              <a:ext uri="{FF2B5EF4-FFF2-40B4-BE49-F238E27FC236}">
                <a16:creationId xmlns:a16="http://schemas.microsoft.com/office/drawing/2014/main" id="{C1842DF2-2373-C2CC-89B8-52494388CCAB}"/>
              </a:ext>
            </a:extLst>
          </p:cNvPr>
          <p:cNvSpPr/>
          <p:nvPr/>
        </p:nvSpPr>
        <p:spPr>
          <a:xfrm>
            <a:off x="350174" y="403658"/>
            <a:ext cx="3933080"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 name="テキスト ボックス 4">
            <a:extLst>
              <a:ext uri="{FF2B5EF4-FFF2-40B4-BE49-F238E27FC236}">
                <a16:creationId xmlns:a16="http://schemas.microsoft.com/office/drawing/2014/main" id="{0E88574D-3D6F-621C-7427-272413F859CC}"/>
              </a:ext>
            </a:extLst>
          </p:cNvPr>
          <p:cNvSpPr txBox="1">
            <a:spLocks noChangeArrowheads="1"/>
          </p:cNvSpPr>
          <p:nvPr/>
        </p:nvSpPr>
        <p:spPr bwMode="auto">
          <a:xfrm>
            <a:off x="336468" y="388452"/>
            <a:ext cx="4176464" cy="276999"/>
          </a:xfrm>
          <a:prstGeom prst="rect">
            <a:avLst/>
          </a:prstGeom>
          <a:noFill/>
          <a:ln w="9525">
            <a:noFill/>
            <a:miter lim="800000"/>
            <a:headEnd/>
            <a:tailEnd/>
          </a:ln>
        </p:spPr>
        <p:txBody>
          <a:bodyPr wrap="square">
            <a:spAutoFit/>
          </a:bodyPr>
          <a:lstStyle/>
          <a:p>
            <a:r>
              <a:rPr lang="ja-JP" altLang="ja-JP" dirty="0"/>
              <a:t>１．保全管理目標や推進活動の内容を計画に位置づける</a:t>
            </a:r>
          </a:p>
        </p:txBody>
      </p:sp>
      <p:sp>
        <p:nvSpPr>
          <p:cNvPr id="11" name="Text Box 52">
            <a:extLst>
              <a:ext uri="{FF2B5EF4-FFF2-40B4-BE49-F238E27FC236}">
                <a16:creationId xmlns:a16="http://schemas.microsoft.com/office/drawing/2014/main" id="{DAC9F5A6-6688-42CA-6A6D-5C0F59B6ED82}"/>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59</a:t>
            </a:r>
          </a:p>
        </p:txBody>
      </p:sp>
    </p:spTree>
    <p:extLst>
      <p:ext uri="{BB962C8B-B14F-4D97-AF65-F5344CB8AC3E}">
        <p14:creationId xmlns:p14="http://schemas.microsoft.com/office/powerpoint/2010/main" val="428172110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416499"/>
            <a:ext cx="6453360" cy="921645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22535" name="テキスト ボックス 4"/>
          <p:cNvSpPr txBox="1">
            <a:spLocks noChangeArrowheads="1"/>
          </p:cNvSpPr>
          <p:nvPr/>
        </p:nvSpPr>
        <p:spPr bwMode="auto">
          <a:xfrm>
            <a:off x="352334" y="609278"/>
            <a:ext cx="6185057" cy="369332"/>
          </a:xfrm>
          <a:prstGeom prst="rect">
            <a:avLst/>
          </a:prstGeom>
          <a:noFill/>
          <a:ln w="9525">
            <a:noFill/>
            <a:prstDash val="dash"/>
            <a:miter lim="800000"/>
            <a:headEnd/>
            <a:tailEnd/>
          </a:ln>
        </p:spPr>
        <p:txBody>
          <a:bodyPr wrap="square" lIns="0" tIns="0" rIns="0" bIns="0">
            <a:spAutoFit/>
          </a:bodyPr>
          <a:lstStyle/>
          <a:p>
            <a:r>
              <a:rPr lang="ja-JP" altLang="ja-JP" dirty="0"/>
              <a:t>③</a:t>
            </a:r>
            <a:r>
              <a:rPr lang="ja-JP" altLang="en-US" dirty="0"/>
              <a:t>　活動の</a:t>
            </a:r>
            <a:r>
              <a:rPr lang="ja-JP" altLang="ja-JP" dirty="0"/>
              <a:t>方向</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保全管理の内容で選択した事項に取り組むために、今後進めていく方向性を選択します。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26" name="テキスト ボックス 4">
            <a:extLst>
              <a:ext uri="{FF2B5EF4-FFF2-40B4-BE49-F238E27FC236}">
                <a16:creationId xmlns:a16="http://schemas.microsoft.com/office/drawing/2014/main" id="{0F6B24DA-BA7D-4613-9AD1-052F0C734626}"/>
              </a:ext>
            </a:extLst>
          </p:cNvPr>
          <p:cNvSpPr txBox="1">
            <a:spLocks noChangeArrowheads="1"/>
          </p:cNvSpPr>
          <p:nvPr/>
        </p:nvSpPr>
        <p:spPr bwMode="auto">
          <a:xfrm>
            <a:off x="476672" y="1243498"/>
            <a:ext cx="4824536" cy="1323439"/>
          </a:xfrm>
          <a:prstGeom prst="rect">
            <a:avLst/>
          </a:prstGeom>
          <a:noFill/>
          <a:ln w="9525">
            <a:noFill/>
            <a:miter lim="800000"/>
            <a:headEnd/>
            <a:tailEnd/>
          </a:ln>
        </p:spPr>
        <p:txBody>
          <a:bodyPr wrap="square">
            <a:spAutoFit/>
          </a:bodyPr>
          <a:lstStyle/>
          <a:p>
            <a:pPr hangingPunct="0"/>
            <a:r>
              <a:rPr lang="ja-JP" altLang="ja-JP" sz="1100" dirty="0"/>
              <a:t>□　担い手との連携の強化、担い手の人材・機材を有効活用した活動の実施</a:t>
            </a:r>
          </a:p>
          <a:p>
            <a:pPr hangingPunct="0"/>
            <a:r>
              <a:rPr lang="ja-JP" altLang="ja-JP" sz="1100" dirty="0"/>
              <a:t>□　入り作等の近隣の担い手との協力・役割分担に基づく活動の実施</a:t>
            </a:r>
          </a:p>
          <a:p>
            <a:pPr hangingPunct="0"/>
            <a:r>
              <a:rPr lang="ja-JP" altLang="ja-JP" sz="1100" dirty="0"/>
              <a:t>□　地域住民、土地持ち非農家等を含めた体制づくり、活動の実施</a:t>
            </a:r>
          </a:p>
          <a:p>
            <a:pPr hangingPunct="0"/>
            <a:r>
              <a:rPr lang="ja-JP" altLang="ja-JP" sz="1100" dirty="0"/>
              <a:t>□　地域住民、新規・定年就農者等、新たな保全管理の担い手の確保</a:t>
            </a:r>
          </a:p>
          <a:p>
            <a:pPr hangingPunct="0"/>
            <a:r>
              <a:rPr lang="ja-JP" altLang="ja-JP" sz="1100" dirty="0"/>
              <a:t>□　不在村地主との連絡・調整体制の構築、遊休農地等の有効活用</a:t>
            </a:r>
          </a:p>
          <a:p>
            <a:pPr hangingPunct="0"/>
            <a:r>
              <a:rPr lang="ja-JP" altLang="ja-JP" sz="1100" dirty="0"/>
              <a:t>□　隣接集落との連携による相互の労力補完、広域的な活動の実施</a:t>
            </a:r>
          </a:p>
          <a:p>
            <a:r>
              <a:rPr lang="ja-JP" altLang="ja-JP" sz="1100" dirty="0"/>
              <a:t>□　その他（地域の実情に応じて対象組織が具体的に設定）</a:t>
            </a:r>
            <a:endParaRPr lang="en-US" altLang="ja-JP" sz="1100" dirty="0">
              <a:latin typeface="ＭＳ Ｐゴシック" panose="020B0600070205080204" pitchFamily="50" charset="-128"/>
            </a:endParaRPr>
          </a:p>
        </p:txBody>
      </p:sp>
      <p:sp>
        <p:nvSpPr>
          <p:cNvPr id="29" name="テキスト ボックス 4">
            <a:extLst>
              <a:ext uri="{FF2B5EF4-FFF2-40B4-BE49-F238E27FC236}">
                <a16:creationId xmlns:a16="http://schemas.microsoft.com/office/drawing/2014/main" id="{3D07DDF7-A98C-4CD1-BDD1-BCD4214B7AB0}"/>
              </a:ext>
            </a:extLst>
          </p:cNvPr>
          <p:cNvSpPr txBox="1">
            <a:spLocks noChangeArrowheads="1"/>
          </p:cNvSpPr>
          <p:nvPr/>
        </p:nvSpPr>
        <p:spPr bwMode="auto">
          <a:xfrm>
            <a:off x="548680" y="3660786"/>
            <a:ext cx="5325057" cy="1231106"/>
          </a:xfrm>
          <a:prstGeom prst="rect">
            <a:avLst/>
          </a:prstGeom>
          <a:noFill/>
          <a:ln w="9525">
            <a:noFill/>
            <a:prstDash val="dash"/>
            <a:miter lim="800000"/>
            <a:headEnd/>
            <a:tailEnd/>
          </a:ln>
        </p:spPr>
        <p:txBody>
          <a:bodyPr wrap="square" lIns="0" tIns="0" rIns="0" bIns="0">
            <a:spAutoFit/>
          </a:bodyPr>
          <a:lstStyle/>
          <a:p>
            <a:pPr hangingPunct="0"/>
            <a:r>
              <a:rPr lang="ja-JP" altLang="ja-JP" sz="1100" dirty="0"/>
              <a:t>□　農業者（入り作農家、土地持ち非農家を含む）による検討会</a:t>
            </a:r>
          </a:p>
          <a:p>
            <a:pPr hangingPunct="0"/>
            <a:r>
              <a:rPr lang="ja-JP" altLang="ja-JP" sz="1100" dirty="0"/>
              <a:t>□　農業者に対する意向調査、農業者による現地調査</a:t>
            </a:r>
          </a:p>
          <a:p>
            <a:pPr hangingPunct="0"/>
            <a:r>
              <a:rPr lang="ja-JP" altLang="ja-JP" sz="1100" dirty="0"/>
              <a:t>□　不在村地主との連絡体制の整備、調整、それに必要な調査</a:t>
            </a:r>
          </a:p>
          <a:p>
            <a:pPr hangingPunct="0"/>
            <a:r>
              <a:rPr lang="ja-JP" altLang="ja-JP" sz="1100" dirty="0"/>
              <a:t>□　地域住民等（集落外の住民・組織等も含む）との意見交換・ワークショップ・交流会</a:t>
            </a:r>
          </a:p>
          <a:p>
            <a:pPr hangingPunct="0"/>
            <a:r>
              <a:rPr lang="ja-JP" altLang="ja-JP" sz="1100" dirty="0"/>
              <a:t>□　地域住民等に対する意向調査、地域住民等との集落内調査</a:t>
            </a:r>
          </a:p>
          <a:p>
            <a:pPr hangingPunct="0"/>
            <a:r>
              <a:rPr lang="ja-JP" altLang="ja-JP" sz="1100" dirty="0"/>
              <a:t>□　有識者等による研修会、有識者を交えた検討会</a:t>
            </a:r>
          </a:p>
          <a:p>
            <a:r>
              <a:rPr lang="ja-JP" altLang="ja-JP" sz="1100" dirty="0"/>
              <a:t>□　その他（　例：地域外の団体、都市住民、企業との交流・連携を図る活動　等）</a:t>
            </a:r>
            <a:endParaRPr lang="en-US" altLang="ja-JP" sz="1100" dirty="0">
              <a:latin typeface="ＭＳ Ｐゴシック" panose="020B0600070205080204" pitchFamily="50" charset="-128"/>
            </a:endParaRPr>
          </a:p>
        </p:txBody>
      </p:sp>
      <p:sp>
        <p:nvSpPr>
          <p:cNvPr id="15" name="テキスト ボックス 4">
            <a:extLst>
              <a:ext uri="{FF2B5EF4-FFF2-40B4-BE49-F238E27FC236}">
                <a16:creationId xmlns:a16="http://schemas.microsoft.com/office/drawing/2014/main" id="{B47B776E-F3E6-4B5E-9E4F-F9C9335AD645}"/>
              </a:ext>
            </a:extLst>
          </p:cNvPr>
          <p:cNvSpPr txBox="1">
            <a:spLocks noChangeArrowheads="1"/>
          </p:cNvSpPr>
          <p:nvPr/>
        </p:nvSpPr>
        <p:spPr bwMode="auto">
          <a:xfrm>
            <a:off x="4676427" y="105439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6" name="正方形/長方形 15">
            <a:extLst>
              <a:ext uri="{FF2B5EF4-FFF2-40B4-BE49-F238E27FC236}">
                <a16:creationId xmlns:a16="http://schemas.microsoft.com/office/drawing/2014/main" id="{A31BDB35-6833-40DA-A24E-31BC40E7171B}"/>
              </a:ext>
            </a:extLst>
          </p:cNvPr>
          <p:cNvSpPr/>
          <p:nvPr/>
        </p:nvSpPr>
        <p:spPr>
          <a:xfrm>
            <a:off x="476672" y="1258165"/>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 name="図 16">
            <a:extLst>
              <a:ext uri="{FF2B5EF4-FFF2-40B4-BE49-F238E27FC236}">
                <a16:creationId xmlns:a16="http://schemas.microsoft.com/office/drawing/2014/main" id="{0D253977-9C5E-4A82-9567-7E9247AB7CBC}"/>
              </a:ext>
            </a:extLst>
          </p:cNvPr>
          <p:cNvPicPr>
            <a:picLocks noChangeAspect="1"/>
          </p:cNvPicPr>
          <p:nvPr/>
        </p:nvPicPr>
        <p:blipFill>
          <a:blip r:embed="rId2"/>
          <a:stretch>
            <a:fillRect/>
          </a:stretch>
        </p:blipFill>
        <p:spPr>
          <a:xfrm>
            <a:off x="2548158" y="2678759"/>
            <a:ext cx="1158340" cy="237765"/>
          </a:xfrm>
          <a:prstGeom prst="rect">
            <a:avLst/>
          </a:prstGeom>
        </p:spPr>
      </p:pic>
      <p:sp>
        <p:nvSpPr>
          <p:cNvPr id="21" name="テキスト ボックス 4">
            <a:extLst>
              <a:ext uri="{FF2B5EF4-FFF2-40B4-BE49-F238E27FC236}">
                <a16:creationId xmlns:a16="http://schemas.microsoft.com/office/drawing/2014/main" id="{095290A7-B340-4F0F-866F-03A80C23C1B7}"/>
              </a:ext>
            </a:extLst>
          </p:cNvPr>
          <p:cNvSpPr txBox="1">
            <a:spLocks noChangeArrowheads="1"/>
          </p:cNvSpPr>
          <p:nvPr/>
        </p:nvSpPr>
        <p:spPr bwMode="auto">
          <a:xfrm>
            <a:off x="352334" y="2906392"/>
            <a:ext cx="6185057" cy="553998"/>
          </a:xfrm>
          <a:prstGeom prst="rect">
            <a:avLst/>
          </a:prstGeom>
          <a:noFill/>
          <a:ln w="9525">
            <a:noFill/>
            <a:prstDash val="dash"/>
            <a:miter lim="800000"/>
            <a:headEnd/>
            <a:tailEnd/>
          </a:ln>
        </p:spPr>
        <p:txBody>
          <a:bodyPr wrap="square" lIns="0" tIns="0" rIns="0" bIns="0">
            <a:spAutoFit/>
          </a:bodyPr>
          <a:lstStyle/>
          <a:p>
            <a:r>
              <a:rPr lang="ja-JP" altLang="en-US" dirty="0"/>
              <a:t>④　活動</a:t>
            </a:r>
            <a:r>
              <a:rPr lang="ja-JP" altLang="ja-JP" dirty="0"/>
              <a:t>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保全管理の内容で選択した事項に取り組むために、具体的に行う推進活動内容について</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選択します。</a:t>
            </a:r>
          </a:p>
        </p:txBody>
      </p:sp>
      <p:sp>
        <p:nvSpPr>
          <p:cNvPr id="22" name="正方形/長方形 21">
            <a:extLst>
              <a:ext uri="{FF2B5EF4-FFF2-40B4-BE49-F238E27FC236}">
                <a16:creationId xmlns:a16="http://schemas.microsoft.com/office/drawing/2014/main" id="{42DB9605-7002-4D42-B9EE-1890FC54E2C9}"/>
              </a:ext>
            </a:extLst>
          </p:cNvPr>
          <p:cNvSpPr/>
          <p:nvPr/>
        </p:nvSpPr>
        <p:spPr>
          <a:xfrm>
            <a:off x="476672" y="3603838"/>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4">
            <a:extLst>
              <a:ext uri="{FF2B5EF4-FFF2-40B4-BE49-F238E27FC236}">
                <a16:creationId xmlns:a16="http://schemas.microsoft.com/office/drawing/2014/main" id="{AF7D0F17-D3D2-4118-A5D7-CE3F82D76F2A}"/>
              </a:ext>
            </a:extLst>
          </p:cNvPr>
          <p:cNvSpPr txBox="1">
            <a:spLocks noChangeArrowheads="1"/>
          </p:cNvSpPr>
          <p:nvPr/>
        </p:nvSpPr>
        <p:spPr bwMode="auto">
          <a:xfrm>
            <a:off x="4617132" y="3379154"/>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25" name="テキスト ボックス 4">
            <a:extLst>
              <a:ext uri="{FF2B5EF4-FFF2-40B4-BE49-F238E27FC236}">
                <a16:creationId xmlns:a16="http://schemas.microsoft.com/office/drawing/2014/main" id="{E3E5D012-ED5B-481F-88FB-BC05EF3429E1}"/>
              </a:ext>
            </a:extLst>
          </p:cNvPr>
          <p:cNvSpPr txBox="1">
            <a:spLocks noChangeArrowheads="1"/>
          </p:cNvSpPr>
          <p:nvPr/>
        </p:nvSpPr>
        <p:spPr bwMode="auto">
          <a:xfrm>
            <a:off x="335591" y="5675055"/>
            <a:ext cx="6185057" cy="1846659"/>
          </a:xfrm>
          <a:prstGeom prst="rect">
            <a:avLst/>
          </a:prstGeom>
          <a:noFill/>
          <a:ln w="9525">
            <a:noFill/>
            <a:prstDash val="dash"/>
            <a:miter lim="800000"/>
            <a:headEnd/>
            <a:tailEnd/>
          </a:ln>
        </p:spPr>
        <p:txBody>
          <a:bodyPr wrap="square" lIns="0" tIns="0" rIns="0" bIns="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「地域資源の適切な保全管理のための推進活動」は、活動期間中に作成する必要のある「地域資源保全管理構想」を策定する上で重要な活動となります。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活動計画に基づく推進活動の実施に当たっては、次の３．に示す「地域資源保全管理構想」の作成内容を念頭におき、地域における話し合い、検討会の開催、アンケート調査、現地調査等の推進活動を毎年度実施し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を実施した際には、実施日時や内容を活動記録（実施要領様式第１－６号）に記載するとともに、会議資料や議事録、調査結果等の資料を保存しておいてください。市町村が活動の実施状況の確認を行う際の根拠資料として用いるほか、翌年度以降の推進活動の実施や地域資源保全管理構想策定時の基礎資料として重要な資料となるもので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話し合いの内容や調査結果については、総会等で構成員に周知しましょう。</a:t>
            </a:r>
            <a:endParaRPr lang="en-US" altLang="ja-JP" sz="1100" dirty="0">
              <a:latin typeface="HG丸ｺﾞｼｯｸM-PRO" panose="020F0600000000000000" pitchFamily="50" charset="-128"/>
              <a:ea typeface="HG丸ｺﾞｼｯｸM-PRO" panose="020F0600000000000000" pitchFamily="50" charset="-128"/>
            </a:endParaRPr>
          </a:p>
        </p:txBody>
      </p:sp>
      <p:sp>
        <p:nvSpPr>
          <p:cNvPr id="30" name="角丸四角形 23">
            <a:extLst>
              <a:ext uri="{FF2B5EF4-FFF2-40B4-BE49-F238E27FC236}">
                <a16:creationId xmlns:a16="http://schemas.microsoft.com/office/drawing/2014/main" id="{9D45802C-A68D-4A39-A4EC-45C2794597D9}"/>
              </a:ext>
            </a:extLst>
          </p:cNvPr>
          <p:cNvSpPr/>
          <p:nvPr/>
        </p:nvSpPr>
        <p:spPr>
          <a:xfrm>
            <a:off x="335591" y="5338875"/>
            <a:ext cx="1725257"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8" name="テキスト ボックス 4">
            <a:extLst>
              <a:ext uri="{FF2B5EF4-FFF2-40B4-BE49-F238E27FC236}">
                <a16:creationId xmlns:a16="http://schemas.microsoft.com/office/drawing/2014/main" id="{ACE7A597-4AA6-40C8-BD23-E1E4D0E63771}"/>
              </a:ext>
            </a:extLst>
          </p:cNvPr>
          <p:cNvSpPr txBox="1">
            <a:spLocks noChangeArrowheads="1"/>
          </p:cNvSpPr>
          <p:nvPr/>
        </p:nvSpPr>
        <p:spPr bwMode="auto">
          <a:xfrm>
            <a:off x="365679" y="5333081"/>
            <a:ext cx="4176464" cy="276999"/>
          </a:xfrm>
          <a:prstGeom prst="rect">
            <a:avLst/>
          </a:prstGeom>
          <a:noFill/>
          <a:ln w="9525">
            <a:noFill/>
            <a:miter lim="800000"/>
            <a:headEnd/>
            <a:tailEnd/>
          </a:ln>
        </p:spPr>
        <p:txBody>
          <a:bodyPr wrap="square">
            <a:spAutoFit/>
          </a:bodyPr>
          <a:lstStyle/>
          <a:p>
            <a:r>
              <a:rPr lang="ja-JP" altLang="en-US" dirty="0"/>
              <a:t>２．推進活動の実施</a:t>
            </a:r>
          </a:p>
        </p:txBody>
      </p:sp>
      <p:sp>
        <p:nvSpPr>
          <p:cNvPr id="2" name="Text Box 52">
            <a:extLst>
              <a:ext uri="{FF2B5EF4-FFF2-40B4-BE49-F238E27FC236}">
                <a16:creationId xmlns:a16="http://schemas.microsoft.com/office/drawing/2014/main" id="{94CAFA2D-B977-A3EC-1008-8AFB5264BC5E}"/>
              </a:ext>
            </a:extLst>
          </p:cNvPr>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60</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Tree>
    <p:extLst>
      <p:ext uri="{BB962C8B-B14F-4D97-AF65-F5344CB8AC3E}">
        <p14:creationId xmlns:p14="http://schemas.microsoft.com/office/powerpoint/2010/main" val="203750582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4"/>
            <a:ext cx="6467643" cy="225896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23">
            <a:extLst>
              <a:ext uri="{FF2B5EF4-FFF2-40B4-BE49-F238E27FC236}">
                <a16:creationId xmlns:a16="http://schemas.microsoft.com/office/drawing/2014/main" id="{AB5D65A2-9BE5-4D2A-8FE5-662AC594E646}"/>
              </a:ext>
            </a:extLst>
          </p:cNvPr>
          <p:cNvSpPr/>
          <p:nvPr/>
        </p:nvSpPr>
        <p:spPr>
          <a:xfrm>
            <a:off x="336867" y="652271"/>
            <a:ext cx="2429916"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96" name="テキスト ボックス 4">
            <a:extLst>
              <a:ext uri="{FF2B5EF4-FFF2-40B4-BE49-F238E27FC236}">
                <a16:creationId xmlns:a16="http://schemas.microsoft.com/office/drawing/2014/main" id="{CD0A0291-7BEB-414D-A077-7B37E1D1B55F}"/>
              </a:ext>
            </a:extLst>
          </p:cNvPr>
          <p:cNvSpPr txBox="1">
            <a:spLocks noChangeArrowheads="1"/>
          </p:cNvSpPr>
          <p:nvPr/>
        </p:nvSpPr>
        <p:spPr bwMode="auto">
          <a:xfrm>
            <a:off x="444483" y="702004"/>
            <a:ext cx="6185057" cy="184666"/>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id="{E8D06651-CFCE-405F-8C74-7A7CE4515622}"/>
              </a:ext>
            </a:extLst>
          </p:cNvPr>
          <p:cNvSpPr txBox="1">
            <a:spLocks noChangeArrowheads="1"/>
          </p:cNvSpPr>
          <p:nvPr/>
        </p:nvSpPr>
        <p:spPr bwMode="auto">
          <a:xfrm>
            <a:off x="336468" y="1048245"/>
            <a:ext cx="6185057" cy="1661993"/>
          </a:xfrm>
          <a:prstGeom prst="rect">
            <a:avLst/>
          </a:prstGeom>
          <a:noFill/>
          <a:ln w="9525">
            <a:noFill/>
            <a:prstDash val="dash"/>
            <a:miter lim="800000"/>
            <a:headEnd/>
            <a:tailEnd/>
          </a:ln>
        </p:spPr>
        <p:txBody>
          <a:bodyPr wrap="square" lIns="0" tIns="0" rIns="0" bIns="0">
            <a:spAutoFit/>
          </a:bodyPr>
          <a:lstStyle/>
          <a:p>
            <a:r>
              <a:rPr lang="ja-JP" altLang="ja-JP" dirty="0"/>
              <a:t>（１）地域資源保全管理構想とは</a:t>
            </a:r>
          </a:p>
          <a:p>
            <a:r>
              <a:rPr lang="ja-JP" altLang="en-US" dirty="0"/>
              <a:t>　　</a:t>
            </a:r>
            <a:r>
              <a:rPr lang="ja-JP" altLang="ja-JP" dirty="0"/>
              <a:t>「地域資源保全管理構想」は、それぞれの地域で守ってきた農用地や水路、農道等の地域資</a:t>
            </a:r>
            <a:endParaRPr lang="en-US" altLang="ja-JP" dirty="0"/>
          </a:p>
          <a:p>
            <a:r>
              <a:rPr lang="ja-JP" altLang="en-US" dirty="0"/>
              <a:t>　</a:t>
            </a:r>
            <a:r>
              <a:rPr lang="ja-JP" altLang="ja-JP" dirty="0"/>
              <a:t>源を、将来にわたってどのように引き継いでいけば良いのか、地域で話し合っていただき、構想</a:t>
            </a:r>
            <a:endParaRPr lang="en-US" altLang="ja-JP" dirty="0"/>
          </a:p>
          <a:p>
            <a:r>
              <a:rPr lang="ja-JP" altLang="en-US" dirty="0"/>
              <a:t>　</a:t>
            </a:r>
            <a:r>
              <a:rPr lang="ja-JP" altLang="ja-JP" dirty="0"/>
              <a:t>としてまとめていただくものです。</a:t>
            </a:r>
          </a:p>
          <a:p>
            <a:r>
              <a:rPr lang="ja-JP" altLang="en-US" dirty="0"/>
              <a:t>　　</a:t>
            </a:r>
            <a:r>
              <a:rPr lang="ja-JP" altLang="ja-JP" dirty="0"/>
              <a:t>具体的な記載内容としては以下のとおりであり、人・農地プランや市町村が定めるビジョン等で</a:t>
            </a:r>
            <a:endParaRPr lang="en-US" altLang="ja-JP" dirty="0"/>
          </a:p>
          <a:p>
            <a:r>
              <a:rPr lang="ja-JP" altLang="en-US" dirty="0"/>
              <a:t>　</a:t>
            </a:r>
            <a:r>
              <a:rPr lang="ja-JP" altLang="ja-JP" dirty="0"/>
              <a:t>整理された農業振興や担い手の育成・確保の方向を踏まえ、話し合いを深めて作成します。</a:t>
            </a:r>
          </a:p>
          <a:p>
            <a:r>
              <a:rPr lang="ja-JP" altLang="en-US" dirty="0"/>
              <a:t>　　</a:t>
            </a:r>
            <a:r>
              <a:rPr lang="ja-JP" altLang="ja-JP" dirty="0"/>
              <a:t>構想は、「地域資源の適切な保全管理のための推進活動」の成果を踏まえ、５年間の活動期</a:t>
            </a:r>
            <a:endParaRPr lang="en-US" altLang="ja-JP" dirty="0"/>
          </a:p>
          <a:p>
            <a:r>
              <a:rPr lang="ja-JP" altLang="en-US" dirty="0"/>
              <a:t>　</a:t>
            </a:r>
            <a:r>
              <a:rPr lang="ja-JP" altLang="ja-JP" dirty="0"/>
              <a:t>間の最終年度までに、今後の目指すべき保全管理の姿やこの姿の実現に向けた活動・方策に</a:t>
            </a:r>
            <a:endParaRPr lang="en-US" altLang="ja-JP" dirty="0"/>
          </a:p>
          <a:p>
            <a:r>
              <a:rPr lang="ja-JP" altLang="en-US" dirty="0"/>
              <a:t>　</a:t>
            </a:r>
            <a:r>
              <a:rPr lang="ja-JP" altLang="ja-JP" dirty="0"/>
              <a:t>ついて取りまとめてください。</a:t>
            </a:r>
            <a:endParaRPr lang="en-US" altLang="ja-JP" sz="1100" dirty="0">
              <a:latin typeface="ＭＳ Ｐゴシック" panose="020B0600070205080204" pitchFamily="50" charset="-128"/>
            </a:endParaRPr>
          </a:p>
        </p:txBody>
      </p:sp>
      <p:pic>
        <p:nvPicPr>
          <p:cNvPr id="2" name="図 1">
            <a:extLst>
              <a:ext uri="{FF2B5EF4-FFF2-40B4-BE49-F238E27FC236}">
                <a16:creationId xmlns:a16="http://schemas.microsoft.com/office/drawing/2014/main" id="{5FEA7FC0-EE67-4159-BA95-58C0F940D45E}"/>
              </a:ext>
            </a:extLst>
          </p:cNvPr>
          <p:cNvPicPr>
            <a:picLocks noChangeAspect="1"/>
          </p:cNvPicPr>
          <p:nvPr/>
        </p:nvPicPr>
        <p:blipFill>
          <a:blip r:embed="rId2"/>
          <a:stretch>
            <a:fillRect/>
          </a:stretch>
        </p:blipFill>
        <p:spPr>
          <a:xfrm>
            <a:off x="980728" y="2911237"/>
            <a:ext cx="4968552" cy="6616772"/>
          </a:xfrm>
          <a:prstGeom prst="rect">
            <a:avLst/>
          </a:prstGeom>
        </p:spPr>
      </p:pic>
      <p:sp>
        <p:nvSpPr>
          <p:cNvPr id="3" name="Text Box 52">
            <a:extLst>
              <a:ext uri="{FF2B5EF4-FFF2-40B4-BE49-F238E27FC236}">
                <a16:creationId xmlns:a16="http://schemas.microsoft.com/office/drawing/2014/main" id="{92DFB93B-3912-1E7E-CDEE-6054F385D2C0}"/>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61</a:t>
            </a:r>
          </a:p>
        </p:txBody>
      </p:sp>
    </p:spTree>
    <p:extLst>
      <p:ext uri="{BB962C8B-B14F-4D97-AF65-F5344CB8AC3E}">
        <p14:creationId xmlns:p14="http://schemas.microsoft.com/office/powerpoint/2010/main" val="20953985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18">
            <a:extLst>
              <a:ext uri="{FF2B5EF4-FFF2-40B4-BE49-F238E27FC236}">
                <a16:creationId xmlns:a16="http://schemas.microsoft.com/office/drawing/2014/main" id="{0F59BF33-FBE9-48D1-8AC3-861D7FD02770}"/>
              </a:ext>
            </a:extLst>
          </p:cNvPr>
          <p:cNvSpPr/>
          <p:nvPr/>
        </p:nvSpPr>
        <p:spPr>
          <a:xfrm>
            <a:off x="182667" y="6498700"/>
            <a:ext cx="6525368" cy="90256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19" name="角丸四角形 18"/>
          <p:cNvSpPr/>
          <p:nvPr/>
        </p:nvSpPr>
        <p:spPr>
          <a:xfrm>
            <a:off x="216000" y="416499"/>
            <a:ext cx="6525368" cy="568860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25" name="テキスト ボックス 4">
            <a:extLst>
              <a:ext uri="{FF2B5EF4-FFF2-40B4-BE49-F238E27FC236}">
                <a16:creationId xmlns:a16="http://schemas.microsoft.com/office/drawing/2014/main" id="{E3E5D012-ED5B-481F-88FB-BC05EF3429E1}"/>
              </a:ext>
            </a:extLst>
          </p:cNvPr>
          <p:cNvSpPr txBox="1">
            <a:spLocks noChangeArrowheads="1"/>
          </p:cNvSpPr>
          <p:nvPr/>
        </p:nvSpPr>
        <p:spPr bwMode="auto">
          <a:xfrm>
            <a:off x="312125" y="533213"/>
            <a:ext cx="6357235" cy="5539978"/>
          </a:xfrm>
          <a:prstGeom prst="rect">
            <a:avLst/>
          </a:prstGeom>
          <a:noFill/>
          <a:ln w="9525">
            <a:noFill/>
            <a:prstDash val="dash"/>
            <a:miter lim="800000"/>
            <a:headEnd/>
            <a:tailEnd/>
          </a:ln>
        </p:spPr>
        <p:txBody>
          <a:bodyPr wrap="square" lIns="0" tIns="0" rIns="0" bIns="0">
            <a:spAutoFit/>
          </a:bodyPr>
          <a:lstStyle/>
          <a:p>
            <a:r>
              <a:rPr lang="ja-JP" altLang="ja-JP" dirty="0"/>
              <a:t>（２）組織での話し合いの進め方</a:t>
            </a:r>
          </a:p>
          <a:p>
            <a:pPr hangingPunct="0"/>
            <a:r>
              <a:rPr lang="ja-JP" altLang="en-US" dirty="0"/>
              <a:t>　　 </a:t>
            </a:r>
            <a:r>
              <a:rPr lang="ja-JP" altLang="ja-JP" dirty="0"/>
              <a:t>構想の策定に向けては、５年間の活動期間中に実施する推進活動等により、地域農業の将</a:t>
            </a:r>
            <a:endParaRPr lang="en-US" altLang="ja-JP" dirty="0"/>
          </a:p>
          <a:p>
            <a:pPr hangingPunct="0"/>
            <a:r>
              <a:rPr lang="ja-JP" altLang="en-US" dirty="0"/>
              <a:t>　</a:t>
            </a:r>
            <a:r>
              <a:rPr lang="ja-JP" altLang="ja-JP" dirty="0"/>
              <a:t>来のあり方について継続的に話し合いを積み重ねていく必要があります。</a:t>
            </a:r>
          </a:p>
          <a:p>
            <a:r>
              <a:rPr lang="ja-JP" altLang="en-US" dirty="0"/>
              <a:t>　</a:t>
            </a:r>
            <a:endParaRPr lang="en-US" altLang="ja-JP" dirty="0"/>
          </a:p>
          <a:p>
            <a:r>
              <a:rPr lang="ja-JP" altLang="en-US" dirty="0"/>
              <a:t>　</a:t>
            </a:r>
            <a:r>
              <a:rPr lang="ja-JP" altLang="ja-JP" dirty="0"/>
              <a:t>①話し合いの場の設定</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・まずは、入り作農家を含めた農業者と土地持ち非農家を中心とした検討会を行います。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・その際、役員だけではなく、地域住民や女性、若手等の参加を求めることが重要</a:t>
            </a:r>
            <a:r>
              <a:rPr lang="ja-JP" altLang="en-US" dirty="0">
                <a:latin typeface="HG丸ｺﾞｼｯｸM-PRO" panose="020F0600000000000000" pitchFamily="50" charset="-128"/>
                <a:ea typeface="HG丸ｺﾞｼｯｸM-PRO" panose="020F0600000000000000" pitchFamily="50" charset="-128"/>
              </a:rPr>
              <a:t>で</a:t>
            </a:r>
            <a:r>
              <a:rPr lang="ja-JP" altLang="ja-JP" dirty="0">
                <a:latin typeface="HG丸ｺﾞｼｯｸM-PRO" panose="020F0600000000000000" pitchFamily="50" charset="-128"/>
                <a:ea typeface="HG丸ｺﾞｼｯｸM-PRO" panose="020F0600000000000000" pitchFamily="50" charset="-128"/>
              </a:rPr>
              <a:t>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・また、できるだけ多くの方が出席できる日付や時間帯を考慮して設定します。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・進行役と発言要旨を記録する担当者をあらかじめ決めておきます。</a:t>
            </a:r>
          </a:p>
          <a:p>
            <a:r>
              <a:rPr lang="en-US" altLang="ja-JP" dirty="0"/>
              <a:t>  </a:t>
            </a:r>
          </a:p>
          <a:p>
            <a:r>
              <a:rPr lang="ja-JP" altLang="en-US" dirty="0"/>
              <a:t>　</a:t>
            </a:r>
            <a:r>
              <a:rPr lang="ja-JP" altLang="ja-JP" dirty="0"/>
              <a:t>②資料の準備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・議論の土台として、活動計画に位置付けている保全管理目標と推進活動の内容について</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資料として配布し周知します。保全対象施設の位置図や一覧表も準備しておきます。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・また、これまでの推進活動において検討会や意向調査等を実施している場合、それらの</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資料を準備します。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・人・農地プランや市町村が定めるビジョン等の抜粋があると、方向性の決定の際に参考</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になります。</a:t>
            </a:r>
          </a:p>
          <a:p>
            <a:r>
              <a:rPr lang="en-US" altLang="ja-JP" dirty="0"/>
              <a:t>  </a:t>
            </a:r>
          </a:p>
          <a:p>
            <a:r>
              <a:rPr lang="ja-JP" altLang="en-US" dirty="0"/>
              <a:t>　</a:t>
            </a:r>
            <a:r>
              <a:rPr lang="ja-JP" altLang="ja-JP" dirty="0"/>
              <a:t>③課題の抽出</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・用意した資料を参考に、地域資源の保全管理を取り巻く状況やこれまで行った意向調査</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等の結果を踏まえ、地域における共同活動でどのような課題（施設の状態、作業体制、活</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動内容、年齢構成等）があるのかを参加者から発言してもらい、構想作成から５年程度を</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見通して想定される課題について議論し取りまとめます。</a:t>
            </a:r>
          </a:p>
          <a:p>
            <a:r>
              <a:rPr lang="en-US" altLang="ja-JP" dirty="0"/>
              <a:t>  </a:t>
            </a:r>
          </a:p>
          <a:p>
            <a:r>
              <a:rPr lang="ja-JP" altLang="en-US" dirty="0"/>
              <a:t>　</a:t>
            </a:r>
            <a:r>
              <a:rPr lang="ja-JP" altLang="ja-JP" dirty="0"/>
              <a:t>④課題解決に向け取り組むべき活動・方策の検討</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・課題の解決に向けて取り組むべき活動・方策について検討します。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・検討の方向性を決める際の参考とするため、必要に応じて、推進活動として実施するア</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ンケート調査とは別に、農業者や地域住民を対象とした意向調査等を実施します。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・取り組むべき活動・方策が決まったら、「地域資源保全管理構想」の案を取りまとめ、</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組織の総会等において構成員の合意を得ます。</a:t>
            </a:r>
            <a:endParaRPr lang="en-US" altLang="ja-JP" sz="1100" dirty="0">
              <a:latin typeface="ＭＳ Ｐゴシック" panose="020B0600070205080204" pitchFamily="50" charset="-128"/>
            </a:endParaRPr>
          </a:p>
        </p:txBody>
      </p:sp>
      <p:sp>
        <p:nvSpPr>
          <p:cNvPr id="8" name="テキスト ボックス 4">
            <a:extLst>
              <a:ext uri="{FF2B5EF4-FFF2-40B4-BE49-F238E27FC236}">
                <a16:creationId xmlns:a16="http://schemas.microsoft.com/office/drawing/2014/main" id="{97484FA1-46A2-473A-9E24-B418AC74F42E}"/>
              </a:ext>
            </a:extLst>
          </p:cNvPr>
          <p:cNvSpPr txBox="1">
            <a:spLocks noChangeArrowheads="1"/>
          </p:cNvSpPr>
          <p:nvPr/>
        </p:nvSpPr>
        <p:spPr bwMode="auto">
          <a:xfrm>
            <a:off x="266733" y="6609184"/>
            <a:ext cx="6357235" cy="553998"/>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p>
          <a:p>
            <a:pPr hangingPunct="0"/>
            <a:r>
              <a:rPr lang="en-US" altLang="ja-JP" dirty="0"/>
              <a:t>     </a:t>
            </a:r>
            <a:r>
              <a:rPr lang="ja-JP" altLang="ja-JP" dirty="0"/>
              <a:t>（２）で検討した内容を所定の様式に取りまとめます。</a:t>
            </a:r>
            <a:endParaRPr lang="ja-JP" altLang="en-US" dirty="0"/>
          </a:p>
          <a:p>
            <a:r>
              <a:rPr lang="en-US" altLang="ja-JP" dirty="0"/>
              <a:t>      </a:t>
            </a:r>
            <a:r>
              <a:rPr lang="ja-JP" altLang="en-US" dirty="0"/>
              <a:t>次のページ</a:t>
            </a:r>
            <a:r>
              <a:rPr lang="ja-JP" altLang="ja-JP" dirty="0"/>
              <a:t>に記載例を示します。（青字部分が記載例）</a:t>
            </a:r>
            <a:endParaRPr lang="en-US" altLang="ja-JP" sz="1100" dirty="0">
              <a:latin typeface="ＭＳ Ｐゴシック" panose="020B0600070205080204" pitchFamily="50" charset="-128"/>
            </a:endParaRPr>
          </a:p>
        </p:txBody>
      </p:sp>
      <p:sp>
        <p:nvSpPr>
          <p:cNvPr id="2" name="Text Box 52">
            <a:extLst>
              <a:ext uri="{FF2B5EF4-FFF2-40B4-BE49-F238E27FC236}">
                <a16:creationId xmlns:a16="http://schemas.microsoft.com/office/drawing/2014/main" id="{7F9FCA04-80BA-EB3F-04F4-9F7486875E08}"/>
              </a:ext>
            </a:extLst>
          </p:cNvPr>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62</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Tree>
    <p:extLst>
      <p:ext uri="{BB962C8B-B14F-4D97-AF65-F5344CB8AC3E}">
        <p14:creationId xmlns:p14="http://schemas.microsoft.com/office/powerpoint/2010/main" val="250340107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5" name="テキスト ボックス 4">
            <a:extLst>
              <a:ext uri="{FF2B5EF4-FFF2-40B4-BE49-F238E27FC236}">
                <a16:creationId xmlns:a16="http://schemas.microsoft.com/office/drawing/2014/main" id="{38722874-DB9F-4483-B17B-21F4916109D9}"/>
              </a:ext>
            </a:extLst>
          </p:cNvPr>
          <p:cNvSpPr txBox="1">
            <a:spLocks noChangeArrowheads="1"/>
          </p:cNvSpPr>
          <p:nvPr/>
        </p:nvSpPr>
        <p:spPr bwMode="auto">
          <a:xfrm>
            <a:off x="435611" y="560512"/>
            <a:ext cx="6185057" cy="9048631"/>
          </a:xfrm>
          <a:prstGeom prst="rect">
            <a:avLst/>
          </a:prstGeom>
          <a:noFill/>
          <a:ln w="9525">
            <a:noFill/>
            <a:prstDash val="dash"/>
            <a:miter lim="800000"/>
            <a:headEnd/>
            <a:tailEnd/>
          </a:ln>
        </p:spPr>
        <p:txBody>
          <a:bodyPr wrap="square" lIns="0" tIns="0" rIns="0" bIns="0">
            <a:spAutoFit/>
          </a:bodyPr>
          <a:lstStyle/>
          <a:p>
            <a:pPr algn="ctr"/>
            <a:r>
              <a:rPr lang="ja-JP" altLang="en-US" dirty="0">
                <a:latin typeface="ＭＳ Ｐゴシック" panose="020B0600070205080204" pitchFamily="50" charset="-128"/>
              </a:rPr>
              <a:t>○○地区地域資源保全管理構想</a:t>
            </a:r>
          </a:p>
          <a:p>
            <a:pPr algn="ctr"/>
            <a:r>
              <a:rPr lang="ja-JP" altLang="en-US" dirty="0">
                <a:latin typeface="ＭＳ Ｐゴシック" panose="020B0600070205080204" pitchFamily="50" charset="-128"/>
              </a:rPr>
              <a:t>（○年○月作成）</a:t>
            </a:r>
          </a:p>
          <a:p>
            <a:endParaRPr lang="en-US" altLang="ja-JP" dirty="0">
              <a:latin typeface="ＭＳ Ｐゴシック" panose="020B0600070205080204" pitchFamily="50" charset="-128"/>
            </a:endParaRPr>
          </a:p>
          <a:p>
            <a:r>
              <a:rPr lang="ja-JP" altLang="en-US" dirty="0">
                <a:latin typeface="ＭＳ Ｐゴシック" panose="020B0600070205080204" pitchFamily="50" charset="-128"/>
              </a:rPr>
              <a:t>１．地域で保全管理していく農用地及び施設</a:t>
            </a:r>
          </a:p>
          <a:p>
            <a:r>
              <a:rPr lang="ja-JP" altLang="en-US" dirty="0">
                <a:latin typeface="ＭＳ Ｐゴシック" panose="020B0600070205080204" pitchFamily="50" charset="-128"/>
              </a:rPr>
              <a:t>（１）農用地</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田	　○ａ</a:t>
            </a:r>
          </a:p>
          <a:p>
            <a:r>
              <a:rPr lang="ja-JP" altLang="en-US" dirty="0">
                <a:solidFill>
                  <a:srgbClr val="0000FF"/>
                </a:solidFill>
                <a:latin typeface="ＭＳ Ｐゴシック" panose="020B0600070205080204" pitchFamily="50" charset="-128"/>
              </a:rPr>
              <a:t>　　畑	　○ａ</a:t>
            </a:r>
          </a:p>
          <a:p>
            <a:r>
              <a:rPr lang="ja-JP" altLang="en-US" dirty="0">
                <a:solidFill>
                  <a:srgbClr val="0000FF"/>
                </a:solidFill>
                <a:latin typeface="ＭＳ Ｐゴシック" panose="020B0600070205080204" pitchFamily="50" charset="-128"/>
              </a:rPr>
              <a:t>　　草地	　○ａ</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（農用地の範囲・位置は別紙のとおり）</a:t>
            </a:r>
          </a:p>
          <a:p>
            <a:r>
              <a:rPr lang="ja-JP" altLang="en-US" dirty="0">
                <a:latin typeface="ＭＳ Ｐゴシック" panose="020B0600070205080204" pitchFamily="50" charset="-128"/>
              </a:rPr>
              <a:t>（２）水路、農道、ため池</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（開水路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、パイプライン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農道	　　○</a:t>
            </a:r>
            <a:r>
              <a:rPr lang="en-US" altLang="ja-JP" dirty="0">
                <a:solidFill>
                  <a:srgbClr val="0000FF"/>
                </a:solidFill>
                <a:latin typeface="ＭＳ Ｐゴシック" panose="020B0600070205080204" pitchFamily="50" charset="-128"/>
              </a:rPr>
              <a:t>km</a:t>
            </a:r>
          </a:p>
          <a:p>
            <a:r>
              <a:rPr lang="ja-JP" altLang="en-US" dirty="0">
                <a:solidFill>
                  <a:srgbClr val="0000FF"/>
                </a:solidFill>
                <a:latin typeface="ＭＳ Ｐゴシック" panose="020B0600070205080204" pitchFamily="50" charset="-128"/>
              </a:rPr>
              <a:t>　　ため池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（３）その他施設等</a:t>
            </a:r>
          </a:p>
          <a:p>
            <a:r>
              <a:rPr lang="ja-JP" altLang="en-US" dirty="0">
                <a:latin typeface="ＭＳ Ｐゴシック" panose="020B0600070205080204" pitchFamily="50" charset="-128"/>
              </a:rPr>
              <a:t>　　</a:t>
            </a:r>
            <a:r>
              <a:rPr lang="zh-TW" altLang="en-US" dirty="0">
                <a:solidFill>
                  <a:srgbClr val="0000FF"/>
                </a:solidFill>
                <a:latin typeface="ＭＳ Ｐゴシック" panose="020B0600070205080204" pitchFamily="50" charset="-128"/>
              </a:rPr>
              <a:t>鳥獣害防護柵</a:t>
            </a:r>
            <a:r>
              <a:rPr lang="ja-JP" altLang="en-US" dirty="0">
                <a:solidFill>
                  <a:srgbClr val="0000FF"/>
                </a:solidFill>
                <a:latin typeface="ＭＳ Ｐゴシック" panose="020B0600070205080204" pitchFamily="50" charset="-128"/>
              </a:rPr>
              <a:t>	　　○箇所</a:t>
            </a:r>
          </a:p>
          <a:p>
            <a:r>
              <a:rPr lang="ja-JP" altLang="en-US" dirty="0">
                <a:solidFill>
                  <a:srgbClr val="0000FF"/>
                </a:solidFill>
                <a:latin typeface="ＭＳ Ｐゴシック" panose="020B0600070205080204" pitchFamily="50" charset="-128"/>
              </a:rPr>
              <a:t>　　防風林		　　○箇所</a:t>
            </a:r>
          </a:p>
          <a:p>
            <a:r>
              <a:rPr lang="ja-JP" altLang="en-US" dirty="0">
                <a:solidFill>
                  <a:srgbClr val="0000FF"/>
                </a:solidFill>
                <a:latin typeface="ＭＳ Ｐゴシック" panose="020B0600070205080204" pitchFamily="50" charset="-128"/>
              </a:rPr>
              <a:t>　　防風ネット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２．地域の共同活動で行う保全管理活動</a:t>
            </a:r>
          </a:p>
          <a:p>
            <a:endParaRPr lang="ja-JP" altLang="en-US" dirty="0">
              <a:latin typeface="ＭＳ Ｐゴシック" panose="020B0600070205080204" pitchFamily="50" charset="-128"/>
            </a:endParaRPr>
          </a:p>
          <a:p>
            <a:r>
              <a:rPr lang="ja-JP" altLang="en-US" dirty="0">
                <a:latin typeface="ＭＳ Ｐゴシック" panose="020B0600070205080204" pitchFamily="50" charset="-128"/>
              </a:rPr>
              <a:t>（１）農用地について行う活動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・遊休農地等の発生状況の把握	毎年１回（５月）</a:t>
            </a:r>
          </a:p>
          <a:p>
            <a:r>
              <a:rPr lang="ja-JP" altLang="en-US" dirty="0">
                <a:solidFill>
                  <a:srgbClr val="0000FF"/>
                </a:solidFill>
                <a:latin typeface="ＭＳ Ｐゴシック" panose="020B0600070205080204" pitchFamily="50" charset="-128"/>
              </a:rPr>
              <a:t>　　・遊休農地発生防止のための保全活動	毎年１回（６月）</a:t>
            </a:r>
          </a:p>
          <a:p>
            <a:r>
              <a:rPr lang="ja-JP" altLang="en-US" dirty="0">
                <a:solidFill>
                  <a:srgbClr val="0000FF"/>
                </a:solidFill>
                <a:latin typeface="ＭＳ Ｐゴシック" panose="020B0600070205080204" pitchFamily="50" charset="-128"/>
              </a:rPr>
              <a:t>　　・畦畔・農用地法面の草刈	毎年１回（５月）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（活動の範囲は別紙のとおり）</a:t>
            </a:r>
            <a:r>
              <a:rPr lang="ja-JP" altLang="en-US" dirty="0">
                <a:latin typeface="ＭＳ Ｐゴシック" panose="020B0600070205080204" pitchFamily="50" charset="-128"/>
              </a:rPr>
              <a:t>	</a:t>
            </a:r>
          </a:p>
          <a:p>
            <a:r>
              <a:rPr lang="ja-JP" altLang="en-US" dirty="0">
                <a:latin typeface="ＭＳ Ｐゴシック" panose="020B0600070205080204" pitchFamily="50" charset="-128"/>
              </a:rPr>
              <a:t>（２）水路、農道、ため池について行う活動</a:t>
            </a:r>
          </a:p>
          <a:p>
            <a:r>
              <a:rPr lang="ja-JP" altLang="en-US" dirty="0">
                <a:latin typeface="ＭＳ Ｐゴシック" panose="020B0600070205080204" pitchFamily="50" charset="-128"/>
              </a:rPr>
              <a:t>　　１）水路</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・水路の草刈	毎年３回（６月、８月、９月）</a:t>
            </a:r>
          </a:p>
          <a:p>
            <a:r>
              <a:rPr lang="ja-JP" altLang="en-US" dirty="0">
                <a:solidFill>
                  <a:srgbClr val="0000FF"/>
                </a:solidFill>
                <a:latin typeface="ＭＳ Ｐゴシック" panose="020B0600070205080204" pitchFamily="50" charset="-128"/>
              </a:rPr>
              <a:t>　　・水路の泥上げ	毎年１回（４月）</a:t>
            </a:r>
          </a:p>
          <a:p>
            <a:r>
              <a:rPr lang="ja-JP" altLang="en-US" dirty="0">
                <a:solidFill>
                  <a:srgbClr val="0000FF"/>
                </a:solidFill>
                <a:latin typeface="ＭＳ Ｐゴシック" panose="020B0600070205080204" pitchFamily="50" charset="-128"/>
              </a:rPr>
              <a:t>　　・施設の適正管理（かんがい期前の注油）	毎年１回（４月）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　　２）農道</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・路肩、法面の草刈	毎年３回（６月、８月、９月）</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・側溝の泥上げ	毎年１回（４月）</a:t>
            </a:r>
          </a:p>
          <a:p>
            <a:r>
              <a:rPr lang="ja-JP" altLang="en-US" dirty="0">
                <a:solidFill>
                  <a:srgbClr val="0000FF"/>
                </a:solidFill>
                <a:latin typeface="ＭＳ Ｐゴシック" panose="020B0600070205080204" pitchFamily="50" charset="-128"/>
              </a:rPr>
              <a:t>　　・施設の適正管理（農道の路面維持）	点検結果に応じて実施時期を決定</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（３）その他施設について行う活動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・鳥獣害防護柵の適正管理	毎年３回（６月、８月、９月）</a:t>
            </a:r>
          </a:p>
          <a:p>
            <a:r>
              <a:rPr lang="ja-JP" altLang="en-US" dirty="0">
                <a:solidFill>
                  <a:srgbClr val="0000FF"/>
                </a:solidFill>
                <a:latin typeface="ＭＳ Ｐゴシック" panose="020B0600070205080204" pitchFamily="50" charset="-128"/>
              </a:rPr>
              <a:t>　　・防風林の枝払い	　　　　　　　　　毎年１回（４月）</a:t>
            </a:r>
          </a:p>
          <a:p>
            <a:r>
              <a:rPr lang="ja-JP" altLang="en-US" dirty="0">
                <a:solidFill>
                  <a:srgbClr val="0000FF"/>
                </a:solidFill>
                <a:latin typeface="ＭＳ Ｐゴシック" panose="020B0600070205080204" pitchFamily="50" charset="-128"/>
              </a:rPr>
              <a:t>　　・防風ネットの適正管理	　　　　　　　　　毎年１回（４月）</a:t>
            </a:r>
          </a:p>
          <a:p>
            <a:r>
              <a:rPr lang="ja-JP" altLang="en-US" dirty="0">
                <a:solidFill>
                  <a:srgbClr val="0000FF"/>
                </a:solidFill>
                <a:latin typeface="ＭＳ Ｐゴシック" panose="020B0600070205080204" pitchFamily="50" charset="-128"/>
              </a:rPr>
              <a:t>　　（活動の範囲は別紙のとおり）	</a:t>
            </a:r>
          </a:p>
        </p:txBody>
      </p:sp>
      <p:sp>
        <p:nvSpPr>
          <p:cNvPr id="18" name="テキスト ボックス 7">
            <a:extLst>
              <a:ext uri="{FF2B5EF4-FFF2-40B4-BE49-F238E27FC236}">
                <a16:creationId xmlns:a16="http://schemas.microsoft.com/office/drawing/2014/main" id="{A8BFED1A-BD2E-41AD-A4A2-0ECE97765853}"/>
              </a:ext>
            </a:extLst>
          </p:cNvPr>
          <p:cNvSpPr txBox="1"/>
          <p:nvPr/>
        </p:nvSpPr>
        <p:spPr>
          <a:xfrm>
            <a:off x="3362959" y="2720752"/>
            <a:ext cx="3059430" cy="104394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・対象とする農用地、施設の範囲、数量、位置を記載する。</a:t>
            </a:r>
          </a:p>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・「その他施設等」には、鳥獣害防止施設、防風林等その他の地域で保全管理していく施設について記載する。</a:t>
            </a:r>
          </a:p>
        </p:txBody>
      </p:sp>
      <p:sp>
        <p:nvSpPr>
          <p:cNvPr id="19" name="テキスト ボックス 24">
            <a:extLst>
              <a:ext uri="{FF2B5EF4-FFF2-40B4-BE49-F238E27FC236}">
                <a16:creationId xmlns:a16="http://schemas.microsoft.com/office/drawing/2014/main" id="{FE6FBC08-16C9-47DE-B3C5-0D3136937045}"/>
              </a:ext>
            </a:extLst>
          </p:cNvPr>
          <p:cNvSpPr txBox="1"/>
          <p:nvPr/>
        </p:nvSpPr>
        <p:spPr>
          <a:xfrm>
            <a:off x="3362959" y="5571970"/>
            <a:ext cx="3059430" cy="27178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対象とする活動の範囲、内容を記載する。</a:t>
            </a:r>
          </a:p>
        </p:txBody>
      </p:sp>
      <p:sp>
        <p:nvSpPr>
          <p:cNvPr id="24" name="正方形/長方形 23">
            <a:extLst>
              <a:ext uri="{FF2B5EF4-FFF2-40B4-BE49-F238E27FC236}">
                <a16:creationId xmlns:a16="http://schemas.microsoft.com/office/drawing/2014/main" id="{27F8C816-DE5D-4A02-98C1-5F2183293A97}"/>
              </a:ext>
            </a:extLst>
          </p:cNvPr>
          <p:cNvSpPr/>
          <p:nvPr/>
        </p:nvSpPr>
        <p:spPr>
          <a:xfrm>
            <a:off x="332656" y="464003"/>
            <a:ext cx="6185057" cy="902550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Text Box 52">
            <a:extLst>
              <a:ext uri="{FF2B5EF4-FFF2-40B4-BE49-F238E27FC236}">
                <a16:creationId xmlns:a16="http://schemas.microsoft.com/office/drawing/2014/main" id="{E7E97F4B-A7A2-0C5C-760D-527B1037D9CD}"/>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63</a:t>
            </a:r>
          </a:p>
        </p:txBody>
      </p:sp>
    </p:spTree>
    <p:extLst>
      <p:ext uri="{BB962C8B-B14F-4D97-AF65-F5344CB8AC3E}">
        <p14:creationId xmlns:p14="http://schemas.microsoft.com/office/powerpoint/2010/main" val="263436930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7" name="テキスト ボックス 4">
            <a:extLst>
              <a:ext uri="{FF2B5EF4-FFF2-40B4-BE49-F238E27FC236}">
                <a16:creationId xmlns:a16="http://schemas.microsoft.com/office/drawing/2014/main" id="{D6125DAF-B20A-4501-BD0A-155C294F6FE1}"/>
              </a:ext>
            </a:extLst>
          </p:cNvPr>
          <p:cNvSpPr txBox="1">
            <a:spLocks noChangeArrowheads="1"/>
          </p:cNvSpPr>
          <p:nvPr/>
        </p:nvSpPr>
        <p:spPr bwMode="auto">
          <a:xfrm>
            <a:off x="441341" y="488504"/>
            <a:ext cx="6185057" cy="923330"/>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３．地域の共同活動の実施体制</a:t>
            </a:r>
          </a:p>
          <a:p>
            <a:r>
              <a:rPr lang="ja-JP" altLang="en-US" dirty="0">
                <a:latin typeface="ＭＳ Ｐゴシック" panose="020B0600070205080204" pitchFamily="50" charset="-128"/>
              </a:rPr>
              <a:t>（１）組織の構成員、意思決定方法</a:t>
            </a:r>
          </a:p>
          <a:p>
            <a:r>
              <a:rPr lang="ja-JP" altLang="en-US" dirty="0">
                <a:solidFill>
                  <a:srgbClr val="0000FF"/>
                </a:solidFill>
                <a:latin typeface="ＭＳ Ｐゴシック" panose="020B0600070205080204" pitchFamily="50" charset="-128"/>
              </a:rPr>
              <a:t>     ・組織の構成員は別紙のとおりとする。</a:t>
            </a:r>
          </a:p>
          <a:p>
            <a:r>
              <a:rPr lang="ja-JP" altLang="en-US" dirty="0">
                <a:solidFill>
                  <a:srgbClr val="0000FF"/>
                </a:solidFill>
                <a:latin typeface="ＭＳ Ｐゴシック" panose="020B0600070205080204" pitchFamily="50" charset="-128"/>
              </a:rPr>
              <a:t>     ・組織の意思決定は総会により行う。</a:t>
            </a:r>
          </a:p>
          <a:p>
            <a:r>
              <a:rPr lang="ja-JP" altLang="en-US" dirty="0">
                <a:latin typeface="ＭＳ Ｐゴシック" panose="020B0600070205080204" pitchFamily="50" charset="-128"/>
              </a:rPr>
              <a:t>（２）構成員の役割分担</a:t>
            </a:r>
          </a:p>
        </p:txBody>
      </p:sp>
      <p:sp>
        <p:nvSpPr>
          <p:cNvPr id="8" name="テキスト ボックス 26">
            <a:extLst>
              <a:ext uri="{FF2B5EF4-FFF2-40B4-BE49-F238E27FC236}">
                <a16:creationId xmlns:a16="http://schemas.microsoft.com/office/drawing/2014/main" id="{A61C8017-2992-4CA2-B2E1-ED86F44FC1A6}"/>
              </a:ext>
            </a:extLst>
          </p:cNvPr>
          <p:cNvSpPr txBox="1"/>
          <p:nvPr/>
        </p:nvSpPr>
        <p:spPr>
          <a:xfrm>
            <a:off x="3357229" y="717759"/>
            <a:ext cx="3059430" cy="46482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dirty="0">
                <a:effectLst/>
                <a:ea typeface="ＭＳ 明朝" panose="02020609040205080304" pitchFamily="17" charset="-128"/>
                <a:cs typeface="Times New Roman" panose="02020603050405020304" pitchFamily="18" charset="0"/>
              </a:rPr>
              <a:t>担い手農家、それ以外の農家、土地持ち非農家、地域住民等の参画等を記載する。</a:t>
            </a:r>
          </a:p>
        </p:txBody>
      </p:sp>
      <p:sp>
        <p:nvSpPr>
          <p:cNvPr id="13" name="正方形/長方形 12">
            <a:extLst>
              <a:ext uri="{FF2B5EF4-FFF2-40B4-BE49-F238E27FC236}">
                <a16:creationId xmlns:a16="http://schemas.microsoft.com/office/drawing/2014/main" id="{26A245EE-1AC2-42A8-AE20-8609720320D9}"/>
              </a:ext>
            </a:extLst>
          </p:cNvPr>
          <p:cNvSpPr/>
          <p:nvPr/>
        </p:nvSpPr>
        <p:spPr>
          <a:xfrm>
            <a:off x="336471" y="391995"/>
            <a:ext cx="6289927" cy="924095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4">
            <a:extLst>
              <a:ext uri="{FF2B5EF4-FFF2-40B4-BE49-F238E27FC236}">
                <a16:creationId xmlns:a16="http://schemas.microsoft.com/office/drawing/2014/main" id="{D71F154E-012A-4EBD-979C-BC512E59B85F}"/>
              </a:ext>
            </a:extLst>
          </p:cNvPr>
          <p:cNvSpPr txBox="1">
            <a:spLocks noChangeArrowheads="1"/>
          </p:cNvSpPr>
          <p:nvPr/>
        </p:nvSpPr>
        <p:spPr bwMode="auto">
          <a:xfrm>
            <a:off x="462365" y="7190611"/>
            <a:ext cx="6185057" cy="2439129"/>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４．地域農業の担い手の育成・確保</a:t>
            </a:r>
          </a:p>
          <a:p>
            <a:r>
              <a:rPr lang="ja-JP" altLang="en-US" dirty="0">
                <a:latin typeface="ＭＳ Ｐゴシック" panose="020B0600070205080204" pitchFamily="50" charset="-128"/>
              </a:rPr>
              <a:t>（１）担い手農家の育成・確保</a:t>
            </a: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現状の例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・令和○○年における認定農業者数は、家族経営○○経営体、法人経営○○経営体。</a:t>
            </a:r>
          </a:p>
          <a:p>
            <a:r>
              <a:rPr lang="ja-JP" altLang="en-US" dirty="0">
                <a:solidFill>
                  <a:srgbClr val="0000FF"/>
                </a:solidFill>
                <a:latin typeface="ＭＳ Ｐゴシック" panose="020B0600070205080204" pitchFamily="50" charset="-128"/>
              </a:rPr>
              <a:t>　・認定農業者への農業継続意向調査によると、「経営の継続が困難」と考えている農業者が○名おり、このままでは５年後には○○経営体となることが見込まれる。</a:t>
            </a:r>
          </a:p>
          <a:p>
            <a:pPr>
              <a:spcBef>
                <a:spcPts val="50"/>
              </a:spcBef>
            </a:pPr>
            <a:endParaRPr lang="en-US" altLang="ja-JP" b="1" dirty="0">
              <a:solidFill>
                <a:srgbClr val="0000FF"/>
              </a:solidFill>
              <a:latin typeface="+mn-ea"/>
              <a:ea typeface="+mn-ea"/>
            </a:endParaRP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目標の例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・○○の施策の活用や○○の取組により認定農業者、新規就農者の育成・確保に努めることとし、○○年度において○○経営体（うち法人○○経営体）とすることを目標とする。</a:t>
            </a:r>
          </a:p>
          <a:p>
            <a:r>
              <a:rPr lang="ja-JP" altLang="en-US" dirty="0">
                <a:solidFill>
                  <a:srgbClr val="0000FF"/>
                </a:solidFill>
                <a:latin typeface="ＭＳ Ｐゴシック" panose="020B0600070205080204" pitchFamily="50" charset="-128"/>
              </a:rPr>
              <a:t>　・法人化を進め、令和○○年までに新たに○○法人の設立を目指す。</a:t>
            </a:r>
          </a:p>
          <a:p>
            <a:r>
              <a:rPr lang="ja-JP" altLang="en-US" dirty="0">
                <a:solidFill>
                  <a:srgbClr val="0000FF"/>
                </a:solidFill>
                <a:latin typeface="ＭＳ Ｐゴシック" panose="020B0600070205080204" pitchFamily="50" charset="-128"/>
              </a:rPr>
              <a:t>　・○○集落では、令和○○年までに、集落の全ての農家が参画した集落営農の組織化により○○作業の共同化を目指す。</a:t>
            </a:r>
          </a:p>
        </p:txBody>
      </p:sp>
      <p:sp>
        <p:nvSpPr>
          <p:cNvPr id="4" name="正方形/長方形 3">
            <a:extLst>
              <a:ext uri="{FF2B5EF4-FFF2-40B4-BE49-F238E27FC236}">
                <a16:creationId xmlns:a16="http://schemas.microsoft.com/office/drawing/2014/main" id="{D777C64B-A1FE-BD1F-66AF-21263986C84B}"/>
              </a:ext>
            </a:extLst>
          </p:cNvPr>
          <p:cNvSpPr/>
          <p:nvPr/>
        </p:nvSpPr>
        <p:spPr>
          <a:xfrm>
            <a:off x="628415" y="6464339"/>
            <a:ext cx="1574800" cy="153186"/>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6" name="図 25">
            <a:extLst>
              <a:ext uri="{FF2B5EF4-FFF2-40B4-BE49-F238E27FC236}">
                <a16:creationId xmlns:a16="http://schemas.microsoft.com/office/drawing/2014/main" id="{FF99A628-373C-FACF-5CBD-3AEE5C78B454}"/>
              </a:ext>
            </a:extLst>
          </p:cNvPr>
          <p:cNvPicPr>
            <a:picLocks noChangeAspect="1"/>
          </p:cNvPicPr>
          <p:nvPr/>
        </p:nvPicPr>
        <p:blipFill>
          <a:blip r:embed="rId2"/>
          <a:stretch>
            <a:fillRect/>
          </a:stretch>
        </p:blipFill>
        <p:spPr>
          <a:xfrm>
            <a:off x="531495" y="1640800"/>
            <a:ext cx="5059680" cy="5463540"/>
          </a:xfrm>
          <a:prstGeom prst="rect">
            <a:avLst/>
          </a:prstGeom>
        </p:spPr>
      </p:pic>
      <p:sp>
        <p:nvSpPr>
          <p:cNvPr id="2" name="Text Box 52">
            <a:extLst>
              <a:ext uri="{FF2B5EF4-FFF2-40B4-BE49-F238E27FC236}">
                <a16:creationId xmlns:a16="http://schemas.microsoft.com/office/drawing/2014/main" id="{466ED4B8-6EC5-AEAE-FF2D-05594F219EA6}"/>
              </a:ext>
            </a:extLst>
          </p:cNvPr>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64</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Tree>
    <p:extLst>
      <p:ext uri="{BB962C8B-B14F-4D97-AF65-F5344CB8AC3E}">
        <p14:creationId xmlns:p14="http://schemas.microsoft.com/office/powerpoint/2010/main" val="78273202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5" name="テキスト ボックス 4">
            <a:extLst>
              <a:ext uri="{FF2B5EF4-FFF2-40B4-BE49-F238E27FC236}">
                <a16:creationId xmlns:a16="http://schemas.microsoft.com/office/drawing/2014/main" id="{38722874-DB9F-4483-B17B-21F4916109D9}"/>
              </a:ext>
            </a:extLst>
          </p:cNvPr>
          <p:cNvSpPr txBox="1">
            <a:spLocks noChangeArrowheads="1"/>
          </p:cNvSpPr>
          <p:nvPr/>
        </p:nvSpPr>
        <p:spPr bwMode="auto">
          <a:xfrm>
            <a:off x="389105" y="560512"/>
            <a:ext cx="6336703" cy="9066585"/>
          </a:xfrm>
          <a:prstGeom prst="rect">
            <a:avLst/>
          </a:prstGeom>
          <a:noFill/>
          <a:ln w="9525">
            <a:noFill/>
            <a:prstDash val="dash"/>
            <a:miter lim="800000"/>
            <a:headEnd/>
            <a:tailEnd/>
          </a:ln>
        </p:spPr>
        <p:txBody>
          <a:bodyPr wrap="square" lIns="0" tIns="0" rIns="0" bIns="0">
            <a:spAutoFit/>
          </a:bodyPr>
          <a:lstStyle/>
          <a:p>
            <a:r>
              <a:rPr lang="ja-JP" altLang="en-US" sz="1100" dirty="0">
                <a:latin typeface="ＭＳ Ｐゴシック" panose="020B0600070205080204" pitchFamily="50" charset="-128"/>
              </a:rPr>
              <a:t>２）農地の利用集積</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現状の例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・担い手への農地集積率が○割と低位にとどまっている。</a:t>
            </a:r>
          </a:p>
          <a:p>
            <a:r>
              <a:rPr lang="ja-JP" altLang="en-US" dirty="0">
                <a:solidFill>
                  <a:srgbClr val="0000FF"/>
                </a:solidFill>
                <a:latin typeface="ＭＳ Ｐゴシック" panose="020B0600070205080204" pitchFamily="50" charset="-128"/>
              </a:rPr>
              <a:t>　・担い手への農地集積率は○割であるが、農地が分散している状況。</a:t>
            </a:r>
          </a:p>
          <a:p>
            <a:pPr>
              <a:spcBef>
                <a:spcPts val="50"/>
              </a:spcBef>
            </a:pPr>
            <a:endParaRPr lang="en-US" altLang="ja-JP" b="1" dirty="0">
              <a:solidFill>
                <a:srgbClr val="0000FF"/>
              </a:solidFill>
              <a:latin typeface="ＭＳ Ｐゴシック" panose="020B0600070205080204" pitchFamily="50" charset="-128"/>
            </a:endParaRP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目標の例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・農地中間管理機構と市、</a:t>
            </a:r>
            <a:r>
              <a:rPr lang="en-US" altLang="ja-JP" dirty="0">
                <a:solidFill>
                  <a:srgbClr val="0000FF"/>
                </a:solidFill>
                <a:latin typeface="ＭＳ Ｐゴシック" panose="020B0600070205080204" pitchFamily="50" charset="-128"/>
              </a:rPr>
              <a:t>JA</a:t>
            </a:r>
            <a:r>
              <a:rPr lang="ja-JP" altLang="en-US" dirty="0">
                <a:solidFill>
                  <a:srgbClr val="0000FF"/>
                </a:solidFill>
                <a:latin typeface="ＭＳ Ｐゴシック" panose="020B0600070205080204" pitchFamily="50" charset="-128"/>
              </a:rPr>
              <a:t>が連携して話し合いを進め、地域内の分散錯綜した農地について面的集積を図りつつ担い手に集積することとし、令和○○年における担い手集積率○％を目指す。</a:t>
            </a:r>
          </a:p>
          <a:p>
            <a:r>
              <a:rPr lang="ja-JP" altLang="en-US" dirty="0">
                <a:solidFill>
                  <a:srgbClr val="0000FF"/>
                </a:solidFill>
                <a:latin typeface="ＭＳ Ｐゴシック" panose="020B0600070205080204" pitchFamily="50" charset="-128"/>
              </a:rPr>
              <a:t>　・併せて○○事業を活用した農地の畦畔除去による大区画化を図ることにより、担い手農家への農地集積と経営規模拡大に対応。</a:t>
            </a:r>
            <a:endParaRPr lang="en-US" altLang="ja-JP" dirty="0">
              <a:solidFill>
                <a:srgbClr val="0000FF"/>
              </a:solidFill>
              <a:latin typeface="ＭＳ Ｐゴシック" panose="020B0600070205080204" pitchFamily="50" charset="-128"/>
            </a:endParaRPr>
          </a:p>
          <a:p>
            <a:endParaRPr lang="en-US" altLang="ja-JP" sz="1100" dirty="0">
              <a:solidFill>
                <a:srgbClr val="0000FF"/>
              </a:solidFill>
              <a:latin typeface="ＭＳ Ｐゴシック" panose="020B0600070205080204" pitchFamily="50" charset="-128"/>
            </a:endParaRPr>
          </a:p>
          <a:p>
            <a:r>
              <a:rPr lang="ja-JP" altLang="en-US" sz="1100" dirty="0">
                <a:latin typeface="ＭＳ Ｐゴシック" panose="020B0600070205080204" pitchFamily="50" charset="-128"/>
              </a:rPr>
              <a:t>５．適切な保全管理に向けて取り組む活動・方策</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今後の課題、目指すべき姿の例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過疎化や高齢化に伴う農家戸数の減少により、共同活動を前提としていた施設の維持管理が困難となっている。地域住民を巻き込んだ施設の維持管理体制を構築するため、地域住民とのコミュニケ－ションを深める必要がある。</a:t>
            </a:r>
          </a:p>
          <a:p>
            <a:r>
              <a:rPr lang="ja-JP" altLang="en-US" dirty="0">
                <a:solidFill>
                  <a:srgbClr val="0000FF"/>
                </a:solidFill>
                <a:latin typeface="ＭＳ Ｐゴシック" panose="020B0600070205080204" pitchFamily="50" charset="-128"/>
              </a:rPr>
              <a:t>　・集落内には小規模農家、兼業農家しかいないため、隣接する○○集落の大規模法人に集積して地域の農業、農地を維持するとともに、地域内の農業者と地域外の担い手の適切な役割分担に基づき地域資源を保全管理する必要がある。</a:t>
            </a:r>
          </a:p>
          <a:p>
            <a:r>
              <a:rPr lang="ja-JP" altLang="en-US" dirty="0">
                <a:solidFill>
                  <a:srgbClr val="0000FF"/>
                </a:solidFill>
                <a:latin typeface="ＭＳ Ｐゴシック" panose="020B0600070205080204" pitchFamily="50" charset="-128"/>
              </a:rPr>
              <a:t>　・構成員の高齢化、非農業者の増加により、農地法面の草刈や水路の泥上げ等の地域資源の保全管理活動への参加者が減少傾向となっており、少ない人数で効率的に保全活動が行えるよう維持管理の省力化や低コスト化を図る必要がある。</a:t>
            </a:r>
          </a:p>
          <a:p>
            <a:r>
              <a:rPr lang="ja-JP" altLang="en-US" dirty="0">
                <a:solidFill>
                  <a:srgbClr val="0000FF"/>
                </a:solidFill>
                <a:latin typeface="ＭＳ Ｐゴシック" panose="020B0600070205080204" pitchFamily="50" charset="-128"/>
              </a:rPr>
              <a:t>　・離農や後継者不足による耕作面積の縮小により、耕作放棄地の発生・拡大が懸念されており、耕作放棄地の発生防止・解消に向けた取組を強化する必要がある。</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・ほ場整備事業の完了から○○年が経過し、水路等の施設の老朽化が顕著となっており、施設の長寿命化に継続的に取り組んでいく必要がある。</a:t>
            </a:r>
          </a:p>
          <a:p>
            <a:r>
              <a:rPr lang="ja-JP" altLang="en-US" dirty="0">
                <a:solidFill>
                  <a:srgbClr val="0000FF"/>
                </a:solidFill>
                <a:latin typeface="ＭＳ Ｐゴシック" panose="020B0600070205080204" pitchFamily="50" charset="-128"/>
              </a:rPr>
              <a:t>　・集落機能の低下とともに、農村の自然環境に関する意識が薄れており、豊かな生態系が失われることが危惧される。地域の自然環境を保全するため、○○等と連携した○○活動を行う必要がある。</a:t>
            </a:r>
          </a:p>
          <a:p>
            <a:pPr>
              <a:spcBef>
                <a:spcPts val="50"/>
              </a:spcBef>
            </a:pPr>
            <a:r>
              <a:rPr lang="ja-JP" altLang="en-US" dirty="0">
                <a:solidFill>
                  <a:srgbClr val="0000FF"/>
                </a:solidFill>
                <a:latin typeface="ＭＳ Ｐゴシック" panose="020B0600070205080204" pitchFamily="50" charset="-128"/>
              </a:rPr>
              <a:t>　・５年後の地域をまとめるリーダーや役員のなり手がおらず、後任の育成が急務となっている。</a:t>
            </a:r>
          </a:p>
          <a:p>
            <a:endParaRPr lang="en-US" altLang="ja-JP" b="1" dirty="0">
              <a:solidFill>
                <a:srgbClr val="0000FF"/>
              </a:solidFill>
              <a:latin typeface="ＭＳ Ｐゴシック" panose="020B0600070205080204" pitchFamily="50" charset="-128"/>
            </a:endParaRPr>
          </a:p>
          <a:p>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取り組むべき活動・方策の例</a:t>
            </a:r>
            <a:r>
              <a:rPr lang="en-US" altLang="ja-JP" b="1" dirty="0">
                <a:solidFill>
                  <a:srgbClr val="0000FF"/>
                </a:solidFill>
                <a:highlight>
                  <a:srgbClr val="FFFE9C"/>
                </a:highlight>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・３の（２）の役割分担に基づき地域資源の保全管理を図る。</a:t>
            </a:r>
          </a:p>
          <a:p>
            <a:r>
              <a:rPr lang="ja-JP" altLang="en-US" dirty="0">
                <a:solidFill>
                  <a:srgbClr val="0000FF"/>
                </a:solidFill>
                <a:latin typeface="ＭＳ Ｐゴシック" panose="020B0600070205080204" pitchFamily="50" charset="-128"/>
              </a:rPr>
              <a:t>　・地域資源の保全管理体制の強化に向け活動組織の広域化を進める（</a:t>
            </a:r>
            <a:r>
              <a:rPr lang="en-US" altLang="ja-JP" dirty="0">
                <a:solidFill>
                  <a:srgbClr val="0000FF"/>
                </a:solidFill>
                <a:latin typeface="ＭＳ Ｐゴシック" panose="020B0600070205080204" pitchFamily="50" charset="-128"/>
              </a:rPr>
              <a:t>NPO</a:t>
            </a:r>
            <a:r>
              <a:rPr lang="ja-JP" altLang="en-US" dirty="0">
                <a:solidFill>
                  <a:srgbClr val="0000FF"/>
                </a:solidFill>
                <a:latin typeface="ＭＳ Ｐゴシック" panose="020B0600070205080204" pitchFamily="50" charset="-128"/>
              </a:rPr>
              <a:t>法人化を図る）とともに、これに併せて○○活動の担い手として○○団体の参画を得ることとする。</a:t>
            </a:r>
          </a:p>
          <a:p>
            <a:r>
              <a:rPr lang="ja-JP" altLang="en-US" dirty="0">
                <a:solidFill>
                  <a:srgbClr val="0000FF"/>
                </a:solidFill>
                <a:latin typeface="ＭＳ Ｐゴシック" panose="020B0600070205080204" pitchFamily="50" charset="-128"/>
              </a:rPr>
              <a:t>　・農地を保全するための農地周辺部における活動として新たに○○の駆除に取り組むこととする。</a:t>
            </a:r>
          </a:p>
          <a:p>
            <a:r>
              <a:rPr lang="ja-JP" altLang="en-US" dirty="0">
                <a:solidFill>
                  <a:srgbClr val="0000FF"/>
                </a:solidFill>
                <a:latin typeface="ＭＳ Ｐゴシック" panose="020B0600070205080204" pitchFamily="50" charset="-128"/>
              </a:rPr>
              <a:t>　・遊休農地を活用し○○を栽培することで、農地の保全を図るとともに、観光資源や地域特産品として活用する。</a:t>
            </a:r>
          </a:p>
          <a:p>
            <a:r>
              <a:rPr lang="ja-JP" altLang="en-US" dirty="0">
                <a:solidFill>
                  <a:srgbClr val="0000FF"/>
                </a:solidFill>
                <a:latin typeface="ＭＳ Ｐゴシック" panose="020B0600070205080204" pitchFamily="50" charset="-128"/>
              </a:rPr>
              <a:t>　・年に○回、町の広報誌に保全活動の紹介記事を掲載し、地域を守る取組の魅力を情報発信する。</a:t>
            </a:r>
          </a:p>
          <a:p>
            <a:r>
              <a:rPr lang="ja-JP" altLang="en-US" dirty="0">
                <a:solidFill>
                  <a:srgbClr val="0000FF"/>
                </a:solidFill>
                <a:latin typeface="ＭＳ Ｐゴシック" panose="020B0600070205080204" pitchFamily="50" charset="-128"/>
              </a:rPr>
              <a:t>　・地域の生態系の保全に資する○○活動について、○○を活用して積極的に</a:t>
            </a:r>
            <a:r>
              <a:rPr lang="en-US" altLang="ja-JP" dirty="0">
                <a:solidFill>
                  <a:srgbClr val="0000FF"/>
                </a:solidFill>
                <a:latin typeface="ＭＳ Ｐゴシック" panose="020B0600070205080204" pitchFamily="50" charset="-128"/>
              </a:rPr>
              <a:t>PR</a:t>
            </a:r>
            <a:r>
              <a:rPr lang="ja-JP" altLang="en-US" dirty="0">
                <a:solidFill>
                  <a:srgbClr val="0000FF"/>
                </a:solidFill>
                <a:latin typeface="ＭＳ Ｐゴシック" panose="020B0600070205080204" pitchFamily="50" charset="-128"/>
              </a:rPr>
              <a:t>することにより、地域住民の参画を促す。</a:t>
            </a:r>
          </a:p>
          <a:p>
            <a:r>
              <a:rPr lang="ja-JP" altLang="en-US" dirty="0">
                <a:solidFill>
                  <a:srgbClr val="0000FF"/>
                </a:solidFill>
                <a:latin typeface="ＭＳ Ｐゴシック" panose="020B0600070205080204" pitchFamily="50" charset="-128"/>
              </a:rPr>
              <a:t>　・植栽活動や清掃活動を通じ、地域の景観を良好に保つとともに、「自分たちの地域は自分たちが守る」という意識を地域住民に醸成し、これまで活動に参加していなかった方に水路や農道等の施設の保全活動への参加を促す。</a:t>
            </a:r>
          </a:p>
          <a:p>
            <a:r>
              <a:rPr lang="ja-JP" altLang="en-US" dirty="0">
                <a:solidFill>
                  <a:srgbClr val="0000FF"/>
                </a:solidFill>
                <a:latin typeface="ＭＳ Ｐゴシック" panose="020B0600070205080204" pitchFamily="50" charset="-128"/>
              </a:rPr>
              <a:t>　・学校教育と連携し、子供たちに農業用施設の役割や保全管理の重要性について学び理解を深めてもらう。</a:t>
            </a:r>
          </a:p>
          <a:p>
            <a:r>
              <a:rPr lang="ja-JP" altLang="en-US" dirty="0">
                <a:solidFill>
                  <a:srgbClr val="0000FF"/>
                </a:solidFill>
                <a:latin typeface="ＭＳ Ｐゴシック" panose="020B0600070205080204" pitchFamily="50" charset="-128"/>
              </a:rPr>
              <a:t>　・保全管理の省力化に向け、○○事業を活用した簡易な基盤整備により○○を整備する。</a:t>
            </a:r>
          </a:p>
          <a:p>
            <a:r>
              <a:rPr lang="ja-JP" altLang="en-US" dirty="0">
                <a:solidFill>
                  <a:srgbClr val="0000FF"/>
                </a:solidFill>
                <a:latin typeface="ＭＳ Ｐゴシック" panose="020B0600070205080204" pitchFamily="50" charset="-128"/>
              </a:rPr>
              <a:t>　・保全管理の省力化に向け、草刈作業については○○農業法人が所有するモアを用いて実施する。</a:t>
            </a:r>
          </a:p>
        </p:txBody>
      </p:sp>
      <p:sp>
        <p:nvSpPr>
          <p:cNvPr id="24" name="正方形/長方形 23">
            <a:extLst>
              <a:ext uri="{FF2B5EF4-FFF2-40B4-BE49-F238E27FC236}">
                <a16:creationId xmlns:a16="http://schemas.microsoft.com/office/drawing/2014/main" id="{27F8C816-DE5D-4A02-98C1-5F2183293A97}"/>
              </a:ext>
            </a:extLst>
          </p:cNvPr>
          <p:cNvSpPr/>
          <p:nvPr/>
        </p:nvSpPr>
        <p:spPr>
          <a:xfrm>
            <a:off x="237332" y="464003"/>
            <a:ext cx="6504036" cy="916894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27">
            <a:extLst>
              <a:ext uri="{FF2B5EF4-FFF2-40B4-BE49-F238E27FC236}">
                <a16:creationId xmlns:a16="http://schemas.microsoft.com/office/drawing/2014/main" id="{F6D15DD6-850F-4F64-B11A-6EBD00D2C2AD}"/>
              </a:ext>
            </a:extLst>
          </p:cNvPr>
          <p:cNvSpPr txBox="1"/>
          <p:nvPr/>
        </p:nvSpPr>
        <p:spPr>
          <a:xfrm>
            <a:off x="3752850" y="2288704"/>
            <a:ext cx="2716045" cy="557451"/>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dirty="0">
                <a:effectLst/>
                <a:ea typeface="ＭＳ 明朝" panose="02020609040205080304" pitchFamily="17" charset="-128"/>
                <a:cs typeface="Times New Roman" panose="02020603050405020304" pitchFamily="18" charset="0"/>
              </a:rPr>
              <a:t>作成後５年程度を見通し、今後の課題、目指すべき姿、そのために取り組むべき活動・方策を記載する。</a:t>
            </a:r>
          </a:p>
        </p:txBody>
      </p:sp>
      <p:sp>
        <p:nvSpPr>
          <p:cNvPr id="2" name="Text Box 52">
            <a:extLst>
              <a:ext uri="{FF2B5EF4-FFF2-40B4-BE49-F238E27FC236}">
                <a16:creationId xmlns:a16="http://schemas.microsoft.com/office/drawing/2014/main" id="{4A2E3B5C-5446-E271-945D-AC77CD4FB609}"/>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65</a:t>
            </a:r>
          </a:p>
        </p:txBody>
      </p:sp>
    </p:spTree>
    <p:extLst>
      <p:ext uri="{BB962C8B-B14F-4D97-AF65-F5344CB8AC3E}">
        <p14:creationId xmlns:p14="http://schemas.microsoft.com/office/powerpoint/2010/main" val="85114865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238048" y="920552"/>
            <a:ext cx="6408738" cy="504056"/>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活動項目番号表</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Ⅶ</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8" name="テキスト ボックス 4"/>
          <p:cNvSpPr txBox="1">
            <a:spLocks noChangeArrowheads="1"/>
          </p:cNvSpPr>
          <p:nvPr/>
        </p:nvSpPr>
        <p:spPr bwMode="auto">
          <a:xfrm>
            <a:off x="381000" y="901398"/>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活動組織は、活動項目番号表を参考に活動計画書や活動記録等を作成します。</a:t>
            </a:r>
            <a:endParaRPr lang="en-US" altLang="ja-JP" sz="1400" dirty="0">
              <a:latin typeface="HG丸ｺﾞｼｯｸM-PRO" pitchFamily="50" charset="-128"/>
              <a:ea typeface="HG丸ｺﾞｼｯｸM-PRO" pitchFamily="50" charset="-128"/>
            </a:endParaRPr>
          </a:p>
        </p:txBody>
      </p:sp>
      <p:sp>
        <p:nvSpPr>
          <p:cNvPr id="36" name="正方形/長方形 35"/>
          <p:cNvSpPr/>
          <p:nvPr/>
        </p:nvSpPr>
        <p:spPr>
          <a:xfrm>
            <a:off x="96838" y="2144688"/>
            <a:ext cx="6638925" cy="756084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1" name="テキスト ボックス 4"/>
          <p:cNvSpPr txBox="1">
            <a:spLocks noChangeArrowheads="1"/>
          </p:cNvSpPr>
          <p:nvPr/>
        </p:nvSpPr>
        <p:spPr bwMode="auto">
          <a:xfrm>
            <a:off x="579053" y="1568624"/>
            <a:ext cx="5832000" cy="369332"/>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u="sng" dirty="0">
                <a:latin typeface="HG丸ｺﾞｼｯｸM-PRO" pitchFamily="50" charset="-128"/>
                <a:ea typeface="HG丸ｺﾞｼｯｸM-PRO" pitchFamily="50" charset="-128"/>
              </a:rPr>
              <a:t>○　都道府県において、要綱基本方針で追加する活動項目については、</a:t>
            </a:r>
            <a:r>
              <a:rPr lang="ja-JP" altLang="en-US" u="sng" dirty="0">
                <a:latin typeface="HG丸ｺﾞｼｯｸM-PRO" pitchFamily="50" charset="-128"/>
                <a:ea typeface="HG丸ｺﾞｼｯｸM-PRO" pitchFamily="50" charset="-128"/>
              </a:rPr>
              <a:t>以下の表に</a:t>
            </a:r>
            <a:r>
              <a:rPr lang="ja-JP" altLang="en-US" sz="1200" u="sng" dirty="0">
                <a:latin typeface="HG丸ｺﾞｼｯｸM-PRO" pitchFamily="50" charset="-128"/>
                <a:ea typeface="HG丸ｺﾞｼｯｸM-PRO" pitchFamily="50" charset="-128"/>
              </a:rPr>
              <a:t>活動項目番号</a:t>
            </a:r>
            <a:r>
              <a:rPr lang="en-US" altLang="ja-JP" u="sng" dirty="0">
                <a:latin typeface="HG丸ｺﾞｼｯｸM-PRO" pitchFamily="50" charset="-128"/>
                <a:ea typeface="HG丸ｺﾞｼｯｸM-PRO" pitchFamily="50" charset="-128"/>
              </a:rPr>
              <a:t>100</a:t>
            </a:r>
            <a:r>
              <a:rPr lang="ja-JP" altLang="en-US" u="sng" dirty="0">
                <a:latin typeface="HG丸ｺﾞｼｯｸM-PRO" pitchFamily="50" charset="-128"/>
                <a:ea typeface="HG丸ｺﾞｼｯｸM-PRO" pitchFamily="50" charset="-128"/>
              </a:rPr>
              <a:t>番台を用いて、追加して使用してください。　</a:t>
            </a:r>
          </a:p>
        </p:txBody>
      </p:sp>
      <p:sp>
        <p:nvSpPr>
          <p:cNvPr id="2" name="Text Box 52">
            <a:extLst>
              <a:ext uri="{FF2B5EF4-FFF2-40B4-BE49-F238E27FC236}">
                <a16:creationId xmlns:a16="http://schemas.microsoft.com/office/drawing/2014/main" id="{67262051-7A81-07EE-4EBA-A5B19DF08DC7}"/>
              </a:ext>
            </a:extLst>
          </p:cNvPr>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66</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grpSp>
        <p:nvGrpSpPr>
          <p:cNvPr id="10" name="Group 258">
            <a:extLst>
              <a:ext uri="{FF2B5EF4-FFF2-40B4-BE49-F238E27FC236}">
                <a16:creationId xmlns:a16="http://schemas.microsoft.com/office/drawing/2014/main" id="{C64FB0CB-73F4-C752-9D70-895847330FC4}"/>
              </a:ext>
            </a:extLst>
          </p:cNvPr>
          <p:cNvGrpSpPr>
            <a:grpSpLocks noChangeAspect="1"/>
          </p:cNvGrpSpPr>
          <p:nvPr/>
        </p:nvGrpSpPr>
        <p:grpSpPr bwMode="auto">
          <a:xfrm rot="16200000">
            <a:off x="-367583" y="3409276"/>
            <a:ext cx="7200900" cy="5075238"/>
            <a:chOff x="-116" y="2122"/>
            <a:chExt cx="4536" cy="3197"/>
          </a:xfrm>
        </p:grpSpPr>
        <p:sp>
          <p:nvSpPr>
            <p:cNvPr id="12" name="AutoShape 257">
              <a:extLst>
                <a:ext uri="{FF2B5EF4-FFF2-40B4-BE49-F238E27FC236}">
                  <a16:creationId xmlns:a16="http://schemas.microsoft.com/office/drawing/2014/main" id="{29C119B1-6E5F-C995-61C7-012E4CFA1E68}"/>
                </a:ext>
              </a:extLst>
            </p:cNvPr>
            <p:cNvSpPr>
              <a:spLocks noChangeAspect="1" noChangeArrowheads="1" noTextEdit="1"/>
            </p:cNvSpPr>
            <p:nvPr/>
          </p:nvSpPr>
          <p:spPr bwMode="auto">
            <a:xfrm>
              <a:off x="-116" y="2122"/>
              <a:ext cx="4536" cy="3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13" name="Group 459">
              <a:extLst>
                <a:ext uri="{FF2B5EF4-FFF2-40B4-BE49-F238E27FC236}">
                  <a16:creationId xmlns:a16="http://schemas.microsoft.com/office/drawing/2014/main" id="{F902B3D1-908A-CF76-503C-A22D39ADE700}"/>
                </a:ext>
              </a:extLst>
            </p:cNvPr>
            <p:cNvGrpSpPr>
              <a:grpSpLocks/>
            </p:cNvGrpSpPr>
            <p:nvPr/>
          </p:nvGrpSpPr>
          <p:grpSpPr bwMode="auto">
            <a:xfrm>
              <a:off x="-116" y="2137"/>
              <a:ext cx="4536" cy="3190"/>
              <a:chOff x="-116" y="2137"/>
              <a:chExt cx="4536" cy="3190"/>
            </a:xfrm>
          </p:grpSpPr>
          <p:sp>
            <p:nvSpPr>
              <p:cNvPr id="65" name="Rectangle 259">
                <a:extLst>
                  <a:ext uri="{FF2B5EF4-FFF2-40B4-BE49-F238E27FC236}">
                    <a16:creationId xmlns:a16="http://schemas.microsoft.com/office/drawing/2014/main" id="{A35CD054-8E1F-FC13-328F-869C39D56F3C}"/>
                  </a:ext>
                </a:extLst>
              </p:cNvPr>
              <p:cNvSpPr>
                <a:spLocks noChangeArrowheads="1"/>
              </p:cNvSpPr>
              <p:nvPr/>
            </p:nvSpPr>
            <p:spPr bwMode="auto">
              <a:xfrm>
                <a:off x="2196" y="2301"/>
                <a:ext cx="341" cy="197"/>
              </a:xfrm>
              <a:prstGeom prst="rect">
                <a:avLst/>
              </a:prstGeom>
              <a:solidFill>
                <a:srgbClr val="B4C6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Rectangle 260">
                <a:extLst>
                  <a:ext uri="{FF2B5EF4-FFF2-40B4-BE49-F238E27FC236}">
                    <a16:creationId xmlns:a16="http://schemas.microsoft.com/office/drawing/2014/main" id="{6FFD398F-58C1-B234-B0BC-57E0B011BBF7}"/>
                  </a:ext>
                </a:extLst>
              </p:cNvPr>
              <p:cNvSpPr>
                <a:spLocks noChangeArrowheads="1"/>
              </p:cNvSpPr>
              <p:nvPr/>
            </p:nvSpPr>
            <p:spPr bwMode="auto">
              <a:xfrm>
                <a:off x="2196" y="2625"/>
                <a:ext cx="341" cy="2077"/>
              </a:xfrm>
              <a:prstGeom prst="rect">
                <a:avLst/>
              </a:prstGeom>
              <a:solidFill>
                <a:srgbClr val="B4C6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Rectangle 261">
                <a:extLst>
                  <a:ext uri="{FF2B5EF4-FFF2-40B4-BE49-F238E27FC236}">
                    <a16:creationId xmlns:a16="http://schemas.microsoft.com/office/drawing/2014/main" id="{F00CEF74-0A67-8053-7BC1-51C0779A8ADF}"/>
                  </a:ext>
                </a:extLst>
              </p:cNvPr>
              <p:cNvSpPr>
                <a:spLocks noChangeArrowheads="1"/>
              </p:cNvSpPr>
              <p:nvPr/>
            </p:nvSpPr>
            <p:spPr bwMode="auto">
              <a:xfrm>
                <a:off x="2196" y="4799"/>
                <a:ext cx="341" cy="520"/>
              </a:xfrm>
              <a:prstGeom prst="rect">
                <a:avLst/>
              </a:prstGeom>
              <a:solidFill>
                <a:srgbClr val="B4C6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Rectangle 262">
                <a:extLst>
                  <a:ext uri="{FF2B5EF4-FFF2-40B4-BE49-F238E27FC236}">
                    <a16:creationId xmlns:a16="http://schemas.microsoft.com/office/drawing/2014/main" id="{0FA1E35E-09C4-E808-F961-E94975007924}"/>
                  </a:ext>
                </a:extLst>
              </p:cNvPr>
              <p:cNvSpPr>
                <a:spLocks noChangeArrowheads="1"/>
              </p:cNvSpPr>
              <p:nvPr/>
            </p:nvSpPr>
            <p:spPr bwMode="auto">
              <a:xfrm>
                <a:off x="2226" y="2314"/>
                <a:ext cx="14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活動項目番号</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69" name="Rectangle 263">
                <a:extLst>
                  <a:ext uri="{FF2B5EF4-FFF2-40B4-BE49-F238E27FC236}">
                    <a16:creationId xmlns:a16="http://schemas.microsoft.com/office/drawing/2014/main" id="{BD0B7633-BDC8-2F61-B248-621A36045973}"/>
                  </a:ext>
                </a:extLst>
              </p:cNvPr>
              <p:cNvSpPr>
                <a:spLocks noChangeArrowheads="1"/>
              </p:cNvSpPr>
              <p:nvPr/>
            </p:nvSpPr>
            <p:spPr bwMode="auto">
              <a:xfrm>
                <a:off x="1186" y="2376"/>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事務処理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70" name="Rectangle 264">
                <a:extLst>
                  <a:ext uri="{FF2B5EF4-FFF2-40B4-BE49-F238E27FC236}">
                    <a16:creationId xmlns:a16="http://schemas.microsoft.com/office/drawing/2014/main" id="{FFE20B68-6797-9C97-B62C-EB2B56EF2186}"/>
                  </a:ext>
                </a:extLst>
              </p:cNvPr>
              <p:cNvSpPr>
                <a:spLocks noChangeArrowheads="1"/>
              </p:cNvSpPr>
              <p:nvPr/>
            </p:nvSpPr>
            <p:spPr bwMode="auto">
              <a:xfrm>
                <a:off x="2327" y="2376"/>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200</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71" name="Rectangle 265">
                <a:extLst>
                  <a:ext uri="{FF2B5EF4-FFF2-40B4-BE49-F238E27FC236}">
                    <a16:creationId xmlns:a16="http://schemas.microsoft.com/office/drawing/2014/main" id="{7966148C-2AD3-0E96-EBC8-6E50DFADDABD}"/>
                  </a:ext>
                </a:extLst>
              </p:cNvPr>
              <p:cNvSpPr>
                <a:spLocks noChangeArrowheads="1"/>
              </p:cNvSpPr>
              <p:nvPr/>
            </p:nvSpPr>
            <p:spPr bwMode="auto">
              <a:xfrm>
                <a:off x="1186" y="2440"/>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会議など</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72" name="Rectangle 266">
                <a:extLst>
                  <a:ext uri="{FF2B5EF4-FFF2-40B4-BE49-F238E27FC236}">
                    <a16:creationId xmlns:a16="http://schemas.microsoft.com/office/drawing/2014/main" id="{D96DFF8E-B81F-F4A2-3CB8-FE01B57B6BF3}"/>
                  </a:ext>
                </a:extLst>
              </p:cNvPr>
              <p:cNvSpPr>
                <a:spLocks noChangeArrowheads="1"/>
              </p:cNvSpPr>
              <p:nvPr/>
            </p:nvSpPr>
            <p:spPr bwMode="auto">
              <a:xfrm>
                <a:off x="2327" y="2440"/>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300</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73" name="Rectangle 267">
                <a:extLst>
                  <a:ext uri="{FF2B5EF4-FFF2-40B4-BE49-F238E27FC236}">
                    <a16:creationId xmlns:a16="http://schemas.microsoft.com/office/drawing/2014/main" id="{6529FFC1-A6F1-D8DA-E8EF-D42E92E9C5E2}"/>
                  </a:ext>
                </a:extLst>
              </p:cNvPr>
              <p:cNvSpPr>
                <a:spLocks noChangeArrowheads="1"/>
              </p:cNvSpPr>
              <p:nvPr/>
            </p:nvSpPr>
            <p:spPr bwMode="auto">
              <a:xfrm>
                <a:off x="-106" y="2505"/>
                <a:ext cx="22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【農地維持活動】</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74" name="Rectangle 268">
                <a:extLst>
                  <a:ext uri="{FF2B5EF4-FFF2-40B4-BE49-F238E27FC236}">
                    <a16:creationId xmlns:a16="http://schemas.microsoft.com/office/drawing/2014/main" id="{60E8B68E-8B94-5E4C-D3CA-32750817C24A}"/>
                  </a:ext>
                </a:extLst>
              </p:cNvPr>
              <p:cNvSpPr>
                <a:spLocks noChangeArrowheads="1"/>
              </p:cNvSpPr>
              <p:nvPr/>
            </p:nvSpPr>
            <p:spPr bwMode="auto">
              <a:xfrm>
                <a:off x="-106" y="2570"/>
                <a:ext cx="41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（地域資源の基礎的な保全活動）</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75" name="Rectangle 269">
                <a:extLst>
                  <a:ext uri="{FF2B5EF4-FFF2-40B4-BE49-F238E27FC236}">
                    <a16:creationId xmlns:a16="http://schemas.microsoft.com/office/drawing/2014/main" id="{045A4144-88C5-77D1-1CDB-086E936C2659}"/>
                  </a:ext>
                </a:extLst>
              </p:cNvPr>
              <p:cNvSpPr>
                <a:spLocks noChangeArrowheads="1"/>
              </p:cNvSpPr>
              <p:nvPr/>
            </p:nvSpPr>
            <p:spPr bwMode="auto">
              <a:xfrm>
                <a:off x="-47" y="2635"/>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支払区分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76" name="Rectangle 270">
                <a:extLst>
                  <a:ext uri="{FF2B5EF4-FFF2-40B4-BE49-F238E27FC236}">
                    <a16:creationId xmlns:a16="http://schemas.microsoft.com/office/drawing/2014/main" id="{029B04E0-315B-378E-6239-85A609A5BB5D}"/>
                  </a:ext>
                </a:extLst>
              </p:cNvPr>
              <p:cNvSpPr>
                <a:spLocks noChangeArrowheads="1"/>
              </p:cNvSpPr>
              <p:nvPr/>
            </p:nvSpPr>
            <p:spPr bwMode="auto">
              <a:xfrm>
                <a:off x="1583" y="2635"/>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a:ln>
                      <a:noFill/>
                    </a:ln>
                    <a:solidFill>
                      <a:srgbClr val="000000"/>
                    </a:solidFill>
                    <a:effectLst/>
                    <a:latin typeface="ＭＳ Ｐゴシック" panose="020B0600070205080204" pitchFamily="50" charset="-128"/>
                    <a:ea typeface="ＭＳ Ｐゴシック" panose="020B0600070205080204" pitchFamily="50" charset="-128"/>
                  </a:rPr>
                  <a:t>活動項目</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77" name="Rectangle 271">
                <a:extLst>
                  <a:ext uri="{FF2B5EF4-FFF2-40B4-BE49-F238E27FC236}">
                    <a16:creationId xmlns:a16="http://schemas.microsoft.com/office/drawing/2014/main" id="{F990C5FB-F657-348A-345B-0F68863021B6}"/>
                  </a:ext>
                </a:extLst>
              </p:cNvPr>
              <p:cNvSpPr>
                <a:spLocks noChangeArrowheads="1"/>
              </p:cNvSpPr>
              <p:nvPr/>
            </p:nvSpPr>
            <p:spPr bwMode="auto">
              <a:xfrm>
                <a:off x="2226" y="2637"/>
                <a:ext cx="14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活動項目番号</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78" name="Rectangle 272">
                <a:extLst>
                  <a:ext uri="{FF2B5EF4-FFF2-40B4-BE49-F238E27FC236}">
                    <a16:creationId xmlns:a16="http://schemas.microsoft.com/office/drawing/2014/main" id="{DB6F1264-73C1-72CB-F3D4-20AACDB3F5C3}"/>
                  </a:ext>
                </a:extLst>
              </p:cNvPr>
              <p:cNvSpPr>
                <a:spLocks noChangeArrowheads="1"/>
              </p:cNvSpPr>
              <p:nvPr/>
            </p:nvSpPr>
            <p:spPr bwMode="auto">
              <a:xfrm>
                <a:off x="3039" y="2635"/>
                <a:ext cx="530"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取組の内容（平成30年度までの取組名）</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79" name="Rectangle 273">
                <a:extLst>
                  <a:ext uri="{FF2B5EF4-FFF2-40B4-BE49-F238E27FC236}">
                    <a16:creationId xmlns:a16="http://schemas.microsoft.com/office/drawing/2014/main" id="{271906F1-4628-BD5B-A065-572CD6212E72}"/>
                  </a:ext>
                </a:extLst>
              </p:cNvPr>
              <p:cNvSpPr>
                <a:spLocks noChangeArrowheads="1"/>
              </p:cNvSpPr>
              <p:nvPr/>
            </p:nvSpPr>
            <p:spPr bwMode="auto">
              <a:xfrm>
                <a:off x="2544" y="2699"/>
                <a:ext cx="39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遊休農地等の発生状況の把握</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0" name="Rectangle 274">
                <a:extLst>
                  <a:ext uri="{FF2B5EF4-FFF2-40B4-BE49-F238E27FC236}">
                    <a16:creationId xmlns:a16="http://schemas.microsoft.com/office/drawing/2014/main" id="{5FE5AD16-1D1A-88DE-8F32-18E64F60E87C}"/>
                  </a:ext>
                </a:extLst>
              </p:cNvPr>
              <p:cNvSpPr>
                <a:spLocks noChangeArrowheads="1"/>
              </p:cNvSpPr>
              <p:nvPr/>
            </p:nvSpPr>
            <p:spPr bwMode="auto">
              <a:xfrm>
                <a:off x="2544" y="2764"/>
                <a:ext cx="44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施設の点検（水路、農道、ため池）</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1" name="Rectangle 275">
                <a:extLst>
                  <a:ext uri="{FF2B5EF4-FFF2-40B4-BE49-F238E27FC236}">
                    <a16:creationId xmlns:a16="http://schemas.microsoft.com/office/drawing/2014/main" id="{568F55B3-3375-7429-BF9F-7E2A5D13C4B9}"/>
                  </a:ext>
                </a:extLst>
              </p:cNvPr>
              <p:cNvSpPr>
                <a:spLocks noChangeArrowheads="1"/>
              </p:cNvSpPr>
              <p:nvPr/>
            </p:nvSpPr>
            <p:spPr bwMode="auto">
              <a:xfrm>
                <a:off x="651" y="2829"/>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計画策定</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2" name="Rectangle 276">
                <a:extLst>
                  <a:ext uri="{FF2B5EF4-FFF2-40B4-BE49-F238E27FC236}">
                    <a16:creationId xmlns:a16="http://schemas.microsoft.com/office/drawing/2014/main" id="{7054385B-C079-EB8E-64F1-F57C6DF8CDFE}"/>
                  </a:ext>
                </a:extLst>
              </p:cNvPr>
              <p:cNvSpPr>
                <a:spLocks noChangeArrowheads="1"/>
              </p:cNvSpPr>
              <p:nvPr/>
            </p:nvSpPr>
            <p:spPr bwMode="auto">
              <a:xfrm>
                <a:off x="1186" y="2829"/>
                <a:ext cx="27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年度活動計画の策定</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3" name="Rectangle 277">
                <a:extLst>
                  <a:ext uri="{FF2B5EF4-FFF2-40B4-BE49-F238E27FC236}">
                    <a16:creationId xmlns:a16="http://schemas.microsoft.com/office/drawing/2014/main" id="{9C69CB01-1F42-EE67-50B6-ECA6C8C677E3}"/>
                  </a:ext>
                </a:extLst>
              </p:cNvPr>
              <p:cNvSpPr>
                <a:spLocks noChangeArrowheads="1"/>
              </p:cNvSpPr>
              <p:nvPr/>
            </p:nvSpPr>
            <p:spPr bwMode="auto">
              <a:xfrm>
                <a:off x="2354" y="2829"/>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2</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4" name="Rectangle 278">
                <a:extLst>
                  <a:ext uri="{FF2B5EF4-FFF2-40B4-BE49-F238E27FC236}">
                    <a16:creationId xmlns:a16="http://schemas.microsoft.com/office/drawing/2014/main" id="{E7A6A619-3F35-837D-44E7-3725B4AF067D}"/>
                  </a:ext>
                </a:extLst>
              </p:cNvPr>
              <p:cNvSpPr>
                <a:spLocks noChangeArrowheads="1"/>
              </p:cNvSpPr>
              <p:nvPr/>
            </p:nvSpPr>
            <p:spPr bwMode="auto">
              <a:xfrm>
                <a:off x="2544" y="2829"/>
                <a:ext cx="27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年度活動計画の策定</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5" name="Rectangle 279">
                <a:extLst>
                  <a:ext uri="{FF2B5EF4-FFF2-40B4-BE49-F238E27FC236}">
                    <a16:creationId xmlns:a16="http://schemas.microsoft.com/office/drawing/2014/main" id="{05AC5AEF-8312-F5F8-BA5F-A2521BE98C35}"/>
                  </a:ext>
                </a:extLst>
              </p:cNvPr>
              <p:cNvSpPr>
                <a:spLocks noChangeArrowheads="1"/>
              </p:cNvSpPr>
              <p:nvPr/>
            </p:nvSpPr>
            <p:spPr bwMode="auto">
              <a:xfrm>
                <a:off x="1186" y="2893"/>
                <a:ext cx="41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事務・組織運営等に関する研修、</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6" name="Rectangle 280">
                <a:extLst>
                  <a:ext uri="{FF2B5EF4-FFF2-40B4-BE49-F238E27FC236}">
                    <a16:creationId xmlns:a16="http://schemas.microsoft.com/office/drawing/2014/main" id="{28373346-750D-9507-ED72-04B2B74D365D}"/>
                  </a:ext>
                </a:extLst>
              </p:cNvPr>
              <p:cNvSpPr>
                <a:spLocks noChangeArrowheads="1"/>
              </p:cNvSpPr>
              <p:nvPr/>
            </p:nvSpPr>
            <p:spPr bwMode="auto">
              <a:xfrm>
                <a:off x="1186" y="2955"/>
                <a:ext cx="39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機械の安全使用に関する研修</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7" name="Rectangle 281">
                <a:extLst>
                  <a:ext uri="{FF2B5EF4-FFF2-40B4-BE49-F238E27FC236}">
                    <a16:creationId xmlns:a16="http://schemas.microsoft.com/office/drawing/2014/main" id="{6DF3EB24-8079-386D-F14E-3D1AF6D482BB}"/>
                  </a:ext>
                </a:extLst>
              </p:cNvPr>
              <p:cNvSpPr>
                <a:spLocks noChangeArrowheads="1"/>
              </p:cNvSpPr>
              <p:nvPr/>
            </p:nvSpPr>
            <p:spPr bwMode="auto">
              <a:xfrm>
                <a:off x="2354" y="2928"/>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3</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8" name="Rectangle 282">
                <a:extLst>
                  <a:ext uri="{FF2B5EF4-FFF2-40B4-BE49-F238E27FC236}">
                    <a16:creationId xmlns:a16="http://schemas.microsoft.com/office/drawing/2014/main" id="{BCE14877-31B8-6E4B-6DEB-E79E713306E1}"/>
                  </a:ext>
                </a:extLst>
              </p:cNvPr>
              <p:cNvSpPr>
                <a:spLocks noChangeArrowheads="1"/>
              </p:cNvSpPr>
              <p:nvPr/>
            </p:nvSpPr>
            <p:spPr bwMode="auto">
              <a:xfrm>
                <a:off x="2544" y="2928"/>
                <a:ext cx="89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活動に関する事務（書類作成、申請手続き等）や組織の運営に関する研修</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89" name="Rectangle 283">
                <a:extLst>
                  <a:ext uri="{FF2B5EF4-FFF2-40B4-BE49-F238E27FC236}">
                    <a16:creationId xmlns:a16="http://schemas.microsoft.com/office/drawing/2014/main" id="{91EAC7A0-49AC-D7A0-616C-2FFEFE84ECCB}"/>
                  </a:ext>
                </a:extLst>
              </p:cNvPr>
              <p:cNvSpPr>
                <a:spLocks noChangeArrowheads="1"/>
              </p:cNvSpPr>
              <p:nvPr/>
            </p:nvSpPr>
            <p:spPr bwMode="auto">
              <a:xfrm>
                <a:off x="1186" y="3028"/>
                <a:ext cx="50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遊休農地発生防止のための保全管理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0" name="Rectangle 284">
                <a:extLst>
                  <a:ext uri="{FF2B5EF4-FFF2-40B4-BE49-F238E27FC236}">
                    <a16:creationId xmlns:a16="http://schemas.microsoft.com/office/drawing/2014/main" id="{6A6381D0-D491-7EFC-D26A-CB0B44787EA6}"/>
                  </a:ext>
                </a:extLst>
              </p:cNvPr>
              <p:cNvSpPr>
                <a:spLocks noChangeArrowheads="1"/>
              </p:cNvSpPr>
              <p:nvPr/>
            </p:nvSpPr>
            <p:spPr bwMode="auto">
              <a:xfrm>
                <a:off x="2354" y="3028"/>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4</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1" name="Rectangle 285">
                <a:extLst>
                  <a:ext uri="{FF2B5EF4-FFF2-40B4-BE49-F238E27FC236}">
                    <a16:creationId xmlns:a16="http://schemas.microsoft.com/office/drawing/2014/main" id="{49B8C808-FC2F-5396-E628-C8E0F12319AB}"/>
                  </a:ext>
                </a:extLst>
              </p:cNvPr>
              <p:cNvSpPr>
                <a:spLocks noChangeArrowheads="1"/>
              </p:cNvSpPr>
              <p:nvPr/>
            </p:nvSpPr>
            <p:spPr bwMode="auto">
              <a:xfrm>
                <a:off x="2544" y="3028"/>
                <a:ext cx="47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遊休農地発生防止のための保全管理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2" name="Rectangle 286">
                <a:extLst>
                  <a:ext uri="{FF2B5EF4-FFF2-40B4-BE49-F238E27FC236}">
                    <a16:creationId xmlns:a16="http://schemas.microsoft.com/office/drawing/2014/main" id="{8F4207AE-8580-604B-AB4D-FBF9DBBDBACD}"/>
                  </a:ext>
                </a:extLst>
              </p:cNvPr>
              <p:cNvSpPr>
                <a:spLocks noChangeArrowheads="1"/>
              </p:cNvSpPr>
              <p:nvPr/>
            </p:nvSpPr>
            <p:spPr bwMode="auto">
              <a:xfrm>
                <a:off x="2544" y="3092"/>
                <a:ext cx="36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畦畔・農用地法面等の草刈り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3" name="Rectangle 287">
                <a:extLst>
                  <a:ext uri="{FF2B5EF4-FFF2-40B4-BE49-F238E27FC236}">
                    <a16:creationId xmlns:a16="http://schemas.microsoft.com/office/drawing/2014/main" id="{214F5D4C-05C4-655A-A815-8EDA479BE4A4}"/>
                  </a:ext>
                </a:extLst>
              </p:cNvPr>
              <p:cNvSpPr>
                <a:spLocks noChangeArrowheads="1"/>
              </p:cNvSpPr>
              <p:nvPr/>
            </p:nvSpPr>
            <p:spPr bwMode="auto">
              <a:xfrm>
                <a:off x="2544" y="3157"/>
                <a:ext cx="417"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防風林の枝払い・下草の草刈り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4" name="Rectangle 288">
                <a:extLst>
                  <a:ext uri="{FF2B5EF4-FFF2-40B4-BE49-F238E27FC236}">
                    <a16:creationId xmlns:a16="http://schemas.microsoft.com/office/drawing/2014/main" id="{5B394840-621C-86CD-2F37-E5175C3E2050}"/>
                  </a:ext>
                </a:extLst>
              </p:cNvPr>
              <p:cNvSpPr>
                <a:spLocks noChangeArrowheads="1"/>
              </p:cNvSpPr>
              <p:nvPr/>
            </p:nvSpPr>
            <p:spPr bwMode="auto">
              <a:xfrm>
                <a:off x="2544" y="3222"/>
                <a:ext cx="33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鳥獣害防護柵の適正管理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5" name="Rectangle 289">
                <a:extLst>
                  <a:ext uri="{FF2B5EF4-FFF2-40B4-BE49-F238E27FC236}">
                    <a16:creationId xmlns:a16="http://schemas.microsoft.com/office/drawing/2014/main" id="{AA567710-B0F0-CC69-8CC2-C896EEB03261}"/>
                  </a:ext>
                </a:extLst>
              </p:cNvPr>
              <p:cNvSpPr>
                <a:spLocks noChangeArrowheads="1"/>
              </p:cNvSpPr>
              <p:nvPr/>
            </p:nvSpPr>
            <p:spPr bwMode="auto">
              <a:xfrm>
                <a:off x="2544" y="3286"/>
                <a:ext cx="26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防風ネットの適正管理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6" name="Rectangle 290">
                <a:extLst>
                  <a:ext uri="{FF2B5EF4-FFF2-40B4-BE49-F238E27FC236}">
                    <a16:creationId xmlns:a16="http://schemas.microsoft.com/office/drawing/2014/main" id="{A03ADD28-9D69-DBA4-C9CB-11F772FE7641}"/>
                  </a:ext>
                </a:extLst>
              </p:cNvPr>
              <p:cNvSpPr>
                <a:spLocks noChangeArrowheads="1"/>
              </p:cNvSpPr>
              <p:nvPr/>
            </p:nvSpPr>
            <p:spPr bwMode="auto">
              <a:xfrm>
                <a:off x="1186" y="3351"/>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除排雪</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7" name="Rectangle 291">
                <a:extLst>
                  <a:ext uri="{FF2B5EF4-FFF2-40B4-BE49-F238E27FC236}">
                    <a16:creationId xmlns:a16="http://schemas.microsoft.com/office/drawing/2014/main" id="{A912EAE0-DFA3-8C04-34EB-9ACD33333643}"/>
                  </a:ext>
                </a:extLst>
              </p:cNvPr>
              <p:cNvSpPr>
                <a:spLocks noChangeArrowheads="1"/>
              </p:cNvSpPr>
              <p:nvPr/>
            </p:nvSpPr>
            <p:spPr bwMode="auto">
              <a:xfrm>
                <a:off x="2327" y="3351"/>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100</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8" name="Rectangle 292">
                <a:extLst>
                  <a:ext uri="{FF2B5EF4-FFF2-40B4-BE49-F238E27FC236}">
                    <a16:creationId xmlns:a16="http://schemas.microsoft.com/office/drawing/2014/main" id="{E62D752E-BB0C-D8F5-59D0-FCAD8ACEC064}"/>
                  </a:ext>
                </a:extLst>
              </p:cNvPr>
              <p:cNvSpPr>
                <a:spLocks noChangeArrowheads="1"/>
              </p:cNvSpPr>
              <p:nvPr/>
            </p:nvSpPr>
            <p:spPr bwMode="auto">
              <a:xfrm>
                <a:off x="2544" y="3351"/>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除排雪</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99" name="Rectangle 293">
                <a:extLst>
                  <a:ext uri="{FF2B5EF4-FFF2-40B4-BE49-F238E27FC236}">
                    <a16:creationId xmlns:a16="http://schemas.microsoft.com/office/drawing/2014/main" id="{5881A9B9-FE38-F649-5F45-7E876233EE7B}"/>
                  </a:ext>
                </a:extLst>
              </p:cNvPr>
              <p:cNvSpPr>
                <a:spLocks noChangeArrowheads="1"/>
              </p:cNvSpPr>
              <p:nvPr/>
            </p:nvSpPr>
            <p:spPr bwMode="auto">
              <a:xfrm>
                <a:off x="2544" y="3416"/>
                <a:ext cx="19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水路の草刈り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0" name="Rectangle 294">
                <a:extLst>
                  <a:ext uri="{FF2B5EF4-FFF2-40B4-BE49-F238E27FC236}">
                    <a16:creationId xmlns:a16="http://schemas.microsoft.com/office/drawing/2014/main" id="{5BE91E60-33FD-DEFA-B7B3-5800916A0288}"/>
                  </a:ext>
                </a:extLst>
              </p:cNvPr>
              <p:cNvSpPr>
                <a:spLocks noChangeArrowheads="1"/>
              </p:cNvSpPr>
              <p:nvPr/>
            </p:nvSpPr>
            <p:spPr bwMode="auto">
              <a:xfrm>
                <a:off x="2544" y="3480"/>
                <a:ext cx="38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ポンプ場、調整施設等の草刈り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1" name="Rectangle 295">
                <a:extLst>
                  <a:ext uri="{FF2B5EF4-FFF2-40B4-BE49-F238E27FC236}">
                    <a16:creationId xmlns:a16="http://schemas.microsoft.com/office/drawing/2014/main" id="{26C9D625-F950-CF6F-D32F-5A54C87CE0F5}"/>
                  </a:ext>
                </a:extLst>
              </p:cNvPr>
              <p:cNvSpPr>
                <a:spLocks noChangeArrowheads="1"/>
              </p:cNvSpPr>
              <p:nvPr/>
            </p:nvSpPr>
            <p:spPr bwMode="auto">
              <a:xfrm>
                <a:off x="2544" y="3545"/>
                <a:ext cx="19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水路の泥上げ</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2" name="Rectangle 296">
                <a:extLst>
                  <a:ext uri="{FF2B5EF4-FFF2-40B4-BE49-F238E27FC236}">
                    <a16:creationId xmlns:a16="http://schemas.microsoft.com/office/drawing/2014/main" id="{7D7A64D2-C3CE-87E3-29B1-DCE8AAC7D51A}"/>
                  </a:ext>
                </a:extLst>
              </p:cNvPr>
              <p:cNvSpPr>
                <a:spLocks noChangeArrowheads="1"/>
              </p:cNvSpPr>
              <p:nvPr/>
            </p:nvSpPr>
            <p:spPr bwMode="auto">
              <a:xfrm>
                <a:off x="2544" y="3610"/>
                <a:ext cx="316"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ポンプ吸水槽等の泥上げ</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3" name="Rectangle 297">
                <a:extLst>
                  <a:ext uri="{FF2B5EF4-FFF2-40B4-BE49-F238E27FC236}">
                    <a16:creationId xmlns:a16="http://schemas.microsoft.com/office/drawing/2014/main" id="{4F51E266-60DA-A629-15B3-32369D5E540A}"/>
                  </a:ext>
                </a:extLst>
              </p:cNvPr>
              <p:cNvSpPr>
                <a:spLocks noChangeArrowheads="1"/>
              </p:cNvSpPr>
              <p:nvPr/>
            </p:nvSpPr>
            <p:spPr bwMode="auto">
              <a:xfrm>
                <a:off x="2544" y="3674"/>
                <a:ext cx="26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かんがい期前の注油</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4" name="Rectangle 298">
                <a:extLst>
                  <a:ext uri="{FF2B5EF4-FFF2-40B4-BE49-F238E27FC236}">
                    <a16:creationId xmlns:a16="http://schemas.microsoft.com/office/drawing/2014/main" id="{DFB1A731-55F9-2A54-30A9-F7B4DF7C5E25}"/>
                  </a:ext>
                </a:extLst>
              </p:cNvPr>
              <p:cNvSpPr>
                <a:spLocks noChangeArrowheads="1"/>
              </p:cNvSpPr>
              <p:nvPr/>
            </p:nvSpPr>
            <p:spPr bwMode="auto">
              <a:xfrm>
                <a:off x="2544" y="3739"/>
                <a:ext cx="276"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ゲート類等の保守管理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5" name="Rectangle 299">
                <a:extLst>
                  <a:ext uri="{FF2B5EF4-FFF2-40B4-BE49-F238E27FC236}">
                    <a16:creationId xmlns:a16="http://schemas.microsoft.com/office/drawing/2014/main" id="{A6AED766-3990-3052-2AA8-7EB4459A77DB}"/>
                  </a:ext>
                </a:extLst>
              </p:cNvPr>
              <p:cNvSpPr>
                <a:spLocks noChangeArrowheads="1"/>
              </p:cNvSpPr>
              <p:nvPr/>
            </p:nvSpPr>
            <p:spPr bwMode="auto">
              <a:xfrm>
                <a:off x="2544" y="3804"/>
                <a:ext cx="27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遮光施設の適正管理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6" name="Rectangle 300">
                <a:extLst>
                  <a:ext uri="{FF2B5EF4-FFF2-40B4-BE49-F238E27FC236}">
                    <a16:creationId xmlns:a16="http://schemas.microsoft.com/office/drawing/2014/main" id="{0B1F5848-684D-3963-AADB-C1C247D06AFF}"/>
                  </a:ext>
                </a:extLst>
              </p:cNvPr>
              <p:cNvSpPr>
                <a:spLocks noChangeArrowheads="1"/>
              </p:cNvSpPr>
              <p:nvPr/>
            </p:nvSpPr>
            <p:spPr bwMode="auto">
              <a:xfrm>
                <a:off x="1186" y="3869"/>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除排雪</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7" name="Rectangle 301">
                <a:extLst>
                  <a:ext uri="{FF2B5EF4-FFF2-40B4-BE49-F238E27FC236}">
                    <a16:creationId xmlns:a16="http://schemas.microsoft.com/office/drawing/2014/main" id="{E4A9670C-2C2A-85FE-88BE-394BDDCB6252}"/>
                  </a:ext>
                </a:extLst>
              </p:cNvPr>
              <p:cNvSpPr>
                <a:spLocks noChangeArrowheads="1"/>
              </p:cNvSpPr>
              <p:nvPr/>
            </p:nvSpPr>
            <p:spPr bwMode="auto">
              <a:xfrm>
                <a:off x="2327" y="3869"/>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100</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8" name="Rectangle 302">
                <a:extLst>
                  <a:ext uri="{FF2B5EF4-FFF2-40B4-BE49-F238E27FC236}">
                    <a16:creationId xmlns:a16="http://schemas.microsoft.com/office/drawing/2014/main" id="{435933A5-CB48-1F08-B076-1632C4A5318A}"/>
                  </a:ext>
                </a:extLst>
              </p:cNvPr>
              <p:cNvSpPr>
                <a:spLocks noChangeArrowheads="1"/>
              </p:cNvSpPr>
              <p:nvPr/>
            </p:nvSpPr>
            <p:spPr bwMode="auto">
              <a:xfrm>
                <a:off x="2544" y="3869"/>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除排雪</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09" name="Rectangle 303">
                <a:extLst>
                  <a:ext uri="{FF2B5EF4-FFF2-40B4-BE49-F238E27FC236}">
                    <a16:creationId xmlns:a16="http://schemas.microsoft.com/office/drawing/2014/main" id="{3CADE6BE-4D79-A329-D69B-29027F6ED6AC}"/>
                  </a:ext>
                </a:extLst>
              </p:cNvPr>
              <p:cNvSpPr>
                <a:spLocks noChangeArrowheads="1"/>
              </p:cNvSpPr>
              <p:nvPr/>
            </p:nvSpPr>
            <p:spPr bwMode="auto">
              <a:xfrm>
                <a:off x="1186" y="3933"/>
                <a:ext cx="19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農道の草刈り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0" name="Rectangle 304">
                <a:extLst>
                  <a:ext uri="{FF2B5EF4-FFF2-40B4-BE49-F238E27FC236}">
                    <a16:creationId xmlns:a16="http://schemas.microsoft.com/office/drawing/2014/main" id="{01D87D16-36CE-EF82-FAC0-80BD359EA672}"/>
                  </a:ext>
                </a:extLst>
              </p:cNvPr>
              <p:cNvSpPr>
                <a:spLocks noChangeArrowheads="1"/>
              </p:cNvSpPr>
              <p:nvPr/>
            </p:nvSpPr>
            <p:spPr bwMode="auto">
              <a:xfrm>
                <a:off x="2339" y="3933"/>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10</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1" name="Rectangle 305">
                <a:extLst>
                  <a:ext uri="{FF2B5EF4-FFF2-40B4-BE49-F238E27FC236}">
                    <a16:creationId xmlns:a16="http://schemas.microsoft.com/office/drawing/2014/main" id="{4D7C90A4-89DF-2F54-E490-D74EEAE962F6}"/>
                  </a:ext>
                </a:extLst>
              </p:cNvPr>
              <p:cNvSpPr>
                <a:spLocks noChangeArrowheads="1"/>
              </p:cNvSpPr>
              <p:nvPr/>
            </p:nvSpPr>
            <p:spPr bwMode="auto">
              <a:xfrm>
                <a:off x="2544" y="3933"/>
                <a:ext cx="24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路肩・法面の草刈り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2" name="Rectangle 306">
                <a:extLst>
                  <a:ext uri="{FF2B5EF4-FFF2-40B4-BE49-F238E27FC236}">
                    <a16:creationId xmlns:a16="http://schemas.microsoft.com/office/drawing/2014/main" id="{FDAD41A6-2E2D-A83F-BB12-708CB72C5B1D}"/>
                  </a:ext>
                </a:extLst>
              </p:cNvPr>
              <p:cNvSpPr>
                <a:spLocks noChangeArrowheads="1"/>
              </p:cNvSpPr>
              <p:nvPr/>
            </p:nvSpPr>
            <p:spPr bwMode="auto">
              <a:xfrm>
                <a:off x="1186" y="3998"/>
                <a:ext cx="2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農道側溝の泥上げ</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3" name="Rectangle 307">
                <a:extLst>
                  <a:ext uri="{FF2B5EF4-FFF2-40B4-BE49-F238E27FC236}">
                    <a16:creationId xmlns:a16="http://schemas.microsoft.com/office/drawing/2014/main" id="{51AC49C2-8176-E0C6-E30E-CCE841C31F86}"/>
                  </a:ext>
                </a:extLst>
              </p:cNvPr>
              <p:cNvSpPr>
                <a:spLocks noChangeArrowheads="1"/>
              </p:cNvSpPr>
              <p:nvPr/>
            </p:nvSpPr>
            <p:spPr bwMode="auto">
              <a:xfrm>
                <a:off x="2339" y="3998"/>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11</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4" name="Rectangle 308">
                <a:extLst>
                  <a:ext uri="{FF2B5EF4-FFF2-40B4-BE49-F238E27FC236}">
                    <a16:creationId xmlns:a16="http://schemas.microsoft.com/office/drawing/2014/main" id="{EEA92408-DA9E-68A7-C52F-AC799E68FC21}"/>
                  </a:ext>
                </a:extLst>
              </p:cNvPr>
              <p:cNvSpPr>
                <a:spLocks noChangeArrowheads="1"/>
              </p:cNvSpPr>
              <p:nvPr/>
            </p:nvSpPr>
            <p:spPr bwMode="auto">
              <a:xfrm>
                <a:off x="2544" y="3998"/>
                <a:ext cx="19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側溝の泥上げ</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5" name="Rectangle 309">
                <a:extLst>
                  <a:ext uri="{FF2B5EF4-FFF2-40B4-BE49-F238E27FC236}">
                    <a16:creationId xmlns:a16="http://schemas.microsoft.com/office/drawing/2014/main" id="{1F5734B4-C99E-3A59-4BB5-A4A727697844}"/>
                  </a:ext>
                </a:extLst>
              </p:cNvPr>
              <p:cNvSpPr>
                <a:spLocks noChangeArrowheads="1"/>
              </p:cNvSpPr>
              <p:nvPr/>
            </p:nvSpPr>
            <p:spPr bwMode="auto">
              <a:xfrm>
                <a:off x="1186" y="4063"/>
                <a:ext cx="16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路面の維持</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6" name="Rectangle 310">
                <a:extLst>
                  <a:ext uri="{FF2B5EF4-FFF2-40B4-BE49-F238E27FC236}">
                    <a16:creationId xmlns:a16="http://schemas.microsoft.com/office/drawing/2014/main" id="{C35C67E6-BD21-E850-127B-68B27B173197}"/>
                  </a:ext>
                </a:extLst>
              </p:cNvPr>
              <p:cNvSpPr>
                <a:spLocks noChangeArrowheads="1"/>
              </p:cNvSpPr>
              <p:nvPr/>
            </p:nvSpPr>
            <p:spPr bwMode="auto">
              <a:xfrm>
                <a:off x="1444" y="4063"/>
                <a:ext cx="27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・安全施設の適正管理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7" name="Rectangle 311">
                <a:extLst>
                  <a:ext uri="{FF2B5EF4-FFF2-40B4-BE49-F238E27FC236}">
                    <a16:creationId xmlns:a16="http://schemas.microsoft.com/office/drawing/2014/main" id="{532857BD-8F26-77A6-2658-32A9C5DB2282}"/>
                  </a:ext>
                </a:extLst>
              </p:cNvPr>
              <p:cNvSpPr>
                <a:spLocks noChangeArrowheads="1"/>
              </p:cNvSpPr>
              <p:nvPr/>
            </p:nvSpPr>
            <p:spPr bwMode="auto">
              <a:xfrm>
                <a:off x="2339" y="4063"/>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12</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8" name="Rectangle 312">
                <a:extLst>
                  <a:ext uri="{FF2B5EF4-FFF2-40B4-BE49-F238E27FC236}">
                    <a16:creationId xmlns:a16="http://schemas.microsoft.com/office/drawing/2014/main" id="{5F0B9D88-0349-8F0C-AEF6-0808A076659D}"/>
                  </a:ext>
                </a:extLst>
              </p:cNvPr>
              <p:cNvSpPr>
                <a:spLocks noChangeArrowheads="1"/>
              </p:cNvSpPr>
              <p:nvPr/>
            </p:nvSpPr>
            <p:spPr bwMode="auto">
              <a:xfrm>
                <a:off x="2544" y="4063"/>
                <a:ext cx="16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路面の維持</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19" name="Rectangle 313">
                <a:extLst>
                  <a:ext uri="{FF2B5EF4-FFF2-40B4-BE49-F238E27FC236}">
                    <a16:creationId xmlns:a16="http://schemas.microsoft.com/office/drawing/2014/main" id="{CDF9E5D9-DD7B-1C4C-94B0-2E9ED6F241F1}"/>
                  </a:ext>
                </a:extLst>
              </p:cNvPr>
              <p:cNvSpPr>
                <a:spLocks noChangeArrowheads="1"/>
              </p:cNvSpPr>
              <p:nvPr/>
            </p:nvSpPr>
            <p:spPr bwMode="auto">
              <a:xfrm>
                <a:off x="1186" y="4127"/>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除排雪</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0" name="Rectangle 314">
                <a:extLst>
                  <a:ext uri="{FF2B5EF4-FFF2-40B4-BE49-F238E27FC236}">
                    <a16:creationId xmlns:a16="http://schemas.microsoft.com/office/drawing/2014/main" id="{01FDCE90-72A8-F5DB-E1C7-3BA17040612F}"/>
                  </a:ext>
                </a:extLst>
              </p:cNvPr>
              <p:cNvSpPr>
                <a:spLocks noChangeArrowheads="1"/>
              </p:cNvSpPr>
              <p:nvPr/>
            </p:nvSpPr>
            <p:spPr bwMode="auto">
              <a:xfrm>
                <a:off x="2327" y="4127"/>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100</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1" name="Rectangle 315">
                <a:extLst>
                  <a:ext uri="{FF2B5EF4-FFF2-40B4-BE49-F238E27FC236}">
                    <a16:creationId xmlns:a16="http://schemas.microsoft.com/office/drawing/2014/main" id="{044E65D9-9510-9E96-2510-8FC644EE7BE7}"/>
                  </a:ext>
                </a:extLst>
              </p:cNvPr>
              <p:cNvSpPr>
                <a:spLocks noChangeArrowheads="1"/>
              </p:cNvSpPr>
              <p:nvPr/>
            </p:nvSpPr>
            <p:spPr bwMode="auto">
              <a:xfrm>
                <a:off x="2544" y="4127"/>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FF0000"/>
                    </a:solidFill>
                    <a:effectLst/>
                    <a:latin typeface="ＭＳ Ｐゴシック" panose="020B0600070205080204" pitchFamily="50" charset="-128"/>
                    <a:ea typeface="ＭＳ Ｐゴシック" panose="020B0600070205080204" pitchFamily="50" charset="-128"/>
                  </a:rPr>
                  <a:t>除排雪</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2" name="Rectangle 316">
                <a:extLst>
                  <a:ext uri="{FF2B5EF4-FFF2-40B4-BE49-F238E27FC236}">
                    <a16:creationId xmlns:a16="http://schemas.microsoft.com/office/drawing/2014/main" id="{F8F81E3B-9722-1DF1-BA1B-4383495AFA0F}"/>
                  </a:ext>
                </a:extLst>
              </p:cNvPr>
              <p:cNvSpPr>
                <a:spLocks noChangeArrowheads="1"/>
              </p:cNvSpPr>
              <p:nvPr/>
            </p:nvSpPr>
            <p:spPr bwMode="auto">
              <a:xfrm>
                <a:off x="1186" y="4192"/>
                <a:ext cx="21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ため池の草刈り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3" name="Rectangle 317">
                <a:extLst>
                  <a:ext uri="{FF2B5EF4-FFF2-40B4-BE49-F238E27FC236}">
                    <a16:creationId xmlns:a16="http://schemas.microsoft.com/office/drawing/2014/main" id="{EBB2F196-E8CA-4247-88F0-AC77D62B64B0}"/>
                  </a:ext>
                </a:extLst>
              </p:cNvPr>
              <p:cNvSpPr>
                <a:spLocks noChangeArrowheads="1"/>
              </p:cNvSpPr>
              <p:nvPr/>
            </p:nvSpPr>
            <p:spPr bwMode="auto">
              <a:xfrm>
                <a:off x="2339" y="4192"/>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13</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4" name="Rectangle 318">
                <a:extLst>
                  <a:ext uri="{FF2B5EF4-FFF2-40B4-BE49-F238E27FC236}">
                    <a16:creationId xmlns:a16="http://schemas.microsoft.com/office/drawing/2014/main" id="{46FC7542-D2EF-A4D3-2D79-669659860721}"/>
                  </a:ext>
                </a:extLst>
              </p:cNvPr>
              <p:cNvSpPr>
                <a:spLocks noChangeArrowheads="1"/>
              </p:cNvSpPr>
              <p:nvPr/>
            </p:nvSpPr>
            <p:spPr bwMode="auto">
              <a:xfrm>
                <a:off x="2544" y="4192"/>
                <a:ext cx="21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ため池の草刈り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5" name="Rectangle 319">
                <a:extLst>
                  <a:ext uri="{FF2B5EF4-FFF2-40B4-BE49-F238E27FC236}">
                    <a16:creationId xmlns:a16="http://schemas.microsoft.com/office/drawing/2014/main" id="{FEA88C7E-1E12-CA06-BBAB-9769EB72601B}"/>
                  </a:ext>
                </a:extLst>
              </p:cNvPr>
              <p:cNvSpPr>
                <a:spLocks noChangeArrowheads="1"/>
              </p:cNvSpPr>
              <p:nvPr/>
            </p:nvSpPr>
            <p:spPr bwMode="auto">
              <a:xfrm>
                <a:off x="1186" y="4257"/>
                <a:ext cx="21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ため池の泥上げ</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6" name="Rectangle 320">
                <a:extLst>
                  <a:ext uri="{FF2B5EF4-FFF2-40B4-BE49-F238E27FC236}">
                    <a16:creationId xmlns:a16="http://schemas.microsoft.com/office/drawing/2014/main" id="{3BBFEB30-AD98-41A8-E779-5B0AAF66D481}"/>
                  </a:ext>
                </a:extLst>
              </p:cNvPr>
              <p:cNvSpPr>
                <a:spLocks noChangeArrowheads="1"/>
              </p:cNvSpPr>
              <p:nvPr/>
            </p:nvSpPr>
            <p:spPr bwMode="auto">
              <a:xfrm>
                <a:off x="2339" y="4257"/>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14</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7" name="Rectangle 321">
                <a:extLst>
                  <a:ext uri="{FF2B5EF4-FFF2-40B4-BE49-F238E27FC236}">
                    <a16:creationId xmlns:a16="http://schemas.microsoft.com/office/drawing/2014/main" id="{09329E04-E33F-F1CD-C13E-B8DA33D58DCB}"/>
                  </a:ext>
                </a:extLst>
              </p:cNvPr>
              <p:cNvSpPr>
                <a:spLocks noChangeArrowheads="1"/>
              </p:cNvSpPr>
              <p:nvPr/>
            </p:nvSpPr>
            <p:spPr bwMode="auto">
              <a:xfrm>
                <a:off x="2544" y="4257"/>
                <a:ext cx="21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ため池の泥上げ</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8" name="Rectangle 322">
                <a:extLst>
                  <a:ext uri="{FF2B5EF4-FFF2-40B4-BE49-F238E27FC236}">
                    <a16:creationId xmlns:a16="http://schemas.microsoft.com/office/drawing/2014/main" id="{199BBEED-43DA-2DE9-499D-4D2891E06474}"/>
                  </a:ext>
                </a:extLst>
              </p:cNvPr>
              <p:cNvSpPr>
                <a:spLocks noChangeArrowheads="1"/>
              </p:cNvSpPr>
              <p:nvPr/>
            </p:nvSpPr>
            <p:spPr bwMode="auto">
              <a:xfrm>
                <a:off x="2544" y="4321"/>
                <a:ext cx="43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かんがい期前の施設の清掃・防塵</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29" name="Rectangle 323">
                <a:extLst>
                  <a:ext uri="{FF2B5EF4-FFF2-40B4-BE49-F238E27FC236}">
                    <a16:creationId xmlns:a16="http://schemas.microsoft.com/office/drawing/2014/main" id="{69117E9F-B70C-1DCE-0236-6C1BD39C7C1F}"/>
                  </a:ext>
                </a:extLst>
              </p:cNvPr>
              <p:cNvSpPr>
                <a:spLocks noChangeArrowheads="1"/>
              </p:cNvSpPr>
              <p:nvPr/>
            </p:nvSpPr>
            <p:spPr bwMode="auto">
              <a:xfrm>
                <a:off x="2544" y="4386"/>
                <a:ext cx="22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管理道路の管理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0" name="Rectangle 324">
                <a:extLst>
                  <a:ext uri="{FF2B5EF4-FFF2-40B4-BE49-F238E27FC236}">
                    <a16:creationId xmlns:a16="http://schemas.microsoft.com/office/drawing/2014/main" id="{F02998ED-C846-5BAC-F161-E3A4129F4873}"/>
                  </a:ext>
                </a:extLst>
              </p:cNvPr>
              <p:cNvSpPr>
                <a:spLocks noChangeArrowheads="1"/>
              </p:cNvSpPr>
              <p:nvPr/>
            </p:nvSpPr>
            <p:spPr bwMode="auto">
              <a:xfrm>
                <a:off x="2544" y="4451"/>
                <a:ext cx="279"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遮光施設の適正管理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1" name="Rectangle 325">
                <a:extLst>
                  <a:ext uri="{FF2B5EF4-FFF2-40B4-BE49-F238E27FC236}">
                    <a16:creationId xmlns:a16="http://schemas.microsoft.com/office/drawing/2014/main" id="{E8630B12-9F90-FEDC-3F51-8AE5A0323AEF}"/>
                  </a:ext>
                </a:extLst>
              </p:cNvPr>
              <p:cNvSpPr>
                <a:spLocks noChangeArrowheads="1"/>
              </p:cNvSpPr>
              <p:nvPr/>
            </p:nvSpPr>
            <p:spPr bwMode="auto">
              <a:xfrm>
                <a:off x="2544" y="4515"/>
                <a:ext cx="247"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ゲート類の保守管理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2" name="Rectangle 326">
                <a:extLst>
                  <a:ext uri="{FF2B5EF4-FFF2-40B4-BE49-F238E27FC236}">
                    <a16:creationId xmlns:a16="http://schemas.microsoft.com/office/drawing/2014/main" id="{4DDBA93D-62CF-D3B5-5E2C-74FBB5F173F1}"/>
                  </a:ext>
                </a:extLst>
              </p:cNvPr>
              <p:cNvSpPr>
                <a:spLocks noChangeArrowheads="1"/>
              </p:cNvSpPr>
              <p:nvPr/>
            </p:nvSpPr>
            <p:spPr bwMode="auto">
              <a:xfrm>
                <a:off x="2544" y="4580"/>
                <a:ext cx="66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異常気象後の見回り（農用地、水路、農道、ため池）</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3" name="Rectangle 327">
                <a:extLst>
                  <a:ext uri="{FF2B5EF4-FFF2-40B4-BE49-F238E27FC236}">
                    <a16:creationId xmlns:a16="http://schemas.microsoft.com/office/drawing/2014/main" id="{06D6D92D-A190-BC75-F3E4-B527D0C0A529}"/>
                  </a:ext>
                </a:extLst>
              </p:cNvPr>
              <p:cNvSpPr>
                <a:spLocks noChangeArrowheads="1"/>
              </p:cNvSpPr>
              <p:nvPr/>
            </p:nvSpPr>
            <p:spPr bwMode="auto">
              <a:xfrm>
                <a:off x="2544" y="4645"/>
                <a:ext cx="703"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異常気象後の応急措置（農用地、水路、農道、ため池）</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4" name="Rectangle 328">
                <a:extLst>
                  <a:ext uri="{FF2B5EF4-FFF2-40B4-BE49-F238E27FC236}">
                    <a16:creationId xmlns:a16="http://schemas.microsoft.com/office/drawing/2014/main" id="{EC478B57-834A-2745-8256-E780F413111C}"/>
                  </a:ext>
                </a:extLst>
              </p:cNvPr>
              <p:cNvSpPr>
                <a:spLocks noChangeArrowheads="1"/>
              </p:cNvSpPr>
              <p:nvPr/>
            </p:nvSpPr>
            <p:spPr bwMode="auto">
              <a:xfrm>
                <a:off x="-106" y="4752"/>
                <a:ext cx="61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（地域資源の適切な保全管理のための推進活動）</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5" name="Rectangle 329">
                <a:extLst>
                  <a:ext uri="{FF2B5EF4-FFF2-40B4-BE49-F238E27FC236}">
                    <a16:creationId xmlns:a16="http://schemas.microsoft.com/office/drawing/2014/main" id="{AC505918-325C-BF17-7450-8932844E4648}"/>
                  </a:ext>
                </a:extLst>
              </p:cNvPr>
              <p:cNvSpPr>
                <a:spLocks noChangeArrowheads="1"/>
              </p:cNvSpPr>
              <p:nvPr/>
            </p:nvSpPr>
            <p:spPr bwMode="auto">
              <a:xfrm>
                <a:off x="-47" y="4809"/>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支払区分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6" name="Rectangle 330">
                <a:extLst>
                  <a:ext uri="{FF2B5EF4-FFF2-40B4-BE49-F238E27FC236}">
                    <a16:creationId xmlns:a16="http://schemas.microsoft.com/office/drawing/2014/main" id="{73894530-757E-C767-E2D8-9EC0614A8C87}"/>
                  </a:ext>
                </a:extLst>
              </p:cNvPr>
              <p:cNvSpPr>
                <a:spLocks noChangeArrowheads="1"/>
              </p:cNvSpPr>
              <p:nvPr/>
            </p:nvSpPr>
            <p:spPr bwMode="auto">
              <a:xfrm>
                <a:off x="1583" y="4809"/>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活動項目</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7" name="Rectangle 331">
                <a:extLst>
                  <a:ext uri="{FF2B5EF4-FFF2-40B4-BE49-F238E27FC236}">
                    <a16:creationId xmlns:a16="http://schemas.microsoft.com/office/drawing/2014/main" id="{A898B4CC-C98D-3564-0DB6-ED5851440400}"/>
                  </a:ext>
                </a:extLst>
              </p:cNvPr>
              <p:cNvSpPr>
                <a:spLocks noChangeArrowheads="1"/>
              </p:cNvSpPr>
              <p:nvPr/>
            </p:nvSpPr>
            <p:spPr bwMode="auto">
              <a:xfrm>
                <a:off x="2226" y="4811"/>
                <a:ext cx="14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活動項目番号</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8" name="Rectangle 332">
                <a:extLst>
                  <a:ext uri="{FF2B5EF4-FFF2-40B4-BE49-F238E27FC236}">
                    <a16:creationId xmlns:a16="http://schemas.microsoft.com/office/drawing/2014/main" id="{D6FA2FF8-6E34-FCFB-8D8F-CB57C9A20645}"/>
                  </a:ext>
                </a:extLst>
              </p:cNvPr>
              <p:cNvSpPr>
                <a:spLocks noChangeArrowheads="1"/>
              </p:cNvSpPr>
              <p:nvPr/>
            </p:nvSpPr>
            <p:spPr bwMode="auto">
              <a:xfrm>
                <a:off x="3039" y="4809"/>
                <a:ext cx="530"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取組の内容（平成30年度までの取組名）</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39" name="Rectangle 333">
                <a:extLst>
                  <a:ext uri="{FF2B5EF4-FFF2-40B4-BE49-F238E27FC236}">
                    <a16:creationId xmlns:a16="http://schemas.microsoft.com/office/drawing/2014/main" id="{0BBB2586-FE1F-84EA-B0DF-099A225F65A4}"/>
                  </a:ext>
                </a:extLst>
              </p:cNvPr>
              <p:cNvSpPr>
                <a:spLocks noChangeArrowheads="1"/>
              </p:cNvSpPr>
              <p:nvPr/>
            </p:nvSpPr>
            <p:spPr bwMode="auto">
              <a:xfrm>
                <a:off x="1186" y="4874"/>
                <a:ext cx="3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農業者の検討会の開催</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0" name="Rectangle 334">
                <a:extLst>
                  <a:ext uri="{FF2B5EF4-FFF2-40B4-BE49-F238E27FC236}">
                    <a16:creationId xmlns:a16="http://schemas.microsoft.com/office/drawing/2014/main" id="{42B25D29-4170-6D0A-6222-617234B15DFC}"/>
                  </a:ext>
                </a:extLst>
              </p:cNvPr>
              <p:cNvSpPr>
                <a:spLocks noChangeArrowheads="1"/>
              </p:cNvSpPr>
              <p:nvPr/>
            </p:nvSpPr>
            <p:spPr bwMode="auto">
              <a:xfrm>
                <a:off x="2339" y="4874"/>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17</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1" name="Rectangle 335">
                <a:extLst>
                  <a:ext uri="{FF2B5EF4-FFF2-40B4-BE49-F238E27FC236}">
                    <a16:creationId xmlns:a16="http://schemas.microsoft.com/office/drawing/2014/main" id="{888DFCDD-D850-AC74-2427-32386891FDAE}"/>
                  </a:ext>
                </a:extLst>
              </p:cNvPr>
              <p:cNvSpPr>
                <a:spLocks noChangeArrowheads="1"/>
              </p:cNvSpPr>
              <p:nvPr/>
            </p:nvSpPr>
            <p:spPr bwMode="auto">
              <a:xfrm>
                <a:off x="2544" y="4874"/>
                <a:ext cx="80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農業者（入り作農家、土地持ち非農家を含む）による検討会の開催</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2" name="Rectangle 336">
                <a:extLst>
                  <a:ext uri="{FF2B5EF4-FFF2-40B4-BE49-F238E27FC236}">
                    <a16:creationId xmlns:a16="http://schemas.microsoft.com/office/drawing/2014/main" id="{7A9D7001-609B-DD42-EF3F-3D7C4CD19758}"/>
                  </a:ext>
                </a:extLst>
              </p:cNvPr>
              <p:cNvSpPr>
                <a:spLocks noChangeArrowheads="1"/>
              </p:cNvSpPr>
              <p:nvPr/>
            </p:nvSpPr>
            <p:spPr bwMode="auto">
              <a:xfrm>
                <a:off x="1186" y="4938"/>
                <a:ext cx="46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農業者に対する意向調査、現地調査</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3" name="Rectangle 337">
                <a:extLst>
                  <a:ext uri="{FF2B5EF4-FFF2-40B4-BE49-F238E27FC236}">
                    <a16:creationId xmlns:a16="http://schemas.microsoft.com/office/drawing/2014/main" id="{4DD7042B-4A88-26CD-76BD-33E9E7FDA1D5}"/>
                  </a:ext>
                </a:extLst>
              </p:cNvPr>
              <p:cNvSpPr>
                <a:spLocks noChangeArrowheads="1"/>
              </p:cNvSpPr>
              <p:nvPr/>
            </p:nvSpPr>
            <p:spPr bwMode="auto">
              <a:xfrm>
                <a:off x="2339" y="4938"/>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18</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4" name="Rectangle 338">
                <a:extLst>
                  <a:ext uri="{FF2B5EF4-FFF2-40B4-BE49-F238E27FC236}">
                    <a16:creationId xmlns:a16="http://schemas.microsoft.com/office/drawing/2014/main" id="{E2F0B714-4059-AC33-575E-C64A35AB4D5F}"/>
                  </a:ext>
                </a:extLst>
              </p:cNvPr>
              <p:cNvSpPr>
                <a:spLocks noChangeArrowheads="1"/>
              </p:cNvSpPr>
              <p:nvPr/>
            </p:nvSpPr>
            <p:spPr bwMode="auto">
              <a:xfrm>
                <a:off x="2544" y="4938"/>
                <a:ext cx="63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農業者に対する意向調査、農業者による現地調査</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5" name="Rectangle 339">
                <a:extLst>
                  <a:ext uri="{FF2B5EF4-FFF2-40B4-BE49-F238E27FC236}">
                    <a16:creationId xmlns:a16="http://schemas.microsoft.com/office/drawing/2014/main" id="{1F2D0506-6234-0F54-5B08-57006F3DF7F5}"/>
                  </a:ext>
                </a:extLst>
              </p:cNvPr>
              <p:cNvSpPr>
                <a:spLocks noChangeArrowheads="1"/>
              </p:cNvSpPr>
              <p:nvPr/>
            </p:nvSpPr>
            <p:spPr bwMode="auto">
              <a:xfrm>
                <a:off x="1186" y="5003"/>
                <a:ext cx="43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不在村地主との連絡体制の整備等</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6" name="Rectangle 340">
                <a:extLst>
                  <a:ext uri="{FF2B5EF4-FFF2-40B4-BE49-F238E27FC236}">
                    <a16:creationId xmlns:a16="http://schemas.microsoft.com/office/drawing/2014/main" id="{F472CFFE-47ED-FEF3-B0B2-1B9035B92602}"/>
                  </a:ext>
                </a:extLst>
              </p:cNvPr>
              <p:cNvSpPr>
                <a:spLocks noChangeArrowheads="1"/>
              </p:cNvSpPr>
              <p:nvPr/>
            </p:nvSpPr>
            <p:spPr bwMode="auto">
              <a:xfrm>
                <a:off x="2339" y="5003"/>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19</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7" name="Rectangle 341">
                <a:extLst>
                  <a:ext uri="{FF2B5EF4-FFF2-40B4-BE49-F238E27FC236}">
                    <a16:creationId xmlns:a16="http://schemas.microsoft.com/office/drawing/2014/main" id="{F38B3BC5-8984-CFBD-8CB6-0F5449A96366}"/>
                  </a:ext>
                </a:extLst>
              </p:cNvPr>
              <p:cNvSpPr>
                <a:spLocks noChangeArrowheads="1"/>
              </p:cNvSpPr>
              <p:nvPr/>
            </p:nvSpPr>
            <p:spPr bwMode="auto">
              <a:xfrm>
                <a:off x="2544" y="5003"/>
                <a:ext cx="747"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不在村地主との連絡体制の整備、調整、それに必要な調査</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8" name="Rectangle 342">
                <a:extLst>
                  <a:ext uri="{FF2B5EF4-FFF2-40B4-BE49-F238E27FC236}">
                    <a16:creationId xmlns:a16="http://schemas.microsoft.com/office/drawing/2014/main" id="{D8E1E9CC-2BE2-94F2-3929-FB7AD7780A22}"/>
                  </a:ext>
                </a:extLst>
              </p:cNvPr>
              <p:cNvSpPr>
                <a:spLocks noChangeArrowheads="1"/>
              </p:cNvSpPr>
              <p:nvPr/>
            </p:nvSpPr>
            <p:spPr bwMode="auto">
              <a:xfrm>
                <a:off x="1186" y="5068"/>
                <a:ext cx="50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集落外住民や地域住民との意見交換等</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49" name="Rectangle 343">
                <a:extLst>
                  <a:ext uri="{FF2B5EF4-FFF2-40B4-BE49-F238E27FC236}">
                    <a16:creationId xmlns:a16="http://schemas.microsoft.com/office/drawing/2014/main" id="{197100C8-B05D-D870-0455-0876843BF26E}"/>
                  </a:ext>
                </a:extLst>
              </p:cNvPr>
              <p:cNvSpPr>
                <a:spLocks noChangeArrowheads="1"/>
              </p:cNvSpPr>
              <p:nvPr/>
            </p:nvSpPr>
            <p:spPr bwMode="auto">
              <a:xfrm>
                <a:off x="2339" y="5068"/>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20</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0" name="Rectangle 344">
                <a:extLst>
                  <a:ext uri="{FF2B5EF4-FFF2-40B4-BE49-F238E27FC236}">
                    <a16:creationId xmlns:a16="http://schemas.microsoft.com/office/drawing/2014/main" id="{80A3EEEF-AA11-B04C-0B1D-5EAD230C39DE}"/>
                  </a:ext>
                </a:extLst>
              </p:cNvPr>
              <p:cNvSpPr>
                <a:spLocks noChangeArrowheads="1"/>
              </p:cNvSpPr>
              <p:nvPr/>
            </p:nvSpPr>
            <p:spPr bwMode="auto">
              <a:xfrm>
                <a:off x="2544" y="5070"/>
                <a:ext cx="811"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地域住民等（集落外の住民・組織等も含む）との意見交換・ワークショップ・交流会の開催</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1" name="Rectangle 345">
                <a:extLst>
                  <a:ext uri="{FF2B5EF4-FFF2-40B4-BE49-F238E27FC236}">
                    <a16:creationId xmlns:a16="http://schemas.microsoft.com/office/drawing/2014/main" id="{5ADB0DD7-3C9F-8872-1A1A-9D5E7D27BBAF}"/>
                  </a:ext>
                </a:extLst>
              </p:cNvPr>
              <p:cNvSpPr>
                <a:spLocks noChangeArrowheads="1"/>
              </p:cNvSpPr>
              <p:nvPr/>
            </p:nvSpPr>
            <p:spPr bwMode="auto">
              <a:xfrm>
                <a:off x="1186" y="5132"/>
                <a:ext cx="417"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地域住民等に対する意向調査等</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2" name="Rectangle 346">
                <a:extLst>
                  <a:ext uri="{FF2B5EF4-FFF2-40B4-BE49-F238E27FC236}">
                    <a16:creationId xmlns:a16="http://schemas.microsoft.com/office/drawing/2014/main" id="{346D96CB-1FD3-7EB5-D785-1D35605A62A4}"/>
                  </a:ext>
                </a:extLst>
              </p:cNvPr>
              <p:cNvSpPr>
                <a:spLocks noChangeArrowheads="1"/>
              </p:cNvSpPr>
              <p:nvPr/>
            </p:nvSpPr>
            <p:spPr bwMode="auto">
              <a:xfrm>
                <a:off x="2339" y="5132"/>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21</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3" name="Rectangle 347">
                <a:extLst>
                  <a:ext uri="{FF2B5EF4-FFF2-40B4-BE49-F238E27FC236}">
                    <a16:creationId xmlns:a16="http://schemas.microsoft.com/office/drawing/2014/main" id="{AE475F58-80E2-B6AA-6188-A59477C3475A}"/>
                  </a:ext>
                </a:extLst>
              </p:cNvPr>
              <p:cNvSpPr>
                <a:spLocks noChangeArrowheads="1"/>
              </p:cNvSpPr>
              <p:nvPr/>
            </p:nvSpPr>
            <p:spPr bwMode="auto">
              <a:xfrm>
                <a:off x="2544" y="5132"/>
                <a:ext cx="74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地域住民等に対する意向調査、地域住民等との集落内調査</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4" name="Rectangle 348">
                <a:extLst>
                  <a:ext uri="{FF2B5EF4-FFF2-40B4-BE49-F238E27FC236}">
                    <a16:creationId xmlns:a16="http://schemas.microsoft.com/office/drawing/2014/main" id="{0B0523E0-B376-E9E2-A5B9-7CBFC1313B52}"/>
                  </a:ext>
                </a:extLst>
              </p:cNvPr>
              <p:cNvSpPr>
                <a:spLocks noChangeArrowheads="1"/>
              </p:cNvSpPr>
              <p:nvPr/>
            </p:nvSpPr>
            <p:spPr bwMode="auto">
              <a:xfrm>
                <a:off x="1186" y="5197"/>
                <a:ext cx="486"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有識者等による研修会、検討会の開催</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5" name="Rectangle 349">
                <a:extLst>
                  <a:ext uri="{FF2B5EF4-FFF2-40B4-BE49-F238E27FC236}">
                    <a16:creationId xmlns:a16="http://schemas.microsoft.com/office/drawing/2014/main" id="{66C7B3FB-0565-D031-DCE9-64A1701F49C6}"/>
                  </a:ext>
                </a:extLst>
              </p:cNvPr>
              <p:cNvSpPr>
                <a:spLocks noChangeArrowheads="1"/>
              </p:cNvSpPr>
              <p:nvPr/>
            </p:nvSpPr>
            <p:spPr bwMode="auto">
              <a:xfrm>
                <a:off x="2339" y="5197"/>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22</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6" name="Rectangle 350">
                <a:extLst>
                  <a:ext uri="{FF2B5EF4-FFF2-40B4-BE49-F238E27FC236}">
                    <a16:creationId xmlns:a16="http://schemas.microsoft.com/office/drawing/2014/main" id="{88993F80-FEB5-067A-E892-BF01E764737C}"/>
                  </a:ext>
                </a:extLst>
              </p:cNvPr>
              <p:cNvSpPr>
                <a:spLocks noChangeArrowheads="1"/>
              </p:cNvSpPr>
              <p:nvPr/>
            </p:nvSpPr>
            <p:spPr bwMode="auto">
              <a:xfrm>
                <a:off x="2544" y="5197"/>
                <a:ext cx="666"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有識者等による研修会、有識者を交えた検討会の開催</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7" name="Rectangle 351">
                <a:extLst>
                  <a:ext uri="{FF2B5EF4-FFF2-40B4-BE49-F238E27FC236}">
                    <a16:creationId xmlns:a16="http://schemas.microsoft.com/office/drawing/2014/main" id="{A8F836A4-3045-857D-1F8B-A171011BD5B8}"/>
                  </a:ext>
                </a:extLst>
              </p:cNvPr>
              <p:cNvSpPr>
                <a:spLocks noChangeArrowheads="1"/>
              </p:cNvSpPr>
              <p:nvPr/>
            </p:nvSpPr>
            <p:spPr bwMode="auto">
              <a:xfrm>
                <a:off x="1186" y="5262"/>
                <a:ext cx="10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その他</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8" name="Rectangle 352">
                <a:extLst>
                  <a:ext uri="{FF2B5EF4-FFF2-40B4-BE49-F238E27FC236}">
                    <a16:creationId xmlns:a16="http://schemas.microsoft.com/office/drawing/2014/main" id="{A609A95A-6090-1B6F-FF54-8E267AED41FC}"/>
                  </a:ext>
                </a:extLst>
              </p:cNvPr>
              <p:cNvSpPr>
                <a:spLocks noChangeArrowheads="1"/>
              </p:cNvSpPr>
              <p:nvPr/>
            </p:nvSpPr>
            <p:spPr bwMode="auto">
              <a:xfrm>
                <a:off x="2339" y="5262"/>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23</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59" name="Rectangle 353">
                <a:extLst>
                  <a:ext uri="{FF2B5EF4-FFF2-40B4-BE49-F238E27FC236}">
                    <a16:creationId xmlns:a16="http://schemas.microsoft.com/office/drawing/2014/main" id="{EE4361DE-CF5B-DDC1-8B5D-8DBA78BDAADA}"/>
                  </a:ext>
                </a:extLst>
              </p:cNvPr>
              <p:cNvSpPr>
                <a:spLocks noChangeArrowheads="1"/>
              </p:cNvSpPr>
              <p:nvPr/>
            </p:nvSpPr>
            <p:spPr bwMode="auto">
              <a:xfrm>
                <a:off x="2544" y="5262"/>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60" name="Rectangle 354">
                <a:extLst>
                  <a:ext uri="{FF2B5EF4-FFF2-40B4-BE49-F238E27FC236}">
                    <a16:creationId xmlns:a16="http://schemas.microsoft.com/office/drawing/2014/main" id="{BE7BBD34-A80C-3939-9C62-C88E1AD42623}"/>
                  </a:ext>
                </a:extLst>
              </p:cNvPr>
              <p:cNvSpPr>
                <a:spLocks noChangeArrowheads="1"/>
              </p:cNvSpPr>
              <p:nvPr/>
            </p:nvSpPr>
            <p:spPr bwMode="auto">
              <a:xfrm>
                <a:off x="1866" y="2137"/>
                <a:ext cx="311"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1" i="0" u="none" strike="noStrike" cap="none" normalizeH="0" baseline="0" dirty="0">
                    <a:ln>
                      <a:noFill/>
                    </a:ln>
                    <a:solidFill>
                      <a:srgbClr val="000000"/>
                    </a:solidFill>
                    <a:effectLst/>
                    <a:latin typeface="ＭＳ Ｐゴシック" panose="020B0600070205080204" pitchFamily="50" charset="-128"/>
                    <a:ea typeface="ＭＳ Ｐゴシック" panose="020B0600070205080204" pitchFamily="50" charset="-128"/>
                  </a:rPr>
                  <a:t>活動項目番号表</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161" name="Rectangle 355">
                <a:extLst>
                  <a:ext uri="{FF2B5EF4-FFF2-40B4-BE49-F238E27FC236}">
                    <a16:creationId xmlns:a16="http://schemas.microsoft.com/office/drawing/2014/main" id="{1E5E436A-C4A7-A2BB-A533-344B97DBDB56}"/>
                  </a:ext>
                </a:extLst>
              </p:cNvPr>
              <p:cNvSpPr>
                <a:spLocks noChangeArrowheads="1"/>
              </p:cNvSpPr>
              <p:nvPr/>
            </p:nvSpPr>
            <p:spPr bwMode="auto">
              <a:xfrm>
                <a:off x="599" y="2635"/>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活動区分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62" name="Rectangle 356">
                <a:extLst>
                  <a:ext uri="{FF2B5EF4-FFF2-40B4-BE49-F238E27FC236}">
                    <a16:creationId xmlns:a16="http://schemas.microsoft.com/office/drawing/2014/main" id="{0AB05CAC-9264-4C26-3A22-69807715D10F}"/>
                  </a:ext>
                </a:extLst>
              </p:cNvPr>
              <p:cNvSpPr>
                <a:spLocks noChangeArrowheads="1"/>
              </p:cNvSpPr>
              <p:nvPr/>
            </p:nvSpPr>
            <p:spPr bwMode="auto">
              <a:xfrm>
                <a:off x="-106" y="2699"/>
                <a:ext cx="173"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１（農地維持）</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63" name="Rectangle 357">
                <a:extLst>
                  <a:ext uri="{FF2B5EF4-FFF2-40B4-BE49-F238E27FC236}">
                    <a16:creationId xmlns:a16="http://schemas.microsoft.com/office/drawing/2014/main" id="{C7724AD0-D3B0-924A-3B9A-5569D4D07830}"/>
                  </a:ext>
                </a:extLst>
              </p:cNvPr>
              <p:cNvSpPr>
                <a:spLocks noChangeArrowheads="1"/>
              </p:cNvSpPr>
              <p:nvPr/>
            </p:nvSpPr>
            <p:spPr bwMode="auto">
              <a:xfrm>
                <a:off x="239" y="2699"/>
                <a:ext cx="22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点検・計画策定</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64" name="Rectangle 358">
                <a:extLst>
                  <a:ext uri="{FF2B5EF4-FFF2-40B4-BE49-F238E27FC236}">
                    <a16:creationId xmlns:a16="http://schemas.microsoft.com/office/drawing/2014/main" id="{BD2221BB-7470-E6F9-23BC-50063A6C617C}"/>
                  </a:ext>
                </a:extLst>
              </p:cNvPr>
              <p:cNvSpPr>
                <a:spLocks noChangeArrowheads="1"/>
              </p:cNvSpPr>
              <p:nvPr/>
            </p:nvSpPr>
            <p:spPr bwMode="auto">
              <a:xfrm>
                <a:off x="651" y="2732"/>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点検</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65" name="Rectangle 359">
                <a:extLst>
                  <a:ext uri="{FF2B5EF4-FFF2-40B4-BE49-F238E27FC236}">
                    <a16:creationId xmlns:a16="http://schemas.microsoft.com/office/drawing/2014/main" id="{A64644D9-7481-2B44-46D5-F914C3BFFF92}"/>
                  </a:ext>
                </a:extLst>
              </p:cNvPr>
              <p:cNvSpPr>
                <a:spLocks noChangeArrowheads="1"/>
              </p:cNvSpPr>
              <p:nvPr/>
            </p:nvSpPr>
            <p:spPr bwMode="auto">
              <a:xfrm>
                <a:off x="1186" y="2732"/>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点検</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66" name="Rectangle 360">
                <a:extLst>
                  <a:ext uri="{FF2B5EF4-FFF2-40B4-BE49-F238E27FC236}">
                    <a16:creationId xmlns:a16="http://schemas.microsoft.com/office/drawing/2014/main" id="{185E229D-04F7-12B8-5A2E-F35852532BB3}"/>
                  </a:ext>
                </a:extLst>
              </p:cNvPr>
              <p:cNvSpPr>
                <a:spLocks noChangeArrowheads="1"/>
              </p:cNvSpPr>
              <p:nvPr/>
            </p:nvSpPr>
            <p:spPr bwMode="auto">
              <a:xfrm>
                <a:off x="2354" y="2732"/>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67" name="Rectangle 361">
                <a:extLst>
                  <a:ext uri="{FF2B5EF4-FFF2-40B4-BE49-F238E27FC236}">
                    <a16:creationId xmlns:a16="http://schemas.microsoft.com/office/drawing/2014/main" id="{A2FF6FE5-AB48-FF36-D858-5BF3DBA6293A}"/>
                  </a:ext>
                </a:extLst>
              </p:cNvPr>
              <p:cNvSpPr>
                <a:spLocks noChangeArrowheads="1"/>
              </p:cNvSpPr>
              <p:nvPr/>
            </p:nvSpPr>
            <p:spPr bwMode="auto">
              <a:xfrm>
                <a:off x="239" y="2893"/>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研修</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68" name="Rectangle 362">
                <a:extLst>
                  <a:ext uri="{FF2B5EF4-FFF2-40B4-BE49-F238E27FC236}">
                    <a16:creationId xmlns:a16="http://schemas.microsoft.com/office/drawing/2014/main" id="{0085DC87-8638-0DAD-0903-4AC933DC3B3B}"/>
                  </a:ext>
                </a:extLst>
              </p:cNvPr>
              <p:cNvSpPr>
                <a:spLocks noChangeArrowheads="1"/>
              </p:cNvSpPr>
              <p:nvPr/>
            </p:nvSpPr>
            <p:spPr bwMode="auto">
              <a:xfrm>
                <a:off x="239" y="3028"/>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実践活動</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69" name="Rectangle 363">
                <a:extLst>
                  <a:ext uri="{FF2B5EF4-FFF2-40B4-BE49-F238E27FC236}">
                    <a16:creationId xmlns:a16="http://schemas.microsoft.com/office/drawing/2014/main" id="{275500C2-8699-3A30-5916-CFE8FB82E99E}"/>
                  </a:ext>
                </a:extLst>
              </p:cNvPr>
              <p:cNvSpPr>
                <a:spLocks noChangeArrowheads="1"/>
              </p:cNvSpPr>
              <p:nvPr/>
            </p:nvSpPr>
            <p:spPr bwMode="auto">
              <a:xfrm>
                <a:off x="2354" y="3448"/>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7</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0" name="Rectangle 364">
                <a:extLst>
                  <a:ext uri="{FF2B5EF4-FFF2-40B4-BE49-F238E27FC236}">
                    <a16:creationId xmlns:a16="http://schemas.microsoft.com/office/drawing/2014/main" id="{50DE6A15-8C29-29F3-B14C-D4A8BDB56E8F}"/>
                  </a:ext>
                </a:extLst>
              </p:cNvPr>
              <p:cNvSpPr>
                <a:spLocks noChangeArrowheads="1"/>
              </p:cNvSpPr>
              <p:nvPr/>
            </p:nvSpPr>
            <p:spPr bwMode="auto">
              <a:xfrm>
                <a:off x="1186" y="3577"/>
                <a:ext cx="19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水路の泥上げ</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1" name="Rectangle 365">
                <a:extLst>
                  <a:ext uri="{FF2B5EF4-FFF2-40B4-BE49-F238E27FC236}">
                    <a16:creationId xmlns:a16="http://schemas.microsoft.com/office/drawing/2014/main" id="{9A760A99-5A50-A1B4-85B3-A03562B93302}"/>
                  </a:ext>
                </a:extLst>
              </p:cNvPr>
              <p:cNvSpPr>
                <a:spLocks noChangeArrowheads="1"/>
              </p:cNvSpPr>
              <p:nvPr/>
            </p:nvSpPr>
            <p:spPr bwMode="auto">
              <a:xfrm>
                <a:off x="2354" y="3577"/>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8</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2" name="Rectangle 366">
                <a:extLst>
                  <a:ext uri="{FF2B5EF4-FFF2-40B4-BE49-F238E27FC236}">
                    <a16:creationId xmlns:a16="http://schemas.microsoft.com/office/drawing/2014/main" id="{77336F5A-6C7A-F27E-FFD7-BBFD4689AD73}"/>
                  </a:ext>
                </a:extLst>
              </p:cNvPr>
              <p:cNvSpPr>
                <a:spLocks noChangeArrowheads="1"/>
              </p:cNvSpPr>
              <p:nvPr/>
            </p:nvSpPr>
            <p:spPr bwMode="auto">
              <a:xfrm>
                <a:off x="1186" y="3739"/>
                <a:ext cx="36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水路附帯施設の保守管理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3" name="Rectangle 367">
                <a:extLst>
                  <a:ext uri="{FF2B5EF4-FFF2-40B4-BE49-F238E27FC236}">
                    <a16:creationId xmlns:a16="http://schemas.microsoft.com/office/drawing/2014/main" id="{7F4FE69E-768B-1DBB-1EEF-BB377D81DC84}"/>
                  </a:ext>
                </a:extLst>
              </p:cNvPr>
              <p:cNvSpPr>
                <a:spLocks noChangeArrowheads="1"/>
              </p:cNvSpPr>
              <p:nvPr/>
            </p:nvSpPr>
            <p:spPr bwMode="auto">
              <a:xfrm>
                <a:off x="651" y="3028"/>
                <a:ext cx="10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農用地</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4" name="Rectangle 368">
                <a:extLst>
                  <a:ext uri="{FF2B5EF4-FFF2-40B4-BE49-F238E27FC236}">
                    <a16:creationId xmlns:a16="http://schemas.microsoft.com/office/drawing/2014/main" id="{ABCDEECA-A161-6510-FCBF-12D7965705F1}"/>
                  </a:ext>
                </a:extLst>
              </p:cNvPr>
              <p:cNvSpPr>
                <a:spLocks noChangeArrowheads="1"/>
              </p:cNvSpPr>
              <p:nvPr/>
            </p:nvSpPr>
            <p:spPr bwMode="auto">
              <a:xfrm>
                <a:off x="651" y="3416"/>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水路</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5" name="Rectangle 369">
                <a:extLst>
                  <a:ext uri="{FF2B5EF4-FFF2-40B4-BE49-F238E27FC236}">
                    <a16:creationId xmlns:a16="http://schemas.microsoft.com/office/drawing/2014/main" id="{37035CE5-18B5-279C-9F35-6497B766445B}"/>
                  </a:ext>
                </a:extLst>
              </p:cNvPr>
              <p:cNvSpPr>
                <a:spLocks noChangeArrowheads="1"/>
              </p:cNvSpPr>
              <p:nvPr/>
            </p:nvSpPr>
            <p:spPr bwMode="auto">
              <a:xfrm>
                <a:off x="651" y="3933"/>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農道</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6" name="Rectangle 370">
                <a:extLst>
                  <a:ext uri="{FF2B5EF4-FFF2-40B4-BE49-F238E27FC236}">
                    <a16:creationId xmlns:a16="http://schemas.microsoft.com/office/drawing/2014/main" id="{191F40A3-CE31-2D9F-73A7-649CCFD3BE6C}"/>
                  </a:ext>
                </a:extLst>
              </p:cNvPr>
              <p:cNvSpPr>
                <a:spLocks noChangeArrowheads="1"/>
              </p:cNvSpPr>
              <p:nvPr/>
            </p:nvSpPr>
            <p:spPr bwMode="auto">
              <a:xfrm>
                <a:off x="1186" y="3125"/>
                <a:ext cx="36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畦畔・法面・防風林の草刈り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7" name="Rectangle 371">
                <a:extLst>
                  <a:ext uri="{FF2B5EF4-FFF2-40B4-BE49-F238E27FC236}">
                    <a16:creationId xmlns:a16="http://schemas.microsoft.com/office/drawing/2014/main" id="{BFFE3551-55C4-7DD9-E216-524EFDBCC7F0}"/>
                  </a:ext>
                </a:extLst>
              </p:cNvPr>
              <p:cNvSpPr>
                <a:spLocks noChangeArrowheads="1"/>
              </p:cNvSpPr>
              <p:nvPr/>
            </p:nvSpPr>
            <p:spPr bwMode="auto">
              <a:xfrm>
                <a:off x="2354" y="3125"/>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5</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8" name="Rectangle 372">
                <a:extLst>
                  <a:ext uri="{FF2B5EF4-FFF2-40B4-BE49-F238E27FC236}">
                    <a16:creationId xmlns:a16="http://schemas.microsoft.com/office/drawing/2014/main" id="{92A468B6-A9BA-7142-2800-D4A0C11BACF5}"/>
                  </a:ext>
                </a:extLst>
              </p:cNvPr>
              <p:cNvSpPr>
                <a:spLocks noChangeArrowheads="1"/>
              </p:cNvSpPr>
              <p:nvPr/>
            </p:nvSpPr>
            <p:spPr bwMode="auto">
              <a:xfrm>
                <a:off x="1186" y="3254"/>
                <a:ext cx="39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鳥獣害防護柵等の保守管理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79" name="Rectangle 373">
                <a:extLst>
                  <a:ext uri="{FF2B5EF4-FFF2-40B4-BE49-F238E27FC236}">
                    <a16:creationId xmlns:a16="http://schemas.microsoft.com/office/drawing/2014/main" id="{F8B3DA8D-04CB-77BE-23F2-A93FFC39FFA6}"/>
                  </a:ext>
                </a:extLst>
              </p:cNvPr>
              <p:cNvSpPr>
                <a:spLocks noChangeArrowheads="1"/>
              </p:cNvSpPr>
              <p:nvPr/>
            </p:nvSpPr>
            <p:spPr bwMode="auto">
              <a:xfrm>
                <a:off x="2354" y="3254"/>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6</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0" name="Rectangle 374">
                <a:extLst>
                  <a:ext uri="{FF2B5EF4-FFF2-40B4-BE49-F238E27FC236}">
                    <a16:creationId xmlns:a16="http://schemas.microsoft.com/office/drawing/2014/main" id="{6719D548-7657-65F7-C31A-33D01EAE6088}"/>
                  </a:ext>
                </a:extLst>
              </p:cNvPr>
              <p:cNvSpPr>
                <a:spLocks noChangeArrowheads="1"/>
              </p:cNvSpPr>
              <p:nvPr/>
            </p:nvSpPr>
            <p:spPr bwMode="auto">
              <a:xfrm>
                <a:off x="1186" y="3448"/>
                <a:ext cx="19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水路の草刈り</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1" name="Rectangle 375">
                <a:extLst>
                  <a:ext uri="{FF2B5EF4-FFF2-40B4-BE49-F238E27FC236}">
                    <a16:creationId xmlns:a16="http://schemas.microsoft.com/office/drawing/2014/main" id="{131092DC-3259-7242-3E40-C3ABBBE5BB99}"/>
                  </a:ext>
                </a:extLst>
              </p:cNvPr>
              <p:cNvSpPr>
                <a:spLocks noChangeArrowheads="1"/>
              </p:cNvSpPr>
              <p:nvPr/>
            </p:nvSpPr>
            <p:spPr bwMode="auto">
              <a:xfrm>
                <a:off x="2354" y="3739"/>
                <a:ext cx="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9</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2" name="Rectangle 376">
                <a:extLst>
                  <a:ext uri="{FF2B5EF4-FFF2-40B4-BE49-F238E27FC236}">
                    <a16:creationId xmlns:a16="http://schemas.microsoft.com/office/drawing/2014/main" id="{A405471D-943F-098D-3B94-3D73F484BE29}"/>
                  </a:ext>
                </a:extLst>
              </p:cNvPr>
              <p:cNvSpPr>
                <a:spLocks noChangeArrowheads="1"/>
              </p:cNvSpPr>
              <p:nvPr/>
            </p:nvSpPr>
            <p:spPr bwMode="auto">
              <a:xfrm>
                <a:off x="651" y="4192"/>
                <a:ext cx="10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ため池</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3" name="Rectangle 377">
                <a:extLst>
                  <a:ext uri="{FF2B5EF4-FFF2-40B4-BE49-F238E27FC236}">
                    <a16:creationId xmlns:a16="http://schemas.microsoft.com/office/drawing/2014/main" id="{2CEFD8C7-264B-3EDF-A179-5814565BFD42}"/>
                  </a:ext>
                </a:extLst>
              </p:cNvPr>
              <p:cNvSpPr>
                <a:spLocks noChangeArrowheads="1"/>
              </p:cNvSpPr>
              <p:nvPr/>
            </p:nvSpPr>
            <p:spPr bwMode="auto">
              <a:xfrm>
                <a:off x="1186" y="4418"/>
                <a:ext cx="38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ため池附帯施設の保守管理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4" name="Rectangle 378">
                <a:extLst>
                  <a:ext uri="{FF2B5EF4-FFF2-40B4-BE49-F238E27FC236}">
                    <a16:creationId xmlns:a16="http://schemas.microsoft.com/office/drawing/2014/main" id="{A8AD2704-F2F6-7EC6-74DE-140EB00F7705}"/>
                  </a:ext>
                </a:extLst>
              </p:cNvPr>
              <p:cNvSpPr>
                <a:spLocks noChangeArrowheads="1"/>
              </p:cNvSpPr>
              <p:nvPr/>
            </p:nvSpPr>
            <p:spPr bwMode="auto">
              <a:xfrm>
                <a:off x="2339" y="4418"/>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15</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5" name="Rectangle 379">
                <a:extLst>
                  <a:ext uri="{FF2B5EF4-FFF2-40B4-BE49-F238E27FC236}">
                    <a16:creationId xmlns:a16="http://schemas.microsoft.com/office/drawing/2014/main" id="{BE230440-6D63-A9C5-79D2-736CCB36C3D6}"/>
                  </a:ext>
                </a:extLst>
              </p:cNvPr>
              <p:cNvSpPr>
                <a:spLocks noChangeArrowheads="1"/>
              </p:cNvSpPr>
              <p:nvPr/>
            </p:nvSpPr>
            <p:spPr bwMode="auto">
              <a:xfrm>
                <a:off x="-106" y="4874"/>
                <a:ext cx="173"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１（農地維持）</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6" name="Rectangle 380">
                <a:extLst>
                  <a:ext uri="{FF2B5EF4-FFF2-40B4-BE49-F238E27FC236}">
                    <a16:creationId xmlns:a16="http://schemas.microsoft.com/office/drawing/2014/main" id="{ED33C891-2F32-878D-BD3F-89338CB8E19F}"/>
                  </a:ext>
                </a:extLst>
              </p:cNvPr>
              <p:cNvSpPr>
                <a:spLocks noChangeArrowheads="1"/>
              </p:cNvSpPr>
              <p:nvPr/>
            </p:nvSpPr>
            <p:spPr bwMode="auto">
              <a:xfrm>
                <a:off x="239" y="4874"/>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推進活動</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7" name="Rectangle 381">
                <a:extLst>
                  <a:ext uri="{FF2B5EF4-FFF2-40B4-BE49-F238E27FC236}">
                    <a16:creationId xmlns:a16="http://schemas.microsoft.com/office/drawing/2014/main" id="{1A39510B-5018-644F-A954-2BBEBA426462}"/>
                  </a:ext>
                </a:extLst>
              </p:cNvPr>
              <p:cNvSpPr>
                <a:spLocks noChangeArrowheads="1"/>
              </p:cNvSpPr>
              <p:nvPr/>
            </p:nvSpPr>
            <p:spPr bwMode="auto">
              <a:xfrm>
                <a:off x="651" y="4580"/>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共通</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8" name="Rectangle 382">
                <a:extLst>
                  <a:ext uri="{FF2B5EF4-FFF2-40B4-BE49-F238E27FC236}">
                    <a16:creationId xmlns:a16="http://schemas.microsoft.com/office/drawing/2014/main" id="{2D059015-527F-A9DE-0F57-1AE87A2D4BA9}"/>
                  </a:ext>
                </a:extLst>
              </p:cNvPr>
              <p:cNvSpPr>
                <a:spLocks noChangeArrowheads="1"/>
              </p:cNvSpPr>
              <p:nvPr/>
            </p:nvSpPr>
            <p:spPr bwMode="auto">
              <a:xfrm>
                <a:off x="1186" y="4612"/>
                <a:ext cx="2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異常気象時の対応</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89" name="Rectangle 383">
                <a:extLst>
                  <a:ext uri="{FF2B5EF4-FFF2-40B4-BE49-F238E27FC236}">
                    <a16:creationId xmlns:a16="http://schemas.microsoft.com/office/drawing/2014/main" id="{59F10AD6-AC2C-3457-D3A0-39A6CED6BDDE}"/>
                  </a:ext>
                </a:extLst>
              </p:cNvPr>
              <p:cNvSpPr>
                <a:spLocks noChangeArrowheads="1"/>
              </p:cNvSpPr>
              <p:nvPr/>
            </p:nvSpPr>
            <p:spPr bwMode="auto">
              <a:xfrm>
                <a:off x="2339" y="4612"/>
                <a:ext cx="8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16</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90" name="Rectangle 384">
                <a:extLst>
                  <a:ext uri="{FF2B5EF4-FFF2-40B4-BE49-F238E27FC236}">
                    <a16:creationId xmlns:a16="http://schemas.microsoft.com/office/drawing/2014/main" id="{C96FBE66-F93F-2996-1BB8-AF70220335C0}"/>
                  </a:ext>
                </a:extLst>
              </p:cNvPr>
              <p:cNvSpPr>
                <a:spLocks noChangeArrowheads="1"/>
              </p:cNvSpPr>
              <p:nvPr/>
            </p:nvSpPr>
            <p:spPr bwMode="auto">
              <a:xfrm>
                <a:off x="599" y="4809"/>
                <a:ext cx="13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活動区分</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191" name="Line 385">
                <a:extLst>
                  <a:ext uri="{FF2B5EF4-FFF2-40B4-BE49-F238E27FC236}">
                    <a16:creationId xmlns:a16="http://schemas.microsoft.com/office/drawing/2014/main" id="{7F3B03EC-2F60-908F-EF1A-B0F6E7AA294C}"/>
                  </a:ext>
                </a:extLst>
              </p:cNvPr>
              <p:cNvSpPr>
                <a:spLocks noChangeShapeType="1"/>
              </p:cNvSpPr>
              <p:nvPr/>
            </p:nvSpPr>
            <p:spPr bwMode="auto">
              <a:xfrm>
                <a:off x="1176" y="2301"/>
                <a:ext cx="0" cy="19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Rectangle 386">
                <a:extLst>
                  <a:ext uri="{FF2B5EF4-FFF2-40B4-BE49-F238E27FC236}">
                    <a16:creationId xmlns:a16="http://schemas.microsoft.com/office/drawing/2014/main" id="{545405FA-1A53-E0EA-B94A-7BB0B5B327AD}"/>
                  </a:ext>
                </a:extLst>
              </p:cNvPr>
              <p:cNvSpPr>
                <a:spLocks noChangeArrowheads="1"/>
              </p:cNvSpPr>
              <p:nvPr/>
            </p:nvSpPr>
            <p:spPr bwMode="auto">
              <a:xfrm>
                <a:off x="1176" y="2301"/>
                <a:ext cx="2" cy="19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Line 387">
                <a:extLst>
                  <a:ext uri="{FF2B5EF4-FFF2-40B4-BE49-F238E27FC236}">
                    <a16:creationId xmlns:a16="http://schemas.microsoft.com/office/drawing/2014/main" id="{AF74EAD8-C86C-EEF4-36A4-4BA4AD04B818}"/>
                  </a:ext>
                </a:extLst>
              </p:cNvPr>
              <p:cNvSpPr>
                <a:spLocks noChangeShapeType="1"/>
              </p:cNvSpPr>
              <p:nvPr/>
            </p:nvSpPr>
            <p:spPr bwMode="auto">
              <a:xfrm>
                <a:off x="2196" y="2304"/>
                <a:ext cx="0" cy="19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Rectangle 388">
                <a:extLst>
                  <a:ext uri="{FF2B5EF4-FFF2-40B4-BE49-F238E27FC236}">
                    <a16:creationId xmlns:a16="http://schemas.microsoft.com/office/drawing/2014/main" id="{8AD2E32A-FF13-87AB-8337-8BAE097BB453}"/>
                  </a:ext>
                </a:extLst>
              </p:cNvPr>
              <p:cNvSpPr>
                <a:spLocks noChangeArrowheads="1"/>
              </p:cNvSpPr>
              <p:nvPr/>
            </p:nvSpPr>
            <p:spPr bwMode="auto">
              <a:xfrm>
                <a:off x="2196" y="2304"/>
                <a:ext cx="3" cy="19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Line 389">
                <a:extLst>
                  <a:ext uri="{FF2B5EF4-FFF2-40B4-BE49-F238E27FC236}">
                    <a16:creationId xmlns:a16="http://schemas.microsoft.com/office/drawing/2014/main" id="{EC6332BD-2CF5-90B2-258C-40FEEC441730}"/>
                  </a:ext>
                </a:extLst>
              </p:cNvPr>
              <p:cNvSpPr>
                <a:spLocks noChangeShapeType="1"/>
              </p:cNvSpPr>
              <p:nvPr/>
            </p:nvSpPr>
            <p:spPr bwMode="auto">
              <a:xfrm>
                <a:off x="2534" y="2304"/>
                <a:ext cx="0" cy="19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Rectangle 390">
                <a:extLst>
                  <a:ext uri="{FF2B5EF4-FFF2-40B4-BE49-F238E27FC236}">
                    <a16:creationId xmlns:a16="http://schemas.microsoft.com/office/drawing/2014/main" id="{2BA5458D-3083-15D5-E1D3-EF78DCDAA2C3}"/>
                  </a:ext>
                </a:extLst>
              </p:cNvPr>
              <p:cNvSpPr>
                <a:spLocks noChangeArrowheads="1"/>
              </p:cNvSpPr>
              <p:nvPr/>
            </p:nvSpPr>
            <p:spPr bwMode="auto">
              <a:xfrm>
                <a:off x="2534" y="2304"/>
                <a:ext cx="3" cy="19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Line 391">
                <a:extLst>
                  <a:ext uri="{FF2B5EF4-FFF2-40B4-BE49-F238E27FC236}">
                    <a16:creationId xmlns:a16="http://schemas.microsoft.com/office/drawing/2014/main" id="{08734DAA-2E9F-6C1C-65B8-598779EB22D5}"/>
                  </a:ext>
                </a:extLst>
              </p:cNvPr>
              <p:cNvSpPr>
                <a:spLocks noChangeShapeType="1"/>
              </p:cNvSpPr>
              <p:nvPr/>
            </p:nvSpPr>
            <p:spPr bwMode="auto">
              <a:xfrm>
                <a:off x="641" y="2692"/>
                <a:ext cx="0" cy="19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Rectangle 392">
                <a:extLst>
                  <a:ext uri="{FF2B5EF4-FFF2-40B4-BE49-F238E27FC236}">
                    <a16:creationId xmlns:a16="http://schemas.microsoft.com/office/drawing/2014/main" id="{C9687546-AAF3-9B8D-69CB-AB6FBE87784C}"/>
                  </a:ext>
                </a:extLst>
              </p:cNvPr>
              <p:cNvSpPr>
                <a:spLocks noChangeArrowheads="1"/>
              </p:cNvSpPr>
              <p:nvPr/>
            </p:nvSpPr>
            <p:spPr bwMode="auto">
              <a:xfrm>
                <a:off x="641" y="2692"/>
                <a:ext cx="2" cy="19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Line 393">
                <a:extLst>
                  <a:ext uri="{FF2B5EF4-FFF2-40B4-BE49-F238E27FC236}">
                    <a16:creationId xmlns:a16="http://schemas.microsoft.com/office/drawing/2014/main" id="{2C0E54D6-E538-9472-585F-1E4B9A36DA99}"/>
                  </a:ext>
                </a:extLst>
              </p:cNvPr>
              <p:cNvSpPr>
                <a:spLocks noChangeShapeType="1"/>
              </p:cNvSpPr>
              <p:nvPr/>
            </p:nvSpPr>
            <p:spPr bwMode="auto">
              <a:xfrm>
                <a:off x="-116" y="2625"/>
                <a:ext cx="0" cy="20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Rectangle 394">
                <a:extLst>
                  <a:ext uri="{FF2B5EF4-FFF2-40B4-BE49-F238E27FC236}">
                    <a16:creationId xmlns:a16="http://schemas.microsoft.com/office/drawing/2014/main" id="{B536DF49-AC9B-D7BD-09A5-101D36B407D4}"/>
                  </a:ext>
                </a:extLst>
              </p:cNvPr>
              <p:cNvSpPr>
                <a:spLocks noChangeArrowheads="1"/>
              </p:cNvSpPr>
              <p:nvPr/>
            </p:nvSpPr>
            <p:spPr bwMode="auto">
              <a:xfrm>
                <a:off x="-116" y="2625"/>
                <a:ext cx="2" cy="20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Line 395">
                <a:extLst>
                  <a:ext uri="{FF2B5EF4-FFF2-40B4-BE49-F238E27FC236}">
                    <a16:creationId xmlns:a16="http://schemas.microsoft.com/office/drawing/2014/main" id="{6AF2AF17-60EA-D2FA-DBA2-C5525C4FA66B}"/>
                  </a:ext>
                </a:extLst>
              </p:cNvPr>
              <p:cNvSpPr>
                <a:spLocks noChangeShapeType="1"/>
              </p:cNvSpPr>
              <p:nvPr/>
            </p:nvSpPr>
            <p:spPr bwMode="auto">
              <a:xfrm>
                <a:off x="229" y="2627"/>
                <a:ext cx="0" cy="20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Rectangle 396">
                <a:extLst>
                  <a:ext uri="{FF2B5EF4-FFF2-40B4-BE49-F238E27FC236}">
                    <a16:creationId xmlns:a16="http://schemas.microsoft.com/office/drawing/2014/main" id="{4531AC32-AB4E-EC66-D95B-F4E4FF66FCA8}"/>
                  </a:ext>
                </a:extLst>
              </p:cNvPr>
              <p:cNvSpPr>
                <a:spLocks noChangeArrowheads="1"/>
              </p:cNvSpPr>
              <p:nvPr/>
            </p:nvSpPr>
            <p:spPr bwMode="auto">
              <a:xfrm>
                <a:off x="229" y="2627"/>
                <a:ext cx="3" cy="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Line 397">
                <a:extLst>
                  <a:ext uri="{FF2B5EF4-FFF2-40B4-BE49-F238E27FC236}">
                    <a16:creationId xmlns:a16="http://schemas.microsoft.com/office/drawing/2014/main" id="{72B4CC7F-E057-0205-D530-C4FA23AC920B}"/>
                  </a:ext>
                </a:extLst>
              </p:cNvPr>
              <p:cNvSpPr>
                <a:spLocks noChangeShapeType="1"/>
              </p:cNvSpPr>
              <p:nvPr/>
            </p:nvSpPr>
            <p:spPr bwMode="auto">
              <a:xfrm>
                <a:off x="1176" y="2627"/>
                <a:ext cx="0" cy="20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Rectangle 398">
                <a:extLst>
                  <a:ext uri="{FF2B5EF4-FFF2-40B4-BE49-F238E27FC236}">
                    <a16:creationId xmlns:a16="http://schemas.microsoft.com/office/drawing/2014/main" id="{688D5EDD-F067-2DE6-FBB7-FD09524107D8}"/>
                  </a:ext>
                </a:extLst>
              </p:cNvPr>
              <p:cNvSpPr>
                <a:spLocks noChangeArrowheads="1"/>
              </p:cNvSpPr>
              <p:nvPr/>
            </p:nvSpPr>
            <p:spPr bwMode="auto">
              <a:xfrm>
                <a:off x="1176" y="2627"/>
                <a:ext cx="2" cy="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Line 399">
                <a:extLst>
                  <a:ext uri="{FF2B5EF4-FFF2-40B4-BE49-F238E27FC236}">
                    <a16:creationId xmlns:a16="http://schemas.microsoft.com/office/drawing/2014/main" id="{67776B83-0A2B-153B-9155-2410D44847F3}"/>
                  </a:ext>
                </a:extLst>
              </p:cNvPr>
              <p:cNvSpPr>
                <a:spLocks noChangeShapeType="1"/>
              </p:cNvSpPr>
              <p:nvPr/>
            </p:nvSpPr>
            <p:spPr bwMode="auto">
              <a:xfrm>
                <a:off x="2196" y="2627"/>
                <a:ext cx="0" cy="20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Rectangle 400">
                <a:extLst>
                  <a:ext uri="{FF2B5EF4-FFF2-40B4-BE49-F238E27FC236}">
                    <a16:creationId xmlns:a16="http://schemas.microsoft.com/office/drawing/2014/main" id="{306CA6A0-74D9-2CD8-6A22-091B284C4C00}"/>
                  </a:ext>
                </a:extLst>
              </p:cNvPr>
              <p:cNvSpPr>
                <a:spLocks noChangeArrowheads="1"/>
              </p:cNvSpPr>
              <p:nvPr/>
            </p:nvSpPr>
            <p:spPr bwMode="auto">
              <a:xfrm>
                <a:off x="2196" y="2627"/>
                <a:ext cx="3" cy="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Line 401">
                <a:extLst>
                  <a:ext uri="{FF2B5EF4-FFF2-40B4-BE49-F238E27FC236}">
                    <a16:creationId xmlns:a16="http://schemas.microsoft.com/office/drawing/2014/main" id="{A8D4C6E7-87BE-B689-4359-BA42B1E35AF3}"/>
                  </a:ext>
                </a:extLst>
              </p:cNvPr>
              <p:cNvSpPr>
                <a:spLocks noChangeShapeType="1"/>
              </p:cNvSpPr>
              <p:nvPr/>
            </p:nvSpPr>
            <p:spPr bwMode="auto">
              <a:xfrm>
                <a:off x="2534" y="2627"/>
                <a:ext cx="0" cy="20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Rectangle 402">
                <a:extLst>
                  <a:ext uri="{FF2B5EF4-FFF2-40B4-BE49-F238E27FC236}">
                    <a16:creationId xmlns:a16="http://schemas.microsoft.com/office/drawing/2014/main" id="{36182A94-96DB-EF58-3D1D-10600155BF0A}"/>
                  </a:ext>
                </a:extLst>
              </p:cNvPr>
              <p:cNvSpPr>
                <a:spLocks noChangeArrowheads="1"/>
              </p:cNvSpPr>
              <p:nvPr/>
            </p:nvSpPr>
            <p:spPr bwMode="auto">
              <a:xfrm>
                <a:off x="2534" y="2627"/>
                <a:ext cx="3" cy="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Line 403">
                <a:extLst>
                  <a:ext uri="{FF2B5EF4-FFF2-40B4-BE49-F238E27FC236}">
                    <a16:creationId xmlns:a16="http://schemas.microsoft.com/office/drawing/2014/main" id="{3081884F-0C3F-B9FB-A5C8-2E26848B273A}"/>
                  </a:ext>
                </a:extLst>
              </p:cNvPr>
              <p:cNvSpPr>
                <a:spLocks noChangeShapeType="1"/>
              </p:cNvSpPr>
              <p:nvPr/>
            </p:nvSpPr>
            <p:spPr bwMode="auto">
              <a:xfrm>
                <a:off x="4418" y="2627"/>
                <a:ext cx="0" cy="20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Rectangle 404">
                <a:extLst>
                  <a:ext uri="{FF2B5EF4-FFF2-40B4-BE49-F238E27FC236}">
                    <a16:creationId xmlns:a16="http://schemas.microsoft.com/office/drawing/2014/main" id="{E36EABE8-5552-4929-055C-CBBD2FD7371C}"/>
                  </a:ext>
                </a:extLst>
              </p:cNvPr>
              <p:cNvSpPr>
                <a:spLocks noChangeArrowheads="1"/>
              </p:cNvSpPr>
              <p:nvPr/>
            </p:nvSpPr>
            <p:spPr bwMode="auto">
              <a:xfrm>
                <a:off x="4418" y="2627"/>
                <a:ext cx="2" cy="20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Line 405">
                <a:extLst>
                  <a:ext uri="{FF2B5EF4-FFF2-40B4-BE49-F238E27FC236}">
                    <a16:creationId xmlns:a16="http://schemas.microsoft.com/office/drawing/2014/main" id="{29BD8FDF-DE0B-3B45-2D50-014816FC1159}"/>
                  </a:ext>
                </a:extLst>
              </p:cNvPr>
              <p:cNvSpPr>
                <a:spLocks noChangeShapeType="1"/>
              </p:cNvSpPr>
              <p:nvPr/>
            </p:nvSpPr>
            <p:spPr bwMode="auto">
              <a:xfrm>
                <a:off x="1176" y="4802"/>
                <a:ext cx="0" cy="5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Rectangle 406">
                <a:extLst>
                  <a:ext uri="{FF2B5EF4-FFF2-40B4-BE49-F238E27FC236}">
                    <a16:creationId xmlns:a16="http://schemas.microsoft.com/office/drawing/2014/main" id="{6B74D47D-0048-B106-84F7-ED63CE2C1801}"/>
                  </a:ext>
                </a:extLst>
              </p:cNvPr>
              <p:cNvSpPr>
                <a:spLocks noChangeArrowheads="1"/>
              </p:cNvSpPr>
              <p:nvPr/>
            </p:nvSpPr>
            <p:spPr bwMode="auto">
              <a:xfrm>
                <a:off x="1176" y="4802"/>
                <a:ext cx="2" cy="5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Line 407">
                <a:extLst>
                  <a:ext uri="{FF2B5EF4-FFF2-40B4-BE49-F238E27FC236}">
                    <a16:creationId xmlns:a16="http://schemas.microsoft.com/office/drawing/2014/main" id="{80069FFD-0C35-158E-AA93-FB673D54DA50}"/>
                  </a:ext>
                </a:extLst>
              </p:cNvPr>
              <p:cNvSpPr>
                <a:spLocks noChangeShapeType="1"/>
              </p:cNvSpPr>
              <p:nvPr/>
            </p:nvSpPr>
            <p:spPr bwMode="auto">
              <a:xfrm>
                <a:off x="2196" y="4802"/>
                <a:ext cx="0" cy="5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Rectangle 408">
                <a:extLst>
                  <a:ext uri="{FF2B5EF4-FFF2-40B4-BE49-F238E27FC236}">
                    <a16:creationId xmlns:a16="http://schemas.microsoft.com/office/drawing/2014/main" id="{780331ED-2094-63E6-B10E-159B9DBF11FD}"/>
                  </a:ext>
                </a:extLst>
              </p:cNvPr>
              <p:cNvSpPr>
                <a:spLocks noChangeArrowheads="1"/>
              </p:cNvSpPr>
              <p:nvPr/>
            </p:nvSpPr>
            <p:spPr bwMode="auto">
              <a:xfrm>
                <a:off x="2196" y="4802"/>
                <a:ext cx="3" cy="5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Line 409">
                <a:extLst>
                  <a:ext uri="{FF2B5EF4-FFF2-40B4-BE49-F238E27FC236}">
                    <a16:creationId xmlns:a16="http://schemas.microsoft.com/office/drawing/2014/main" id="{E8863FED-9BD8-2A6F-A0DA-76A3837A140B}"/>
                  </a:ext>
                </a:extLst>
              </p:cNvPr>
              <p:cNvSpPr>
                <a:spLocks noChangeShapeType="1"/>
              </p:cNvSpPr>
              <p:nvPr/>
            </p:nvSpPr>
            <p:spPr bwMode="auto">
              <a:xfrm>
                <a:off x="2534" y="4802"/>
                <a:ext cx="0" cy="5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Rectangle 410">
                <a:extLst>
                  <a:ext uri="{FF2B5EF4-FFF2-40B4-BE49-F238E27FC236}">
                    <a16:creationId xmlns:a16="http://schemas.microsoft.com/office/drawing/2014/main" id="{FEB663E5-27B8-9A87-48EE-DD23DF7C0D1B}"/>
                  </a:ext>
                </a:extLst>
              </p:cNvPr>
              <p:cNvSpPr>
                <a:spLocks noChangeArrowheads="1"/>
              </p:cNvSpPr>
              <p:nvPr/>
            </p:nvSpPr>
            <p:spPr bwMode="auto">
              <a:xfrm>
                <a:off x="2534" y="4802"/>
                <a:ext cx="3" cy="5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Line 411">
                <a:extLst>
                  <a:ext uri="{FF2B5EF4-FFF2-40B4-BE49-F238E27FC236}">
                    <a16:creationId xmlns:a16="http://schemas.microsoft.com/office/drawing/2014/main" id="{E8443BF2-0695-D9BC-F1CF-804E8B47B871}"/>
                  </a:ext>
                </a:extLst>
              </p:cNvPr>
              <p:cNvSpPr>
                <a:spLocks noChangeShapeType="1"/>
              </p:cNvSpPr>
              <p:nvPr/>
            </p:nvSpPr>
            <p:spPr bwMode="auto">
              <a:xfrm>
                <a:off x="-116" y="4799"/>
                <a:ext cx="0" cy="52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Rectangle 412">
                <a:extLst>
                  <a:ext uri="{FF2B5EF4-FFF2-40B4-BE49-F238E27FC236}">
                    <a16:creationId xmlns:a16="http://schemas.microsoft.com/office/drawing/2014/main" id="{9C487362-042F-3BD9-22CC-59617A7C65E2}"/>
                  </a:ext>
                </a:extLst>
              </p:cNvPr>
              <p:cNvSpPr>
                <a:spLocks noChangeArrowheads="1"/>
              </p:cNvSpPr>
              <p:nvPr/>
            </p:nvSpPr>
            <p:spPr bwMode="auto">
              <a:xfrm>
                <a:off x="-116" y="4799"/>
                <a:ext cx="2" cy="5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Line 413">
                <a:extLst>
                  <a:ext uri="{FF2B5EF4-FFF2-40B4-BE49-F238E27FC236}">
                    <a16:creationId xmlns:a16="http://schemas.microsoft.com/office/drawing/2014/main" id="{075689CF-5290-46A8-0E6B-EA6ABAAE0C06}"/>
                  </a:ext>
                </a:extLst>
              </p:cNvPr>
              <p:cNvSpPr>
                <a:spLocks noChangeShapeType="1"/>
              </p:cNvSpPr>
              <p:nvPr/>
            </p:nvSpPr>
            <p:spPr bwMode="auto">
              <a:xfrm>
                <a:off x="229" y="4802"/>
                <a:ext cx="0" cy="5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Rectangle 414">
                <a:extLst>
                  <a:ext uri="{FF2B5EF4-FFF2-40B4-BE49-F238E27FC236}">
                    <a16:creationId xmlns:a16="http://schemas.microsoft.com/office/drawing/2014/main" id="{299DE14B-A20E-5276-CF7B-C315A781FD2C}"/>
                  </a:ext>
                </a:extLst>
              </p:cNvPr>
              <p:cNvSpPr>
                <a:spLocks noChangeArrowheads="1"/>
              </p:cNvSpPr>
              <p:nvPr/>
            </p:nvSpPr>
            <p:spPr bwMode="auto">
              <a:xfrm>
                <a:off x="229" y="4802"/>
                <a:ext cx="3" cy="5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Line 415">
                <a:extLst>
                  <a:ext uri="{FF2B5EF4-FFF2-40B4-BE49-F238E27FC236}">
                    <a16:creationId xmlns:a16="http://schemas.microsoft.com/office/drawing/2014/main" id="{15B85E69-FEB1-B7A4-0231-68F72FC1B3A3}"/>
                  </a:ext>
                </a:extLst>
              </p:cNvPr>
              <p:cNvSpPr>
                <a:spLocks noChangeShapeType="1"/>
              </p:cNvSpPr>
              <p:nvPr/>
            </p:nvSpPr>
            <p:spPr bwMode="auto">
              <a:xfrm>
                <a:off x="4418" y="4802"/>
                <a:ext cx="0" cy="5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Rectangle 416">
                <a:extLst>
                  <a:ext uri="{FF2B5EF4-FFF2-40B4-BE49-F238E27FC236}">
                    <a16:creationId xmlns:a16="http://schemas.microsoft.com/office/drawing/2014/main" id="{086870D1-9B43-5FE6-6A08-CED6BE8ADBE3}"/>
                  </a:ext>
                </a:extLst>
              </p:cNvPr>
              <p:cNvSpPr>
                <a:spLocks noChangeArrowheads="1"/>
              </p:cNvSpPr>
              <p:nvPr/>
            </p:nvSpPr>
            <p:spPr bwMode="auto">
              <a:xfrm>
                <a:off x="4418" y="4802"/>
                <a:ext cx="2" cy="5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Line 417">
                <a:extLst>
                  <a:ext uri="{FF2B5EF4-FFF2-40B4-BE49-F238E27FC236}">
                    <a16:creationId xmlns:a16="http://schemas.microsoft.com/office/drawing/2014/main" id="{B7478F0D-02EA-2BB6-E97D-9A9E577AAF78}"/>
                  </a:ext>
                </a:extLst>
              </p:cNvPr>
              <p:cNvSpPr>
                <a:spLocks noChangeShapeType="1"/>
              </p:cNvSpPr>
              <p:nvPr/>
            </p:nvSpPr>
            <p:spPr bwMode="auto">
              <a:xfrm>
                <a:off x="641" y="3020"/>
                <a:ext cx="0" cy="168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Rectangle 418">
                <a:extLst>
                  <a:ext uri="{FF2B5EF4-FFF2-40B4-BE49-F238E27FC236}">
                    <a16:creationId xmlns:a16="http://schemas.microsoft.com/office/drawing/2014/main" id="{3A265F81-2925-C927-5631-D0B97F7AF968}"/>
                  </a:ext>
                </a:extLst>
              </p:cNvPr>
              <p:cNvSpPr>
                <a:spLocks noChangeArrowheads="1"/>
              </p:cNvSpPr>
              <p:nvPr/>
            </p:nvSpPr>
            <p:spPr bwMode="auto">
              <a:xfrm>
                <a:off x="641" y="3020"/>
                <a:ext cx="2" cy="168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Line 419">
                <a:extLst>
                  <a:ext uri="{FF2B5EF4-FFF2-40B4-BE49-F238E27FC236}">
                    <a16:creationId xmlns:a16="http://schemas.microsoft.com/office/drawing/2014/main" id="{456B955C-7682-B4F7-9C78-D9F4F357EB27}"/>
                  </a:ext>
                </a:extLst>
              </p:cNvPr>
              <p:cNvSpPr>
                <a:spLocks noChangeShapeType="1"/>
              </p:cNvSpPr>
              <p:nvPr/>
            </p:nvSpPr>
            <p:spPr bwMode="auto">
              <a:xfrm>
                <a:off x="1178" y="2301"/>
                <a:ext cx="13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Rectangle 420">
                <a:extLst>
                  <a:ext uri="{FF2B5EF4-FFF2-40B4-BE49-F238E27FC236}">
                    <a16:creationId xmlns:a16="http://schemas.microsoft.com/office/drawing/2014/main" id="{D3B0692B-40F6-B446-55AC-EE72598AFB97}"/>
                  </a:ext>
                </a:extLst>
              </p:cNvPr>
              <p:cNvSpPr>
                <a:spLocks noChangeArrowheads="1"/>
              </p:cNvSpPr>
              <p:nvPr/>
            </p:nvSpPr>
            <p:spPr bwMode="auto">
              <a:xfrm>
                <a:off x="1178" y="2301"/>
                <a:ext cx="1359"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Line 421">
                <a:extLst>
                  <a:ext uri="{FF2B5EF4-FFF2-40B4-BE49-F238E27FC236}">
                    <a16:creationId xmlns:a16="http://schemas.microsoft.com/office/drawing/2014/main" id="{032278DA-7124-FA34-98E0-41F3748B15D0}"/>
                  </a:ext>
                </a:extLst>
              </p:cNvPr>
              <p:cNvSpPr>
                <a:spLocks noChangeShapeType="1"/>
              </p:cNvSpPr>
              <p:nvPr/>
            </p:nvSpPr>
            <p:spPr bwMode="auto">
              <a:xfrm>
                <a:off x="1178" y="2366"/>
                <a:ext cx="13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Rectangle 422">
                <a:extLst>
                  <a:ext uri="{FF2B5EF4-FFF2-40B4-BE49-F238E27FC236}">
                    <a16:creationId xmlns:a16="http://schemas.microsoft.com/office/drawing/2014/main" id="{532EE871-62F5-D8A7-B122-F709E2C9B934}"/>
                  </a:ext>
                </a:extLst>
              </p:cNvPr>
              <p:cNvSpPr>
                <a:spLocks noChangeArrowheads="1"/>
              </p:cNvSpPr>
              <p:nvPr/>
            </p:nvSpPr>
            <p:spPr bwMode="auto">
              <a:xfrm>
                <a:off x="1178" y="2366"/>
                <a:ext cx="1359"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Line 423">
                <a:extLst>
                  <a:ext uri="{FF2B5EF4-FFF2-40B4-BE49-F238E27FC236}">
                    <a16:creationId xmlns:a16="http://schemas.microsoft.com/office/drawing/2014/main" id="{80F890EC-F8A5-27AD-6A84-EB10DD06CC62}"/>
                  </a:ext>
                </a:extLst>
              </p:cNvPr>
              <p:cNvSpPr>
                <a:spLocks noChangeShapeType="1"/>
              </p:cNvSpPr>
              <p:nvPr/>
            </p:nvSpPr>
            <p:spPr bwMode="auto">
              <a:xfrm>
                <a:off x="1178" y="2431"/>
                <a:ext cx="13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Rectangle 424">
                <a:extLst>
                  <a:ext uri="{FF2B5EF4-FFF2-40B4-BE49-F238E27FC236}">
                    <a16:creationId xmlns:a16="http://schemas.microsoft.com/office/drawing/2014/main" id="{DF4F8881-814A-908A-554C-23ACE6751B3E}"/>
                  </a:ext>
                </a:extLst>
              </p:cNvPr>
              <p:cNvSpPr>
                <a:spLocks noChangeArrowheads="1"/>
              </p:cNvSpPr>
              <p:nvPr/>
            </p:nvSpPr>
            <p:spPr bwMode="auto">
              <a:xfrm>
                <a:off x="1178" y="2431"/>
                <a:ext cx="1359"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Line 425">
                <a:extLst>
                  <a:ext uri="{FF2B5EF4-FFF2-40B4-BE49-F238E27FC236}">
                    <a16:creationId xmlns:a16="http://schemas.microsoft.com/office/drawing/2014/main" id="{B6241D6D-4F35-E75B-E338-BCA680881752}"/>
                  </a:ext>
                </a:extLst>
              </p:cNvPr>
              <p:cNvSpPr>
                <a:spLocks noChangeShapeType="1"/>
              </p:cNvSpPr>
              <p:nvPr/>
            </p:nvSpPr>
            <p:spPr bwMode="auto">
              <a:xfrm>
                <a:off x="1178" y="2495"/>
                <a:ext cx="13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Rectangle 426">
                <a:extLst>
                  <a:ext uri="{FF2B5EF4-FFF2-40B4-BE49-F238E27FC236}">
                    <a16:creationId xmlns:a16="http://schemas.microsoft.com/office/drawing/2014/main" id="{D4505BBE-1A0A-8061-DAA4-AE6F594C9224}"/>
                  </a:ext>
                </a:extLst>
              </p:cNvPr>
              <p:cNvSpPr>
                <a:spLocks noChangeArrowheads="1"/>
              </p:cNvSpPr>
              <p:nvPr/>
            </p:nvSpPr>
            <p:spPr bwMode="auto">
              <a:xfrm>
                <a:off x="1178" y="2495"/>
                <a:ext cx="1359"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Line 427">
                <a:extLst>
                  <a:ext uri="{FF2B5EF4-FFF2-40B4-BE49-F238E27FC236}">
                    <a16:creationId xmlns:a16="http://schemas.microsoft.com/office/drawing/2014/main" id="{A9052113-8630-3F22-D805-ADE0491A847F}"/>
                  </a:ext>
                </a:extLst>
              </p:cNvPr>
              <p:cNvSpPr>
                <a:spLocks noChangeShapeType="1"/>
              </p:cNvSpPr>
              <p:nvPr/>
            </p:nvSpPr>
            <p:spPr bwMode="auto">
              <a:xfrm>
                <a:off x="-114" y="2625"/>
                <a:ext cx="453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Rectangle 428">
                <a:extLst>
                  <a:ext uri="{FF2B5EF4-FFF2-40B4-BE49-F238E27FC236}">
                    <a16:creationId xmlns:a16="http://schemas.microsoft.com/office/drawing/2014/main" id="{F69441BC-214A-1123-B1A8-277AB9235792}"/>
                  </a:ext>
                </a:extLst>
              </p:cNvPr>
              <p:cNvSpPr>
                <a:spLocks noChangeArrowheads="1"/>
              </p:cNvSpPr>
              <p:nvPr/>
            </p:nvSpPr>
            <p:spPr bwMode="auto">
              <a:xfrm>
                <a:off x="-114" y="2625"/>
                <a:ext cx="4534"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Line 429">
                <a:extLst>
                  <a:ext uri="{FF2B5EF4-FFF2-40B4-BE49-F238E27FC236}">
                    <a16:creationId xmlns:a16="http://schemas.microsoft.com/office/drawing/2014/main" id="{DB2F4673-8BCA-6D64-2982-85F78A8429E3}"/>
                  </a:ext>
                </a:extLst>
              </p:cNvPr>
              <p:cNvSpPr>
                <a:spLocks noChangeShapeType="1"/>
              </p:cNvSpPr>
              <p:nvPr/>
            </p:nvSpPr>
            <p:spPr bwMode="auto">
              <a:xfrm>
                <a:off x="-114" y="2689"/>
                <a:ext cx="453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Rectangle 430">
                <a:extLst>
                  <a:ext uri="{FF2B5EF4-FFF2-40B4-BE49-F238E27FC236}">
                    <a16:creationId xmlns:a16="http://schemas.microsoft.com/office/drawing/2014/main" id="{84F22D07-590F-B9AA-F0D6-50E3D4C13316}"/>
                  </a:ext>
                </a:extLst>
              </p:cNvPr>
              <p:cNvSpPr>
                <a:spLocks noChangeArrowheads="1"/>
              </p:cNvSpPr>
              <p:nvPr/>
            </p:nvSpPr>
            <p:spPr bwMode="auto">
              <a:xfrm>
                <a:off x="-114" y="2689"/>
                <a:ext cx="4534"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Line 431">
                <a:extLst>
                  <a:ext uri="{FF2B5EF4-FFF2-40B4-BE49-F238E27FC236}">
                    <a16:creationId xmlns:a16="http://schemas.microsoft.com/office/drawing/2014/main" id="{D67534EE-F7D1-462C-9E11-D2E6A56B7E43}"/>
                  </a:ext>
                </a:extLst>
              </p:cNvPr>
              <p:cNvSpPr>
                <a:spLocks noChangeShapeType="1"/>
              </p:cNvSpPr>
              <p:nvPr/>
            </p:nvSpPr>
            <p:spPr bwMode="auto">
              <a:xfrm>
                <a:off x="2537" y="2754"/>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Rectangle 432">
                <a:extLst>
                  <a:ext uri="{FF2B5EF4-FFF2-40B4-BE49-F238E27FC236}">
                    <a16:creationId xmlns:a16="http://schemas.microsoft.com/office/drawing/2014/main" id="{86AA7779-7053-C370-AFF9-359FC1202260}"/>
                  </a:ext>
                </a:extLst>
              </p:cNvPr>
              <p:cNvSpPr>
                <a:spLocks noChangeArrowheads="1"/>
              </p:cNvSpPr>
              <p:nvPr/>
            </p:nvSpPr>
            <p:spPr bwMode="auto">
              <a:xfrm>
                <a:off x="2537" y="2754"/>
                <a:ext cx="188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Line 433">
                <a:extLst>
                  <a:ext uri="{FF2B5EF4-FFF2-40B4-BE49-F238E27FC236}">
                    <a16:creationId xmlns:a16="http://schemas.microsoft.com/office/drawing/2014/main" id="{8BB1893D-F82F-9807-5359-BFC3C3BF559F}"/>
                  </a:ext>
                </a:extLst>
              </p:cNvPr>
              <p:cNvSpPr>
                <a:spLocks noChangeShapeType="1"/>
              </p:cNvSpPr>
              <p:nvPr/>
            </p:nvSpPr>
            <p:spPr bwMode="auto">
              <a:xfrm>
                <a:off x="643" y="2819"/>
                <a:ext cx="377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Rectangle 434">
                <a:extLst>
                  <a:ext uri="{FF2B5EF4-FFF2-40B4-BE49-F238E27FC236}">
                    <a16:creationId xmlns:a16="http://schemas.microsoft.com/office/drawing/2014/main" id="{BB405DB9-F526-6CED-4DA1-CB804AF0C538}"/>
                  </a:ext>
                </a:extLst>
              </p:cNvPr>
              <p:cNvSpPr>
                <a:spLocks noChangeArrowheads="1"/>
              </p:cNvSpPr>
              <p:nvPr/>
            </p:nvSpPr>
            <p:spPr bwMode="auto">
              <a:xfrm>
                <a:off x="643" y="2819"/>
                <a:ext cx="3777"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Line 435">
                <a:extLst>
                  <a:ext uri="{FF2B5EF4-FFF2-40B4-BE49-F238E27FC236}">
                    <a16:creationId xmlns:a16="http://schemas.microsoft.com/office/drawing/2014/main" id="{EC081F4F-017A-3B86-8268-C6D8FED5B6D9}"/>
                  </a:ext>
                </a:extLst>
              </p:cNvPr>
              <p:cNvSpPr>
                <a:spLocks noChangeShapeType="1"/>
              </p:cNvSpPr>
              <p:nvPr/>
            </p:nvSpPr>
            <p:spPr bwMode="auto">
              <a:xfrm>
                <a:off x="232" y="2883"/>
                <a:ext cx="418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Rectangle 436">
                <a:extLst>
                  <a:ext uri="{FF2B5EF4-FFF2-40B4-BE49-F238E27FC236}">
                    <a16:creationId xmlns:a16="http://schemas.microsoft.com/office/drawing/2014/main" id="{E1F6B831-6135-AD2E-24D5-FC8D1CCA3795}"/>
                  </a:ext>
                </a:extLst>
              </p:cNvPr>
              <p:cNvSpPr>
                <a:spLocks noChangeArrowheads="1"/>
              </p:cNvSpPr>
              <p:nvPr/>
            </p:nvSpPr>
            <p:spPr bwMode="auto">
              <a:xfrm>
                <a:off x="232" y="2883"/>
                <a:ext cx="4188"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Line 437">
                <a:extLst>
                  <a:ext uri="{FF2B5EF4-FFF2-40B4-BE49-F238E27FC236}">
                    <a16:creationId xmlns:a16="http://schemas.microsoft.com/office/drawing/2014/main" id="{E2E0625E-0D1D-1835-41D0-3AA6E0FF0D81}"/>
                  </a:ext>
                </a:extLst>
              </p:cNvPr>
              <p:cNvSpPr>
                <a:spLocks noChangeShapeType="1"/>
              </p:cNvSpPr>
              <p:nvPr/>
            </p:nvSpPr>
            <p:spPr bwMode="auto">
              <a:xfrm>
                <a:off x="232" y="3018"/>
                <a:ext cx="418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Rectangle 438">
                <a:extLst>
                  <a:ext uri="{FF2B5EF4-FFF2-40B4-BE49-F238E27FC236}">
                    <a16:creationId xmlns:a16="http://schemas.microsoft.com/office/drawing/2014/main" id="{D5B63187-3DD4-F566-F7A9-59BA4BEF26E2}"/>
                  </a:ext>
                </a:extLst>
              </p:cNvPr>
              <p:cNvSpPr>
                <a:spLocks noChangeArrowheads="1"/>
              </p:cNvSpPr>
              <p:nvPr/>
            </p:nvSpPr>
            <p:spPr bwMode="auto">
              <a:xfrm>
                <a:off x="232" y="3018"/>
                <a:ext cx="4188"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Line 439">
                <a:extLst>
                  <a:ext uri="{FF2B5EF4-FFF2-40B4-BE49-F238E27FC236}">
                    <a16:creationId xmlns:a16="http://schemas.microsoft.com/office/drawing/2014/main" id="{38CA2E2E-FB4F-77F3-9E5E-124359E5EEF4}"/>
                  </a:ext>
                </a:extLst>
              </p:cNvPr>
              <p:cNvSpPr>
                <a:spLocks noChangeShapeType="1"/>
              </p:cNvSpPr>
              <p:nvPr/>
            </p:nvSpPr>
            <p:spPr bwMode="auto">
              <a:xfrm>
                <a:off x="1178" y="3082"/>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Rectangle 440">
                <a:extLst>
                  <a:ext uri="{FF2B5EF4-FFF2-40B4-BE49-F238E27FC236}">
                    <a16:creationId xmlns:a16="http://schemas.microsoft.com/office/drawing/2014/main" id="{CD69F496-531F-7C24-E4CF-644017ED010C}"/>
                  </a:ext>
                </a:extLst>
              </p:cNvPr>
              <p:cNvSpPr>
                <a:spLocks noChangeArrowheads="1"/>
              </p:cNvSpPr>
              <p:nvPr/>
            </p:nvSpPr>
            <p:spPr bwMode="auto">
              <a:xfrm>
                <a:off x="1178" y="3082"/>
                <a:ext cx="324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Line 441">
                <a:extLst>
                  <a:ext uri="{FF2B5EF4-FFF2-40B4-BE49-F238E27FC236}">
                    <a16:creationId xmlns:a16="http://schemas.microsoft.com/office/drawing/2014/main" id="{579DCF8F-C71E-095F-B236-6C2B9FBFCB49}"/>
                  </a:ext>
                </a:extLst>
              </p:cNvPr>
              <p:cNvSpPr>
                <a:spLocks noChangeShapeType="1"/>
              </p:cNvSpPr>
              <p:nvPr/>
            </p:nvSpPr>
            <p:spPr bwMode="auto">
              <a:xfrm>
                <a:off x="2537" y="3147"/>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Rectangle 442">
                <a:extLst>
                  <a:ext uri="{FF2B5EF4-FFF2-40B4-BE49-F238E27FC236}">
                    <a16:creationId xmlns:a16="http://schemas.microsoft.com/office/drawing/2014/main" id="{003F4F76-BCFB-9946-F24B-E0FB1D10E146}"/>
                  </a:ext>
                </a:extLst>
              </p:cNvPr>
              <p:cNvSpPr>
                <a:spLocks noChangeArrowheads="1"/>
              </p:cNvSpPr>
              <p:nvPr/>
            </p:nvSpPr>
            <p:spPr bwMode="auto">
              <a:xfrm>
                <a:off x="2537" y="3147"/>
                <a:ext cx="188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Line 443">
                <a:extLst>
                  <a:ext uri="{FF2B5EF4-FFF2-40B4-BE49-F238E27FC236}">
                    <a16:creationId xmlns:a16="http://schemas.microsoft.com/office/drawing/2014/main" id="{FD91A4CE-A772-E69D-45F0-5C07473F0ABE}"/>
                  </a:ext>
                </a:extLst>
              </p:cNvPr>
              <p:cNvSpPr>
                <a:spLocks noChangeShapeType="1"/>
              </p:cNvSpPr>
              <p:nvPr/>
            </p:nvSpPr>
            <p:spPr bwMode="auto">
              <a:xfrm>
                <a:off x="1178" y="3212"/>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Rectangle 444">
                <a:extLst>
                  <a:ext uri="{FF2B5EF4-FFF2-40B4-BE49-F238E27FC236}">
                    <a16:creationId xmlns:a16="http://schemas.microsoft.com/office/drawing/2014/main" id="{C7E97F5F-220A-3E1F-B933-90CA815A88ED}"/>
                  </a:ext>
                </a:extLst>
              </p:cNvPr>
              <p:cNvSpPr>
                <a:spLocks noChangeArrowheads="1"/>
              </p:cNvSpPr>
              <p:nvPr/>
            </p:nvSpPr>
            <p:spPr bwMode="auto">
              <a:xfrm>
                <a:off x="1178" y="3212"/>
                <a:ext cx="324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Line 445">
                <a:extLst>
                  <a:ext uri="{FF2B5EF4-FFF2-40B4-BE49-F238E27FC236}">
                    <a16:creationId xmlns:a16="http://schemas.microsoft.com/office/drawing/2014/main" id="{D5EFC74A-78B2-50AD-5AAB-D1FCEB498C2F}"/>
                  </a:ext>
                </a:extLst>
              </p:cNvPr>
              <p:cNvSpPr>
                <a:spLocks noChangeShapeType="1"/>
              </p:cNvSpPr>
              <p:nvPr/>
            </p:nvSpPr>
            <p:spPr bwMode="auto">
              <a:xfrm>
                <a:off x="2537" y="3276"/>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Rectangle 446">
                <a:extLst>
                  <a:ext uri="{FF2B5EF4-FFF2-40B4-BE49-F238E27FC236}">
                    <a16:creationId xmlns:a16="http://schemas.microsoft.com/office/drawing/2014/main" id="{FAED5F5E-C4F0-D93B-615E-6E6E1AC283D8}"/>
                  </a:ext>
                </a:extLst>
              </p:cNvPr>
              <p:cNvSpPr>
                <a:spLocks noChangeArrowheads="1"/>
              </p:cNvSpPr>
              <p:nvPr/>
            </p:nvSpPr>
            <p:spPr bwMode="auto">
              <a:xfrm>
                <a:off x="2537" y="3276"/>
                <a:ext cx="188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Line 447">
                <a:extLst>
                  <a:ext uri="{FF2B5EF4-FFF2-40B4-BE49-F238E27FC236}">
                    <a16:creationId xmlns:a16="http://schemas.microsoft.com/office/drawing/2014/main" id="{26B3172A-42FF-9894-C276-08BBAA2E28D2}"/>
                  </a:ext>
                </a:extLst>
              </p:cNvPr>
              <p:cNvSpPr>
                <a:spLocks noChangeShapeType="1"/>
              </p:cNvSpPr>
              <p:nvPr/>
            </p:nvSpPr>
            <p:spPr bwMode="auto">
              <a:xfrm>
                <a:off x="1178" y="3341"/>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Rectangle 448">
                <a:extLst>
                  <a:ext uri="{FF2B5EF4-FFF2-40B4-BE49-F238E27FC236}">
                    <a16:creationId xmlns:a16="http://schemas.microsoft.com/office/drawing/2014/main" id="{4539AFCE-6CD3-E7E9-62EC-CA34204AEA52}"/>
                  </a:ext>
                </a:extLst>
              </p:cNvPr>
              <p:cNvSpPr>
                <a:spLocks noChangeArrowheads="1"/>
              </p:cNvSpPr>
              <p:nvPr/>
            </p:nvSpPr>
            <p:spPr bwMode="auto">
              <a:xfrm>
                <a:off x="1178" y="3341"/>
                <a:ext cx="324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Line 449">
                <a:extLst>
                  <a:ext uri="{FF2B5EF4-FFF2-40B4-BE49-F238E27FC236}">
                    <a16:creationId xmlns:a16="http://schemas.microsoft.com/office/drawing/2014/main" id="{DA51C040-0D2A-9A6F-81CE-75D31A299194}"/>
                  </a:ext>
                </a:extLst>
              </p:cNvPr>
              <p:cNvSpPr>
                <a:spLocks noChangeShapeType="1"/>
              </p:cNvSpPr>
              <p:nvPr/>
            </p:nvSpPr>
            <p:spPr bwMode="auto">
              <a:xfrm>
                <a:off x="643" y="3406"/>
                <a:ext cx="377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Rectangle 450">
                <a:extLst>
                  <a:ext uri="{FF2B5EF4-FFF2-40B4-BE49-F238E27FC236}">
                    <a16:creationId xmlns:a16="http://schemas.microsoft.com/office/drawing/2014/main" id="{4CBBDE30-716F-52C9-6581-FE667E60A75D}"/>
                  </a:ext>
                </a:extLst>
              </p:cNvPr>
              <p:cNvSpPr>
                <a:spLocks noChangeArrowheads="1"/>
              </p:cNvSpPr>
              <p:nvPr/>
            </p:nvSpPr>
            <p:spPr bwMode="auto">
              <a:xfrm>
                <a:off x="643" y="3406"/>
                <a:ext cx="3777"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Line 451">
                <a:extLst>
                  <a:ext uri="{FF2B5EF4-FFF2-40B4-BE49-F238E27FC236}">
                    <a16:creationId xmlns:a16="http://schemas.microsoft.com/office/drawing/2014/main" id="{AD26B097-FBDD-9491-09DF-1037936D1921}"/>
                  </a:ext>
                </a:extLst>
              </p:cNvPr>
              <p:cNvSpPr>
                <a:spLocks noChangeShapeType="1"/>
              </p:cNvSpPr>
              <p:nvPr/>
            </p:nvSpPr>
            <p:spPr bwMode="auto">
              <a:xfrm>
                <a:off x="2537" y="3470"/>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Rectangle 452">
                <a:extLst>
                  <a:ext uri="{FF2B5EF4-FFF2-40B4-BE49-F238E27FC236}">
                    <a16:creationId xmlns:a16="http://schemas.microsoft.com/office/drawing/2014/main" id="{FF0CD45D-A78C-40E2-C52A-59AB0CA44F0B}"/>
                  </a:ext>
                </a:extLst>
              </p:cNvPr>
              <p:cNvSpPr>
                <a:spLocks noChangeArrowheads="1"/>
              </p:cNvSpPr>
              <p:nvPr/>
            </p:nvSpPr>
            <p:spPr bwMode="auto">
              <a:xfrm>
                <a:off x="2537" y="3470"/>
                <a:ext cx="188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Line 453">
                <a:extLst>
                  <a:ext uri="{FF2B5EF4-FFF2-40B4-BE49-F238E27FC236}">
                    <a16:creationId xmlns:a16="http://schemas.microsoft.com/office/drawing/2014/main" id="{BF959B64-E836-7738-BC0C-1F7B9744BC4D}"/>
                  </a:ext>
                </a:extLst>
              </p:cNvPr>
              <p:cNvSpPr>
                <a:spLocks noChangeShapeType="1"/>
              </p:cNvSpPr>
              <p:nvPr/>
            </p:nvSpPr>
            <p:spPr bwMode="auto">
              <a:xfrm>
                <a:off x="1178" y="3535"/>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Rectangle 454">
                <a:extLst>
                  <a:ext uri="{FF2B5EF4-FFF2-40B4-BE49-F238E27FC236}">
                    <a16:creationId xmlns:a16="http://schemas.microsoft.com/office/drawing/2014/main" id="{D618BF8B-8D0F-4F94-D19B-43195F2C8C5D}"/>
                  </a:ext>
                </a:extLst>
              </p:cNvPr>
              <p:cNvSpPr>
                <a:spLocks noChangeArrowheads="1"/>
              </p:cNvSpPr>
              <p:nvPr/>
            </p:nvSpPr>
            <p:spPr bwMode="auto">
              <a:xfrm>
                <a:off x="1178" y="3535"/>
                <a:ext cx="324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Line 455">
                <a:extLst>
                  <a:ext uri="{FF2B5EF4-FFF2-40B4-BE49-F238E27FC236}">
                    <a16:creationId xmlns:a16="http://schemas.microsoft.com/office/drawing/2014/main" id="{A1F65C46-557B-7D81-8561-E19CA0A302C9}"/>
                  </a:ext>
                </a:extLst>
              </p:cNvPr>
              <p:cNvSpPr>
                <a:spLocks noChangeShapeType="1"/>
              </p:cNvSpPr>
              <p:nvPr/>
            </p:nvSpPr>
            <p:spPr bwMode="auto">
              <a:xfrm>
                <a:off x="2537" y="3600"/>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Rectangle 456">
                <a:extLst>
                  <a:ext uri="{FF2B5EF4-FFF2-40B4-BE49-F238E27FC236}">
                    <a16:creationId xmlns:a16="http://schemas.microsoft.com/office/drawing/2014/main" id="{04BE963D-1A3E-3886-09D0-BBE20A0B15E0}"/>
                  </a:ext>
                </a:extLst>
              </p:cNvPr>
              <p:cNvSpPr>
                <a:spLocks noChangeArrowheads="1"/>
              </p:cNvSpPr>
              <p:nvPr/>
            </p:nvSpPr>
            <p:spPr bwMode="auto">
              <a:xfrm>
                <a:off x="2537" y="3600"/>
                <a:ext cx="188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Line 457">
                <a:extLst>
                  <a:ext uri="{FF2B5EF4-FFF2-40B4-BE49-F238E27FC236}">
                    <a16:creationId xmlns:a16="http://schemas.microsoft.com/office/drawing/2014/main" id="{3E9B5F41-EF07-FE50-B905-E5A5DAC3935C}"/>
                  </a:ext>
                </a:extLst>
              </p:cNvPr>
              <p:cNvSpPr>
                <a:spLocks noChangeShapeType="1"/>
              </p:cNvSpPr>
              <p:nvPr/>
            </p:nvSpPr>
            <p:spPr bwMode="auto">
              <a:xfrm>
                <a:off x="1178" y="3665"/>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Rectangle 458">
                <a:extLst>
                  <a:ext uri="{FF2B5EF4-FFF2-40B4-BE49-F238E27FC236}">
                    <a16:creationId xmlns:a16="http://schemas.microsoft.com/office/drawing/2014/main" id="{E65200E7-276B-4D4E-D9E7-AAE5CEB1671A}"/>
                  </a:ext>
                </a:extLst>
              </p:cNvPr>
              <p:cNvSpPr>
                <a:spLocks noChangeArrowheads="1"/>
              </p:cNvSpPr>
              <p:nvPr/>
            </p:nvSpPr>
            <p:spPr bwMode="auto">
              <a:xfrm>
                <a:off x="1178" y="3665"/>
                <a:ext cx="324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4" name="Line 460">
              <a:extLst>
                <a:ext uri="{FF2B5EF4-FFF2-40B4-BE49-F238E27FC236}">
                  <a16:creationId xmlns:a16="http://schemas.microsoft.com/office/drawing/2014/main" id="{90894899-A4AF-36AE-ADC2-AB5F5A410BC6}"/>
                </a:ext>
              </a:extLst>
            </p:cNvPr>
            <p:cNvSpPr>
              <a:spLocks noChangeShapeType="1"/>
            </p:cNvSpPr>
            <p:nvPr/>
          </p:nvSpPr>
          <p:spPr bwMode="auto">
            <a:xfrm>
              <a:off x="2537" y="3729"/>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Rectangle 461">
              <a:extLst>
                <a:ext uri="{FF2B5EF4-FFF2-40B4-BE49-F238E27FC236}">
                  <a16:creationId xmlns:a16="http://schemas.microsoft.com/office/drawing/2014/main" id="{CD1938F0-A86F-CF8B-F8F9-BED8C49E50AC}"/>
                </a:ext>
              </a:extLst>
            </p:cNvPr>
            <p:cNvSpPr>
              <a:spLocks noChangeArrowheads="1"/>
            </p:cNvSpPr>
            <p:nvPr/>
          </p:nvSpPr>
          <p:spPr bwMode="auto">
            <a:xfrm>
              <a:off x="2537" y="3729"/>
              <a:ext cx="188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Line 462">
              <a:extLst>
                <a:ext uri="{FF2B5EF4-FFF2-40B4-BE49-F238E27FC236}">
                  <a16:creationId xmlns:a16="http://schemas.microsoft.com/office/drawing/2014/main" id="{E3673D59-79D0-2C63-8BA7-B033866C1F7A}"/>
                </a:ext>
              </a:extLst>
            </p:cNvPr>
            <p:cNvSpPr>
              <a:spLocks noChangeShapeType="1"/>
            </p:cNvSpPr>
            <p:nvPr/>
          </p:nvSpPr>
          <p:spPr bwMode="auto">
            <a:xfrm>
              <a:off x="2537" y="3794"/>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Rectangle 463">
              <a:extLst>
                <a:ext uri="{FF2B5EF4-FFF2-40B4-BE49-F238E27FC236}">
                  <a16:creationId xmlns:a16="http://schemas.microsoft.com/office/drawing/2014/main" id="{D0D7F986-432C-AA33-3526-9E4256EE177B}"/>
                </a:ext>
              </a:extLst>
            </p:cNvPr>
            <p:cNvSpPr>
              <a:spLocks noChangeArrowheads="1"/>
            </p:cNvSpPr>
            <p:nvPr/>
          </p:nvSpPr>
          <p:spPr bwMode="auto">
            <a:xfrm>
              <a:off x="2537" y="3794"/>
              <a:ext cx="188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Line 464">
              <a:extLst>
                <a:ext uri="{FF2B5EF4-FFF2-40B4-BE49-F238E27FC236}">
                  <a16:creationId xmlns:a16="http://schemas.microsoft.com/office/drawing/2014/main" id="{32378179-A43D-1880-19AE-FE47524E97B4}"/>
                </a:ext>
              </a:extLst>
            </p:cNvPr>
            <p:cNvSpPr>
              <a:spLocks noChangeShapeType="1"/>
            </p:cNvSpPr>
            <p:nvPr/>
          </p:nvSpPr>
          <p:spPr bwMode="auto">
            <a:xfrm>
              <a:off x="1178" y="3859"/>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Rectangle 465">
              <a:extLst>
                <a:ext uri="{FF2B5EF4-FFF2-40B4-BE49-F238E27FC236}">
                  <a16:creationId xmlns:a16="http://schemas.microsoft.com/office/drawing/2014/main" id="{127E03F1-BF66-11F6-CFA0-FECD195517A5}"/>
                </a:ext>
              </a:extLst>
            </p:cNvPr>
            <p:cNvSpPr>
              <a:spLocks noChangeArrowheads="1"/>
            </p:cNvSpPr>
            <p:nvPr/>
          </p:nvSpPr>
          <p:spPr bwMode="auto">
            <a:xfrm>
              <a:off x="1178" y="3859"/>
              <a:ext cx="324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Line 466">
              <a:extLst>
                <a:ext uri="{FF2B5EF4-FFF2-40B4-BE49-F238E27FC236}">
                  <a16:creationId xmlns:a16="http://schemas.microsoft.com/office/drawing/2014/main" id="{EB16CD54-C224-5CA8-5A13-0FA5000E82F8}"/>
                </a:ext>
              </a:extLst>
            </p:cNvPr>
            <p:cNvSpPr>
              <a:spLocks noChangeShapeType="1"/>
            </p:cNvSpPr>
            <p:nvPr/>
          </p:nvSpPr>
          <p:spPr bwMode="auto">
            <a:xfrm>
              <a:off x="643" y="3923"/>
              <a:ext cx="377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Rectangle 467">
              <a:extLst>
                <a:ext uri="{FF2B5EF4-FFF2-40B4-BE49-F238E27FC236}">
                  <a16:creationId xmlns:a16="http://schemas.microsoft.com/office/drawing/2014/main" id="{3E8C74EA-58C5-DE11-1E43-4F52A63AD7AE}"/>
                </a:ext>
              </a:extLst>
            </p:cNvPr>
            <p:cNvSpPr>
              <a:spLocks noChangeArrowheads="1"/>
            </p:cNvSpPr>
            <p:nvPr/>
          </p:nvSpPr>
          <p:spPr bwMode="auto">
            <a:xfrm>
              <a:off x="643" y="3923"/>
              <a:ext cx="3777"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Line 468">
              <a:extLst>
                <a:ext uri="{FF2B5EF4-FFF2-40B4-BE49-F238E27FC236}">
                  <a16:creationId xmlns:a16="http://schemas.microsoft.com/office/drawing/2014/main" id="{724E0914-AA6C-3884-C315-D2C0BF27111B}"/>
                </a:ext>
              </a:extLst>
            </p:cNvPr>
            <p:cNvSpPr>
              <a:spLocks noChangeShapeType="1"/>
            </p:cNvSpPr>
            <p:nvPr/>
          </p:nvSpPr>
          <p:spPr bwMode="auto">
            <a:xfrm>
              <a:off x="1178" y="3988"/>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Rectangle 469">
              <a:extLst>
                <a:ext uri="{FF2B5EF4-FFF2-40B4-BE49-F238E27FC236}">
                  <a16:creationId xmlns:a16="http://schemas.microsoft.com/office/drawing/2014/main" id="{3B78554D-DC91-4019-A22C-4BFEFD1E5AFA}"/>
                </a:ext>
              </a:extLst>
            </p:cNvPr>
            <p:cNvSpPr>
              <a:spLocks noChangeArrowheads="1"/>
            </p:cNvSpPr>
            <p:nvPr/>
          </p:nvSpPr>
          <p:spPr bwMode="auto">
            <a:xfrm>
              <a:off x="1178" y="3988"/>
              <a:ext cx="324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Line 470">
              <a:extLst>
                <a:ext uri="{FF2B5EF4-FFF2-40B4-BE49-F238E27FC236}">
                  <a16:creationId xmlns:a16="http://schemas.microsoft.com/office/drawing/2014/main" id="{08B7083C-3927-FF2C-325D-97B76760E127}"/>
                </a:ext>
              </a:extLst>
            </p:cNvPr>
            <p:cNvSpPr>
              <a:spLocks noChangeShapeType="1"/>
            </p:cNvSpPr>
            <p:nvPr/>
          </p:nvSpPr>
          <p:spPr bwMode="auto">
            <a:xfrm>
              <a:off x="1178" y="4053"/>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471">
              <a:extLst>
                <a:ext uri="{FF2B5EF4-FFF2-40B4-BE49-F238E27FC236}">
                  <a16:creationId xmlns:a16="http://schemas.microsoft.com/office/drawing/2014/main" id="{A6766008-BA34-03E9-BC90-458FF3D987EC}"/>
                </a:ext>
              </a:extLst>
            </p:cNvPr>
            <p:cNvSpPr>
              <a:spLocks noChangeArrowheads="1"/>
            </p:cNvSpPr>
            <p:nvPr/>
          </p:nvSpPr>
          <p:spPr bwMode="auto">
            <a:xfrm>
              <a:off x="1178" y="4053"/>
              <a:ext cx="324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Line 472">
              <a:extLst>
                <a:ext uri="{FF2B5EF4-FFF2-40B4-BE49-F238E27FC236}">
                  <a16:creationId xmlns:a16="http://schemas.microsoft.com/office/drawing/2014/main" id="{26A9540D-3970-DF79-6750-211DFA228E27}"/>
                </a:ext>
              </a:extLst>
            </p:cNvPr>
            <p:cNvSpPr>
              <a:spLocks noChangeShapeType="1"/>
            </p:cNvSpPr>
            <p:nvPr/>
          </p:nvSpPr>
          <p:spPr bwMode="auto">
            <a:xfrm>
              <a:off x="1178" y="4117"/>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Rectangle 473">
              <a:extLst>
                <a:ext uri="{FF2B5EF4-FFF2-40B4-BE49-F238E27FC236}">
                  <a16:creationId xmlns:a16="http://schemas.microsoft.com/office/drawing/2014/main" id="{61A58203-DF36-50DA-0947-D033FD57F594}"/>
                </a:ext>
              </a:extLst>
            </p:cNvPr>
            <p:cNvSpPr>
              <a:spLocks noChangeArrowheads="1"/>
            </p:cNvSpPr>
            <p:nvPr/>
          </p:nvSpPr>
          <p:spPr bwMode="auto">
            <a:xfrm>
              <a:off x="1178" y="4117"/>
              <a:ext cx="324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Line 474">
              <a:extLst>
                <a:ext uri="{FF2B5EF4-FFF2-40B4-BE49-F238E27FC236}">
                  <a16:creationId xmlns:a16="http://schemas.microsoft.com/office/drawing/2014/main" id="{BB8877A3-E5C6-D121-4715-5B953B052262}"/>
                </a:ext>
              </a:extLst>
            </p:cNvPr>
            <p:cNvSpPr>
              <a:spLocks noChangeShapeType="1"/>
            </p:cNvSpPr>
            <p:nvPr/>
          </p:nvSpPr>
          <p:spPr bwMode="auto">
            <a:xfrm>
              <a:off x="643" y="4182"/>
              <a:ext cx="377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475">
              <a:extLst>
                <a:ext uri="{FF2B5EF4-FFF2-40B4-BE49-F238E27FC236}">
                  <a16:creationId xmlns:a16="http://schemas.microsoft.com/office/drawing/2014/main" id="{9D1BB393-F8EC-83A9-42AA-CC5B61AEBC1E}"/>
                </a:ext>
              </a:extLst>
            </p:cNvPr>
            <p:cNvSpPr>
              <a:spLocks noChangeArrowheads="1"/>
            </p:cNvSpPr>
            <p:nvPr/>
          </p:nvSpPr>
          <p:spPr bwMode="auto">
            <a:xfrm>
              <a:off x="643" y="4182"/>
              <a:ext cx="3777"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Line 476">
              <a:extLst>
                <a:ext uri="{FF2B5EF4-FFF2-40B4-BE49-F238E27FC236}">
                  <a16:creationId xmlns:a16="http://schemas.microsoft.com/office/drawing/2014/main" id="{9AE04806-618F-1515-46D5-EFBA94AE6D75}"/>
                </a:ext>
              </a:extLst>
            </p:cNvPr>
            <p:cNvSpPr>
              <a:spLocks noChangeShapeType="1"/>
            </p:cNvSpPr>
            <p:nvPr/>
          </p:nvSpPr>
          <p:spPr bwMode="auto">
            <a:xfrm>
              <a:off x="1178" y="4247"/>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477">
              <a:extLst>
                <a:ext uri="{FF2B5EF4-FFF2-40B4-BE49-F238E27FC236}">
                  <a16:creationId xmlns:a16="http://schemas.microsoft.com/office/drawing/2014/main" id="{E954CCAE-9CE4-C48D-8E99-B27D82DE7523}"/>
                </a:ext>
              </a:extLst>
            </p:cNvPr>
            <p:cNvSpPr>
              <a:spLocks noChangeArrowheads="1"/>
            </p:cNvSpPr>
            <p:nvPr/>
          </p:nvSpPr>
          <p:spPr bwMode="auto">
            <a:xfrm>
              <a:off x="1178" y="4247"/>
              <a:ext cx="324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Line 478">
              <a:extLst>
                <a:ext uri="{FF2B5EF4-FFF2-40B4-BE49-F238E27FC236}">
                  <a16:creationId xmlns:a16="http://schemas.microsoft.com/office/drawing/2014/main" id="{7BF195F1-1F7A-1797-57D4-66B697C9E11E}"/>
                </a:ext>
              </a:extLst>
            </p:cNvPr>
            <p:cNvSpPr>
              <a:spLocks noChangeShapeType="1"/>
            </p:cNvSpPr>
            <p:nvPr/>
          </p:nvSpPr>
          <p:spPr bwMode="auto">
            <a:xfrm>
              <a:off x="1178" y="4311"/>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Rectangle 479">
              <a:extLst>
                <a:ext uri="{FF2B5EF4-FFF2-40B4-BE49-F238E27FC236}">
                  <a16:creationId xmlns:a16="http://schemas.microsoft.com/office/drawing/2014/main" id="{E21D8FEC-FA93-A50A-142F-E6B0EC1ED103}"/>
                </a:ext>
              </a:extLst>
            </p:cNvPr>
            <p:cNvSpPr>
              <a:spLocks noChangeArrowheads="1"/>
            </p:cNvSpPr>
            <p:nvPr/>
          </p:nvSpPr>
          <p:spPr bwMode="auto">
            <a:xfrm>
              <a:off x="1178" y="4311"/>
              <a:ext cx="324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Line 480">
              <a:extLst>
                <a:ext uri="{FF2B5EF4-FFF2-40B4-BE49-F238E27FC236}">
                  <a16:creationId xmlns:a16="http://schemas.microsoft.com/office/drawing/2014/main" id="{351A122C-1EE0-A6A2-2A24-4E81079F0EE5}"/>
                </a:ext>
              </a:extLst>
            </p:cNvPr>
            <p:cNvSpPr>
              <a:spLocks noChangeShapeType="1"/>
            </p:cNvSpPr>
            <p:nvPr/>
          </p:nvSpPr>
          <p:spPr bwMode="auto">
            <a:xfrm>
              <a:off x="2537" y="4376"/>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Rectangle 481">
              <a:extLst>
                <a:ext uri="{FF2B5EF4-FFF2-40B4-BE49-F238E27FC236}">
                  <a16:creationId xmlns:a16="http://schemas.microsoft.com/office/drawing/2014/main" id="{18CC9796-1D6D-94A3-21AC-09C9B1071575}"/>
                </a:ext>
              </a:extLst>
            </p:cNvPr>
            <p:cNvSpPr>
              <a:spLocks noChangeArrowheads="1"/>
            </p:cNvSpPr>
            <p:nvPr/>
          </p:nvSpPr>
          <p:spPr bwMode="auto">
            <a:xfrm>
              <a:off x="2537" y="4376"/>
              <a:ext cx="188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Line 482">
              <a:extLst>
                <a:ext uri="{FF2B5EF4-FFF2-40B4-BE49-F238E27FC236}">
                  <a16:creationId xmlns:a16="http://schemas.microsoft.com/office/drawing/2014/main" id="{954804AB-048B-2AB3-2550-DEFB6B6D4773}"/>
                </a:ext>
              </a:extLst>
            </p:cNvPr>
            <p:cNvSpPr>
              <a:spLocks noChangeShapeType="1"/>
            </p:cNvSpPr>
            <p:nvPr/>
          </p:nvSpPr>
          <p:spPr bwMode="auto">
            <a:xfrm>
              <a:off x="2537" y="4441"/>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Rectangle 483">
              <a:extLst>
                <a:ext uri="{FF2B5EF4-FFF2-40B4-BE49-F238E27FC236}">
                  <a16:creationId xmlns:a16="http://schemas.microsoft.com/office/drawing/2014/main" id="{076E1497-E075-E057-966D-208E05473D47}"/>
                </a:ext>
              </a:extLst>
            </p:cNvPr>
            <p:cNvSpPr>
              <a:spLocks noChangeArrowheads="1"/>
            </p:cNvSpPr>
            <p:nvPr/>
          </p:nvSpPr>
          <p:spPr bwMode="auto">
            <a:xfrm>
              <a:off x="2537" y="4441"/>
              <a:ext cx="188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Line 484">
              <a:extLst>
                <a:ext uri="{FF2B5EF4-FFF2-40B4-BE49-F238E27FC236}">
                  <a16:creationId xmlns:a16="http://schemas.microsoft.com/office/drawing/2014/main" id="{9C29A046-B680-F895-745C-37F369C77FB9}"/>
                </a:ext>
              </a:extLst>
            </p:cNvPr>
            <p:cNvSpPr>
              <a:spLocks noChangeShapeType="1"/>
            </p:cNvSpPr>
            <p:nvPr/>
          </p:nvSpPr>
          <p:spPr bwMode="auto">
            <a:xfrm>
              <a:off x="2537" y="4505"/>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Rectangle 485">
              <a:extLst>
                <a:ext uri="{FF2B5EF4-FFF2-40B4-BE49-F238E27FC236}">
                  <a16:creationId xmlns:a16="http://schemas.microsoft.com/office/drawing/2014/main" id="{D120482E-92AA-B6DE-B54B-3616DC7381C9}"/>
                </a:ext>
              </a:extLst>
            </p:cNvPr>
            <p:cNvSpPr>
              <a:spLocks noChangeArrowheads="1"/>
            </p:cNvSpPr>
            <p:nvPr/>
          </p:nvSpPr>
          <p:spPr bwMode="auto">
            <a:xfrm>
              <a:off x="2537" y="4505"/>
              <a:ext cx="188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Line 486">
              <a:extLst>
                <a:ext uri="{FF2B5EF4-FFF2-40B4-BE49-F238E27FC236}">
                  <a16:creationId xmlns:a16="http://schemas.microsoft.com/office/drawing/2014/main" id="{EAAAB87F-C12D-6A8B-C36C-80D9996FD67B}"/>
                </a:ext>
              </a:extLst>
            </p:cNvPr>
            <p:cNvSpPr>
              <a:spLocks noChangeShapeType="1"/>
            </p:cNvSpPr>
            <p:nvPr/>
          </p:nvSpPr>
          <p:spPr bwMode="auto">
            <a:xfrm>
              <a:off x="643" y="4570"/>
              <a:ext cx="377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Rectangle 487">
              <a:extLst>
                <a:ext uri="{FF2B5EF4-FFF2-40B4-BE49-F238E27FC236}">
                  <a16:creationId xmlns:a16="http://schemas.microsoft.com/office/drawing/2014/main" id="{1BFEEC14-2071-4642-5F61-785A0FD5E279}"/>
                </a:ext>
              </a:extLst>
            </p:cNvPr>
            <p:cNvSpPr>
              <a:spLocks noChangeArrowheads="1"/>
            </p:cNvSpPr>
            <p:nvPr/>
          </p:nvSpPr>
          <p:spPr bwMode="auto">
            <a:xfrm>
              <a:off x="643" y="4570"/>
              <a:ext cx="3777"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Line 488">
              <a:extLst>
                <a:ext uri="{FF2B5EF4-FFF2-40B4-BE49-F238E27FC236}">
                  <a16:creationId xmlns:a16="http://schemas.microsoft.com/office/drawing/2014/main" id="{DF3ABDD9-967D-DD15-B2F9-72949E8A6674}"/>
                </a:ext>
              </a:extLst>
            </p:cNvPr>
            <p:cNvSpPr>
              <a:spLocks noChangeShapeType="1"/>
            </p:cNvSpPr>
            <p:nvPr/>
          </p:nvSpPr>
          <p:spPr bwMode="auto">
            <a:xfrm>
              <a:off x="2537" y="4635"/>
              <a:ext cx="18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Rectangle 489">
              <a:extLst>
                <a:ext uri="{FF2B5EF4-FFF2-40B4-BE49-F238E27FC236}">
                  <a16:creationId xmlns:a16="http://schemas.microsoft.com/office/drawing/2014/main" id="{346DCDDC-2916-4383-BEA6-58432EA30038}"/>
                </a:ext>
              </a:extLst>
            </p:cNvPr>
            <p:cNvSpPr>
              <a:spLocks noChangeArrowheads="1"/>
            </p:cNvSpPr>
            <p:nvPr/>
          </p:nvSpPr>
          <p:spPr bwMode="auto">
            <a:xfrm>
              <a:off x="2537" y="4635"/>
              <a:ext cx="1881"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Line 490">
              <a:extLst>
                <a:ext uri="{FF2B5EF4-FFF2-40B4-BE49-F238E27FC236}">
                  <a16:creationId xmlns:a16="http://schemas.microsoft.com/office/drawing/2014/main" id="{B3DEA31D-8361-2BB3-39B1-AE13AEC42185}"/>
                </a:ext>
              </a:extLst>
            </p:cNvPr>
            <p:cNvSpPr>
              <a:spLocks noChangeShapeType="1"/>
            </p:cNvSpPr>
            <p:nvPr/>
          </p:nvSpPr>
          <p:spPr bwMode="auto">
            <a:xfrm>
              <a:off x="-114" y="4700"/>
              <a:ext cx="453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Rectangle 491">
              <a:extLst>
                <a:ext uri="{FF2B5EF4-FFF2-40B4-BE49-F238E27FC236}">
                  <a16:creationId xmlns:a16="http://schemas.microsoft.com/office/drawing/2014/main" id="{346091CD-082D-CFAF-F672-9339F2141A48}"/>
                </a:ext>
              </a:extLst>
            </p:cNvPr>
            <p:cNvSpPr>
              <a:spLocks noChangeArrowheads="1"/>
            </p:cNvSpPr>
            <p:nvPr/>
          </p:nvSpPr>
          <p:spPr bwMode="auto">
            <a:xfrm>
              <a:off x="-114" y="4700"/>
              <a:ext cx="4534"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Line 492">
              <a:extLst>
                <a:ext uri="{FF2B5EF4-FFF2-40B4-BE49-F238E27FC236}">
                  <a16:creationId xmlns:a16="http://schemas.microsoft.com/office/drawing/2014/main" id="{BC7ABD70-7DE2-4216-C57D-610AE606C0D0}"/>
                </a:ext>
              </a:extLst>
            </p:cNvPr>
            <p:cNvSpPr>
              <a:spLocks noChangeShapeType="1"/>
            </p:cNvSpPr>
            <p:nvPr/>
          </p:nvSpPr>
          <p:spPr bwMode="auto">
            <a:xfrm>
              <a:off x="-114" y="4799"/>
              <a:ext cx="453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Rectangle 493">
              <a:extLst>
                <a:ext uri="{FF2B5EF4-FFF2-40B4-BE49-F238E27FC236}">
                  <a16:creationId xmlns:a16="http://schemas.microsoft.com/office/drawing/2014/main" id="{03B6D8C2-54F2-14C8-CEDE-55F1ABA486ED}"/>
                </a:ext>
              </a:extLst>
            </p:cNvPr>
            <p:cNvSpPr>
              <a:spLocks noChangeArrowheads="1"/>
            </p:cNvSpPr>
            <p:nvPr/>
          </p:nvSpPr>
          <p:spPr bwMode="auto">
            <a:xfrm>
              <a:off x="-114" y="4799"/>
              <a:ext cx="4534"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Line 494">
              <a:extLst>
                <a:ext uri="{FF2B5EF4-FFF2-40B4-BE49-F238E27FC236}">
                  <a16:creationId xmlns:a16="http://schemas.microsoft.com/office/drawing/2014/main" id="{3CC88F45-31ED-69DE-F084-6DD42DF28EDC}"/>
                </a:ext>
              </a:extLst>
            </p:cNvPr>
            <p:cNvSpPr>
              <a:spLocks noChangeShapeType="1"/>
            </p:cNvSpPr>
            <p:nvPr/>
          </p:nvSpPr>
          <p:spPr bwMode="auto">
            <a:xfrm>
              <a:off x="-114" y="4864"/>
              <a:ext cx="453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Rectangle 495">
              <a:extLst>
                <a:ext uri="{FF2B5EF4-FFF2-40B4-BE49-F238E27FC236}">
                  <a16:creationId xmlns:a16="http://schemas.microsoft.com/office/drawing/2014/main" id="{DF489779-05CF-5C96-4892-3C3320218B98}"/>
                </a:ext>
              </a:extLst>
            </p:cNvPr>
            <p:cNvSpPr>
              <a:spLocks noChangeArrowheads="1"/>
            </p:cNvSpPr>
            <p:nvPr/>
          </p:nvSpPr>
          <p:spPr bwMode="auto">
            <a:xfrm>
              <a:off x="-114" y="4864"/>
              <a:ext cx="4534"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Line 496">
              <a:extLst>
                <a:ext uri="{FF2B5EF4-FFF2-40B4-BE49-F238E27FC236}">
                  <a16:creationId xmlns:a16="http://schemas.microsoft.com/office/drawing/2014/main" id="{93BD1F88-5EC9-2036-2301-0750C649680E}"/>
                </a:ext>
              </a:extLst>
            </p:cNvPr>
            <p:cNvSpPr>
              <a:spLocks noChangeShapeType="1"/>
            </p:cNvSpPr>
            <p:nvPr/>
          </p:nvSpPr>
          <p:spPr bwMode="auto">
            <a:xfrm>
              <a:off x="1178" y="4928"/>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Rectangle 497">
              <a:extLst>
                <a:ext uri="{FF2B5EF4-FFF2-40B4-BE49-F238E27FC236}">
                  <a16:creationId xmlns:a16="http://schemas.microsoft.com/office/drawing/2014/main" id="{47F9EBD1-D1C7-A0D8-FD86-270462B04623}"/>
                </a:ext>
              </a:extLst>
            </p:cNvPr>
            <p:cNvSpPr>
              <a:spLocks noChangeArrowheads="1"/>
            </p:cNvSpPr>
            <p:nvPr/>
          </p:nvSpPr>
          <p:spPr bwMode="auto">
            <a:xfrm>
              <a:off x="1178" y="4928"/>
              <a:ext cx="324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Line 498">
              <a:extLst>
                <a:ext uri="{FF2B5EF4-FFF2-40B4-BE49-F238E27FC236}">
                  <a16:creationId xmlns:a16="http://schemas.microsoft.com/office/drawing/2014/main" id="{C9F4E2A6-C474-28D9-47FD-067E10C3B4F6}"/>
                </a:ext>
              </a:extLst>
            </p:cNvPr>
            <p:cNvSpPr>
              <a:spLocks noChangeShapeType="1"/>
            </p:cNvSpPr>
            <p:nvPr/>
          </p:nvSpPr>
          <p:spPr bwMode="auto">
            <a:xfrm>
              <a:off x="1178" y="4993"/>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Rectangle 499">
              <a:extLst>
                <a:ext uri="{FF2B5EF4-FFF2-40B4-BE49-F238E27FC236}">
                  <a16:creationId xmlns:a16="http://schemas.microsoft.com/office/drawing/2014/main" id="{D30308E9-19A5-5AD2-7D94-5DF88EFBC266}"/>
                </a:ext>
              </a:extLst>
            </p:cNvPr>
            <p:cNvSpPr>
              <a:spLocks noChangeArrowheads="1"/>
            </p:cNvSpPr>
            <p:nvPr/>
          </p:nvSpPr>
          <p:spPr bwMode="auto">
            <a:xfrm>
              <a:off x="1178" y="4993"/>
              <a:ext cx="324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Line 500">
              <a:extLst>
                <a:ext uri="{FF2B5EF4-FFF2-40B4-BE49-F238E27FC236}">
                  <a16:creationId xmlns:a16="http://schemas.microsoft.com/office/drawing/2014/main" id="{693BBDDF-9E65-0CEA-63B6-FB4A4B653941}"/>
                </a:ext>
              </a:extLst>
            </p:cNvPr>
            <p:cNvSpPr>
              <a:spLocks noChangeShapeType="1"/>
            </p:cNvSpPr>
            <p:nvPr/>
          </p:nvSpPr>
          <p:spPr bwMode="auto">
            <a:xfrm>
              <a:off x="1178" y="5058"/>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Rectangle 501">
              <a:extLst>
                <a:ext uri="{FF2B5EF4-FFF2-40B4-BE49-F238E27FC236}">
                  <a16:creationId xmlns:a16="http://schemas.microsoft.com/office/drawing/2014/main" id="{B4C45CF8-97F2-1D02-6AEE-488C4D69BF4D}"/>
                </a:ext>
              </a:extLst>
            </p:cNvPr>
            <p:cNvSpPr>
              <a:spLocks noChangeArrowheads="1"/>
            </p:cNvSpPr>
            <p:nvPr/>
          </p:nvSpPr>
          <p:spPr bwMode="auto">
            <a:xfrm>
              <a:off x="1178" y="5058"/>
              <a:ext cx="324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Line 502">
              <a:extLst>
                <a:ext uri="{FF2B5EF4-FFF2-40B4-BE49-F238E27FC236}">
                  <a16:creationId xmlns:a16="http://schemas.microsoft.com/office/drawing/2014/main" id="{A44F0910-0122-DA26-1B7D-0568139361FA}"/>
                </a:ext>
              </a:extLst>
            </p:cNvPr>
            <p:cNvSpPr>
              <a:spLocks noChangeShapeType="1"/>
            </p:cNvSpPr>
            <p:nvPr/>
          </p:nvSpPr>
          <p:spPr bwMode="auto">
            <a:xfrm>
              <a:off x="1178" y="5122"/>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Rectangle 503">
              <a:extLst>
                <a:ext uri="{FF2B5EF4-FFF2-40B4-BE49-F238E27FC236}">
                  <a16:creationId xmlns:a16="http://schemas.microsoft.com/office/drawing/2014/main" id="{5AB4AA92-05C2-1771-881B-AC7C8026F4E1}"/>
                </a:ext>
              </a:extLst>
            </p:cNvPr>
            <p:cNvSpPr>
              <a:spLocks noChangeArrowheads="1"/>
            </p:cNvSpPr>
            <p:nvPr/>
          </p:nvSpPr>
          <p:spPr bwMode="auto">
            <a:xfrm>
              <a:off x="1178" y="5122"/>
              <a:ext cx="324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Line 504">
              <a:extLst>
                <a:ext uri="{FF2B5EF4-FFF2-40B4-BE49-F238E27FC236}">
                  <a16:creationId xmlns:a16="http://schemas.microsoft.com/office/drawing/2014/main" id="{F418283F-32B7-23B9-2ED1-F7303F1DF8DE}"/>
                </a:ext>
              </a:extLst>
            </p:cNvPr>
            <p:cNvSpPr>
              <a:spLocks noChangeShapeType="1"/>
            </p:cNvSpPr>
            <p:nvPr/>
          </p:nvSpPr>
          <p:spPr bwMode="auto">
            <a:xfrm>
              <a:off x="1178" y="5187"/>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Rectangle 505">
              <a:extLst>
                <a:ext uri="{FF2B5EF4-FFF2-40B4-BE49-F238E27FC236}">
                  <a16:creationId xmlns:a16="http://schemas.microsoft.com/office/drawing/2014/main" id="{355F13FF-8E11-B42B-DEE5-3322354C81BE}"/>
                </a:ext>
              </a:extLst>
            </p:cNvPr>
            <p:cNvSpPr>
              <a:spLocks noChangeArrowheads="1"/>
            </p:cNvSpPr>
            <p:nvPr/>
          </p:nvSpPr>
          <p:spPr bwMode="auto">
            <a:xfrm>
              <a:off x="1178" y="5187"/>
              <a:ext cx="324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Line 506">
              <a:extLst>
                <a:ext uri="{FF2B5EF4-FFF2-40B4-BE49-F238E27FC236}">
                  <a16:creationId xmlns:a16="http://schemas.microsoft.com/office/drawing/2014/main" id="{248FFD06-06FE-5D22-34B3-360AE024D2DB}"/>
                </a:ext>
              </a:extLst>
            </p:cNvPr>
            <p:cNvSpPr>
              <a:spLocks noChangeShapeType="1"/>
            </p:cNvSpPr>
            <p:nvPr/>
          </p:nvSpPr>
          <p:spPr bwMode="auto">
            <a:xfrm>
              <a:off x="1178" y="5252"/>
              <a:ext cx="3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Rectangle 507">
              <a:extLst>
                <a:ext uri="{FF2B5EF4-FFF2-40B4-BE49-F238E27FC236}">
                  <a16:creationId xmlns:a16="http://schemas.microsoft.com/office/drawing/2014/main" id="{0CEA62B2-AAED-D35C-95F9-70FCE9925C9A}"/>
                </a:ext>
              </a:extLst>
            </p:cNvPr>
            <p:cNvSpPr>
              <a:spLocks noChangeArrowheads="1"/>
            </p:cNvSpPr>
            <p:nvPr/>
          </p:nvSpPr>
          <p:spPr bwMode="auto">
            <a:xfrm>
              <a:off x="1178" y="5252"/>
              <a:ext cx="324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Line 508">
              <a:extLst>
                <a:ext uri="{FF2B5EF4-FFF2-40B4-BE49-F238E27FC236}">
                  <a16:creationId xmlns:a16="http://schemas.microsoft.com/office/drawing/2014/main" id="{0FD1BBAD-9909-7460-8D07-7475F653C5CE}"/>
                </a:ext>
              </a:extLst>
            </p:cNvPr>
            <p:cNvSpPr>
              <a:spLocks noChangeShapeType="1"/>
            </p:cNvSpPr>
            <p:nvPr/>
          </p:nvSpPr>
          <p:spPr bwMode="auto">
            <a:xfrm>
              <a:off x="-114" y="5317"/>
              <a:ext cx="453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Rectangle 509">
              <a:extLst>
                <a:ext uri="{FF2B5EF4-FFF2-40B4-BE49-F238E27FC236}">
                  <a16:creationId xmlns:a16="http://schemas.microsoft.com/office/drawing/2014/main" id="{331AB7A8-0FE9-D087-6A34-A0D06BFF92C7}"/>
                </a:ext>
              </a:extLst>
            </p:cNvPr>
            <p:cNvSpPr>
              <a:spLocks noChangeArrowheads="1"/>
            </p:cNvSpPr>
            <p:nvPr/>
          </p:nvSpPr>
          <p:spPr bwMode="auto">
            <a:xfrm>
              <a:off x="-114" y="5317"/>
              <a:ext cx="4534"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1939790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角丸四角形 138"/>
          <p:cNvSpPr/>
          <p:nvPr/>
        </p:nvSpPr>
        <p:spPr>
          <a:xfrm>
            <a:off x="229745" y="4868014"/>
            <a:ext cx="2988000" cy="669473"/>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 name="角丸四角形 15"/>
          <p:cNvSpPr/>
          <p:nvPr/>
        </p:nvSpPr>
        <p:spPr>
          <a:xfrm>
            <a:off x="229745" y="1703086"/>
            <a:ext cx="2988000" cy="69892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506" name="Line 4"/>
          <p:cNvSpPr>
            <a:spLocks noChangeShapeType="1"/>
          </p:cNvSpPr>
          <p:nvPr/>
        </p:nvSpPr>
        <p:spPr bwMode="auto">
          <a:xfrm>
            <a:off x="0" y="272480"/>
            <a:ext cx="6858000" cy="0"/>
          </a:xfrm>
          <a:prstGeom prst="line">
            <a:avLst/>
          </a:prstGeom>
          <a:noFill/>
          <a:ln w="9525">
            <a:solidFill>
              <a:schemeClr val="tx1"/>
            </a:solidFill>
            <a:round/>
            <a:headEnd/>
            <a:tailEnd/>
          </a:ln>
        </p:spPr>
        <p:txBody>
          <a:bodyPr/>
          <a:lstStyle/>
          <a:p>
            <a:endParaRPr lang="ja-JP" altLang="en-US"/>
          </a:p>
        </p:txBody>
      </p:sp>
      <p:sp>
        <p:nvSpPr>
          <p:cNvPr id="21507"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9" name="角丸四角形 8"/>
          <p:cNvSpPr/>
          <p:nvPr/>
        </p:nvSpPr>
        <p:spPr bwMode="auto">
          <a:xfrm>
            <a:off x="172368" y="1233451"/>
            <a:ext cx="3132000" cy="4367621"/>
          </a:xfrm>
          <a:prstGeom prst="roundRect">
            <a:avLst>
              <a:gd name="adj" fmla="val 0"/>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1511" name="テキスト ボックス 25"/>
          <p:cNvSpPr txBox="1">
            <a:spLocks noChangeArrowheads="1"/>
          </p:cNvSpPr>
          <p:nvPr/>
        </p:nvSpPr>
        <p:spPr bwMode="auto">
          <a:xfrm>
            <a:off x="172368" y="1233451"/>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活動組織</a:t>
            </a:r>
          </a:p>
        </p:txBody>
      </p:sp>
      <p:sp>
        <p:nvSpPr>
          <p:cNvPr id="11" name="Rectangle 18"/>
          <p:cNvSpPr>
            <a:spLocks noChangeArrowheads="1"/>
          </p:cNvSpPr>
          <p:nvPr/>
        </p:nvSpPr>
        <p:spPr bwMode="auto">
          <a:xfrm>
            <a:off x="5811071" y="3182416"/>
            <a:ext cx="936000" cy="1922787"/>
          </a:xfrm>
          <a:prstGeom prst="rect">
            <a:avLst/>
          </a:prstGeom>
          <a:no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21515" name="テキスト ボックス 18"/>
          <p:cNvSpPr txBox="1">
            <a:spLocks noChangeArrowheads="1"/>
          </p:cNvSpPr>
          <p:nvPr/>
        </p:nvSpPr>
        <p:spPr bwMode="auto">
          <a:xfrm>
            <a:off x="5811071" y="2720752"/>
            <a:ext cx="936000" cy="276999"/>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市町村</a:t>
            </a:r>
          </a:p>
        </p:txBody>
      </p:sp>
      <p:sp>
        <p:nvSpPr>
          <p:cNvPr id="49" name="テキスト ボックス 48"/>
          <p:cNvSpPr txBox="1"/>
          <p:nvPr/>
        </p:nvSpPr>
        <p:spPr>
          <a:xfrm>
            <a:off x="5829071" y="352745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21554" name="テキスト ボックス 1"/>
          <p:cNvSpPr txBox="1">
            <a:spLocks noChangeArrowheads="1"/>
          </p:cNvSpPr>
          <p:nvPr/>
        </p:nvSpPr>
        <p:spPr bwMode="auto">
          <a:xfrm>
            <a:off x="116632" y="335196"/>
            <a:ext cx="2068115"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３．手続きの概要</a:t>
            </a:r>
            <a:endParaRPr lang="en-US" altLang="ja-JP" dirty="0">
              <a:solidFill>
                <a:schemeClr val="tx1"/>
              </a:solidFill>
            </a:endParaRPr>
          </a:p>
        </p:txBody>
      </p:sp>
      <p:sp>
        <p:nvSpPr>
          <p:cNvPr id="84" name="角丸四角形 83"/>
          <p:cNvSpPr/>
          <p:nvPr/>
        </p:nvSpPr>
        <p:spPr bwMode="auto">
          <a:xfrm>
            <a:off x="172368" y="6075779"/>
            <a:ext cx="3132000" cy="3485734"/>
          </a:xfrm>
          <a:prstGeom prst="roundRect">
            <a:avLst>
              <a:gd name="adj" fmla="val 4123"/>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5" name="テキスト ボックス 25"/>
          <p:cNvSpPr txBox="1">
            <a:spLocks noChangeArrowheads="1"/>
          </p:cNvSpPr>
          <p:nvPr/>
        </p:nvSpPr>
        <p:spPr bwMode="auto">
          <a:xfrm>
            <a:off x="172368" y="6075779"/>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a:t>
            </a:r>
            <a:r>
              <a:rPr lang="zh-TW" altLang="en-US" b="1" dirty="0">
                <a:latin typeface="HG丸ｺﾞｼｯｸM-PRO" panose="020F0600000000000000" pitchFamily="50" charset="-128"/>
                <a:ea typeface="HG丸ｺﾞｼｯｸM-PRO" panose="020F0600000000000000" pitchFamily="50" charset="-128"/>
              </a:rPr>
              <a:t>組織</a:t>
            </a:r>
            <a:endParaRPr lang="ja-JP" altLang="en-US" b="1" dirty="0">
              <a:latin typeface="HG丸ｺﾞｼｯｸM-PRO" panose="020F0600000000000000" pitchFamily="50" charset="-128"/>
              <a:ea typeface="HG丸ｺﾞｼｯｸM-PRO" panose="020F0600000000000000" pitchFamily="50" charset="-128"/>
            </a:endParaRPr>
          </a:p>
        </p:txBody>
      </p:sp>
      <p:sp>
        <p:nvSpPr>
          <p:cNvPr id="92" name="Rectangle 18"/>
          <p:cNvSpPr>
            <a:spLocks noChangeArrowheads="1"/>
          </p:cNvSpPr>
          <p:nvPr/>
        </p:nvSpPr>
        <p:spPr bwMode="auto">
          <a:xfrm>
            <a:off x="5811071" y="6099495"/>
            <a:ext cx="936000" cy="1782786"/>
          </a:xfrm>
          <a:prstGeom prst="rect">
            <a:avLst/>
          </a:prstGeom>
          <a:solidFill>
            <a:schemeClr val="bg1">
              <a:alpha val="16000"/>
            </a:schemeClr>
          </a:solid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93" name="テキスト ボックス 18"/>
          <p:cNvSpPr txBox="1">
            <a:spLocks noChangeArrowheads="1"/>
          </p:cNvSpPr>
          <p:nvPr/>
        </p:nvSpPr>
        <p:spPr bwMode="auto">
          <a:xfrm>
            <a:off x="5811071" y="5649080"/>
            <a:ext cx="936000" cy="276999"/>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市町村</a:t>
            </a:r>
          </a:p>
        </p:txBody>
      </p:sp>
      <p:sp>
        <p:nvSpPr>
          <p:cNvPr id="14" name="テキスト ボックス 13"/>
          <p:cNvSpPr txBox="1"/>
          <p:nvPr/>
        </p:nvSpPr>
        <p:spPr>
          <a:xfrm>
            <a:off x="5829071" y="3717307"/>
            <a:ext cx="900000" cy="180000"/>
          </a:xfrm>
          <a:prstGeom prst="rect">
            <a:avLst/>
          </a:prstGeom>
          <a:noFill/>
        </p:spPr>
        <p:txBody>
          <a:bodyPr wrap="none" lIns="0" tIns="0" rIns="0" bIns="0" rtlCol="0">
            <a:spAutoFit/>
          </a:bodyPr>
          <a:lstStyle/>
          <a:p>
            <a:r>
              <a:rPr kumimoji="1" lang="en-US" altLang="ja-JP" sz="1400" dirty="0">
                <a:latin typeface="ＭＳ Ｐゴシック" panose="020B0600070205080204" pitchFamily="50" charset="-128"/>
              </a:rPr>
              <a:t>6</a:t>
            </a:r>
            <a:r>
              <a:rPr kumimoji="1" lang="ja-JP" altLang="en-US" sz="1400" dirty="0">
                <a:latin typeface="ＭＳ Ｐゴシック" panose="020B0600070205080204" pitchFamily="50" charset="-128"/>
              </a:rPr>
              <a:t>月</a:t>
            </a:r>
            <a:r>
              <a:rPr kumimoji="1" lang="en-US" altLang="ja-JP" sz="1400" dirty="0">
                <a:latin typeface="ＭＳ Ｐゴシック" panose="020B0600070205080204" pitchFamily="50" charset="-128"/>
              </a:rPr>
              <a:t>30</a:t>
            </a:r>
            <a:r>
              <a:rPr kumimoji="1" lang="ja-JP" altLang="en-US" sz="1400" dirty="0">
                <a:latin typeface="ＭＳ Ｐゴシック" panose="020B0600070205080204" pitchFamily="50" charset="-128"/>
              </a:rPr>
              <a:t>日</a:t>
            </a:r>
            <a:r>
              <a:rPr kumimoji="1" lang="ja-JP" altLang="en-US" sz="900" dirty="0">
                <a:latin typeface="ＭＳ Ｐゴシック" panose="020B0600070205080204" pitchFamily="50" charset="-128"/>
              </a:rPr>
              <a:t>まで</a:t>
            </a:r>
            <a:endParaRPr kumimoji="1" lang="ja-JP" altLang="en-US" sz="1400" dirty="0">
              <a:latin typeface="ＭＳ Ｐゴシック" panose="020B0600070205080204" pitchFamily="50" charset="-128"/>
            </a:endParaRPr>
          </a:p>
        </p:txBody>
      </p:sp>
      <p:sp>
        <p:nvSpPr>
          <p:cNvPr id="102" name="テキスト ボックス 101"/>
          <p:cNvSpPr txBox="1"/>
          <p:nvPr/>
        </p:nvSpPr>
        <p:spPr>
          <a:xfrm>
            <a:off x="5829071" y="672250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103" name="テキスト ボックス 102"/>
          <p:cNvSpPr txBox="1"/>
          <p:nvPr/>
        </p:nvSpPr>
        <p:spPr>
          <a:xfrm>
            <a:off x="5829071" y="6930608"/>
            <a:ext cx="856561" cy="369332"/>
          </a:xfrm>
          <a:prstGeom prst="rect">
            <a:avLst/>
          </a:prstGeom>
          <a:noFill/>
        </p:spPr>
        <p:txBody>
          <a:bodyPr wrap="square" lIns="0" tIns="0" rIns="0" bIns="0" rtlCol="0">
            <a:spAutoFit/>
          </a:bodyPr>
          <a:lstStyle/>
          <a:p>
            <a:pPr lvl="0"/>
            <a:r>
              <a:rPr kumimoji="1" lang="ja-JP" altLang="en-US" dirty="0"/>
              <a:t>市町村の</a:t>
            </a:r>
          </a:p>
          <a:p>
            <a:pPr lvl="0"/>
            <a:r>
              <a:rPr kumimoji="1" lang="ja-JP" altLang="en-US" dirty="0"/>
              <a:t>定める日</a:t>
            </a:r>
            <a:r>
              <a:rPr lang="ja-JP" altLang="en-US" sz="900" dirty="0">
                <a:solidFill>
                  <a:srgbClr val="000000"/>
                </a:solidFill>
                <a:latin typeface="ＭＳ Ｐゴシック" panose="020B0600070205080204" pitchFamily="50" charset="-128"/>
              </a:rPr>
              <a:t>まで</a:t>
            </a:r>
            <a:endParaRPr lang="ja-JP" altLang="en-US" sz="1400" dirty="0">
              <a:solidFill>
                <a:srgbClr val="000000"/>
              </a:solidFill>
              <a:latin typeface="ＭＳ Ｐゴシック" panose="020B0600070205080204" pitchFamily="50" charset="-128"/>
            </a:endParaRPr>
          </a:p>
        </p:txBody>
      </p:sp>
      <p:sp>
        <p:nvSpPr>
          <p:cNvPr id="126" name="下矢印 125"/>
          <p:cNvSpPr/>
          <p:nvPr/>
        </p:nvSpPr>
        <p:spPr>
          <a:xfrm>
            <a:off x="1144107" y="2351187"/>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331070" y="1856656"/>
            <a:ext cx="2340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対象地域の設定、構成員の取りまとめを行い、組織の設立に必要</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な規約などの案を作成します。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0" name="角丸四角形 9"/>
          <p:cNvSpPr/>
          <p:nvPr/>
        </p:nvSpPr>
        <p:spPr>
          <a:xfrm>
            <a:off x="318704" y="1571300"/>
            <a:ext cx="1417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①規約等の作成</a:t>
            </a:r>
          </a:p>
        </p:txBody>
      </p:sp>
      <p:sp>
        <p:nvSpPr>
          <p:cNvPr id="106" name="角丸四角形 105"/>
          <p:cNvSpPr/>
          <p:nvPr/>
        </p:nvSpPr>
        <p:spPr>
          <a:xfrm>
            <a:off x="229745" y="3811454"/>
            <a:ext cx="2988000" cy="70187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25" name="正方形/長方形 124"/>
          <p:cNvSpPr/>
          <p:nvPr/>
        </p:nvSpPr>
        <p:spPr>
          <a:xfrm>
            <a:off x="331070" y="3992062"/>
            <a:ext cx="1008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組織が取り組む活動計画の案を作成します。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29" name="角丸四角形 128"/>
          <p:cNvSpPr/>
          <p:nvPr/>
        </p:nvSpPr>
        <p:spPr>
          <a:xfrm>
            <a:off x="318704" y="3674448"/>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③活動計画書の作成</a:t>
            </a:r>
          </a:p>
        </p:txBody>
      </p:sp>
      <p:sp>
        <p:nvSpPr>
          <p:cNvPr id="138" name="角丸四角形 137"/>
          <p:cNvSpPr/>
          <p:nvPr/>
        </p:nvSpPr>
        <p:spPr>
          <a:xfrm>
            <a:off x="318704" y="4736229"/>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④設立総会の開催</a:t>
            </a:r>
          </a:p>
        </p:txBody>
      </p:sp>
      <p:sp>
        <p:nvSpPr>
          <p:cNvPr id="140" name="正方形/長方形 139"/>
          <p:cNvSpPr/>
          <p:nvPr/>
        </p:nvSpPr>
        <p:spPr>
          <a:xfrm>
            <a:off x="331070" y="5095915"/>
            <a:ext cx="2232000" cy="32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総会を開催し、規約や事業計画等の案について組織構成員の合意を得ます。</a:t>
            </a:r>
            <a:endParaRPr lang="en-US" altLang="ja-JP" sz="1050" dirty="0">
              <a:latin typeface="ＭＳ Ｐ明朝" panose="02020600040205080304" pitchFamily="18" charset="-128"/>
              <a:ea typeface="ＭＳ Ｐ明朝" panose="02020600040205080304" pitchFamily="18" charset="-128"/>
            </a:endParaRPr>
          </a:p>
        </p:txBody>
      </p:sp>
      <p:sp>
        <p:nvSpPr>
          <p:cNvPr id="22" name="テキスト ボックス 21"/>
          <p:cNvSpPr txBox="1"/>
          <p:nvPr/>
        </p:nvSpPr>
        <p:spPr bwMode="auto">
          <a:xfrm>
            <a:off x="2008802" y="2081216"/>
            <a:ext cx="1133776" cy="244390"/>
          </a:xfrm>
          <a:prstGeom prst="rect">
            <a:avLst/>
          </a:prstGeom>
          <a:solidFill>
            <a:srgbClr val="FFFF99"/>
          </a:solidFill>
          <a:ln>
            <a:solidFill>
              <a:srgbClr val="FFC000"/>
            </a:solidFill>
          </a:ln>
        </p:spPr>
        <p:txBody>
          <a:bodyPr lIns="36000" tIns="36000" rIns="36000" b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規約</a:t>
            </a:r>
            <a:endParaRPr lang="en-US" altLang="ja-JP" sz="1050" dirty="0">
              <a:latin typeface="ＭＳ ゴシック" panose="020B0609070205080204" pitchFamily="49" charset="-128"/>
              <a:ea typeface="ＭＳ ゴシック" panose="020B0609070205080204" pitchFamily="49" charset="-128"/>
            </a:endParaRPr>
          </a:p>
        </p:txBody>
      </p:sp>
      <p:sp>
        <p:nvSpPr>
          <p:cNvPr id="109" name="テキスト ボックス 108"/>
          <p:cNvSpPr txBox="1"/>
          <p:nvPr/>
        </p:nvSpPr>
        <p:spPr bwMode="auto">
          <a:xfrm>
            <a:off x="1584541" y="4059200"/>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活動計画書</a:t>
            </a:r>
            <a:endParaRPr lang="en-US" altLang="ja-JP" sz="1050" dirty="0">
              <a:latin typeface="+mj-lt"/>
              <a:ea typeface="ＭＳ ゴシック" panose="020B0609070205080204" pitchFamily="49" charset="-128"/>
            </a:endParaRPr>
          </a:p>
        </p:txBody>
      </p:sp>
      <p:sp>
        <p:nvSpPr>
          <p:cNvPr id="143" name="テキスト ボックス 142"/>
          <p:cNvSpPr txBox="1"/>
          <p:nvPr/>
        </p:nvSpPr>
        <p:spPr>
          <a:xfrm>
            <a:off x="2654892" y="520130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a:t>
            </a:r>
            <a:r>
              <a:rPr lang="en-US" altLang="ja-JP" sz="1050" dirty="0"/>
              <a:t>30</a:t>
            </a:r>
            <a:endParaRPr kumimoji="1" lang="en-US" altLang="ja-JP" sz="1050" dirty="0"/>
          </a:p>
        </p:txBody>
      </p:sp>
      <p:sp>
        <p:nvSpPr>
          <p:cNvPr id="155" name="角丸四角形 154"/>
          <p:cNvSpPr/>
          <p:nvPr/>
        </p:nvSpPr>
        <p:spPr>
          <a:xfrm>
            <a:off x="3414430" y="2867105"/>
            <a:ext cx="2304000" cy="926594"/>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56" name="角丸四角形 155"/>
          <p:cNvSpPr/>
          <p:nvPr/>
        </p:nvSpPr>
        <p:spPr>
          <a:xfrm>
            <a:off x="3504796" y="2733406"/>
            <a:ext cx="205834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⑤事業計画の申請</a:t>
            </a:r>
          </a:p>
        </p:txBody>
      </p:sp>
      <p:sp>
        <p:nvSpPr>
          <p:cNvPr id="157" name="正方形/長方形 156"/>
          <p:cNvSpPr/>
          <p:nvPr/>
        </p:nvSpPr>
        <p:spPr>
          <a:xfrm>
            <a:off x="3508838" y="3098671"/>
            <a:ext cx="169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市町村長に事業計画書を提出し、事業計画の申請を行います。</a:t>
            </a:r>
            <a:endParaRPr lang="en-US" altLang="ja-JP" sz="1050" dirty="0">
              <a:latin typeface="ＭＳ 明朝" pitchFamily="17" charset="-128"/>
              <a:ea typeface="ＭＳ 明朝" pitchFamily="17" charset="-128"/>
            </a:endParaRPr>
          </a:p>
        </p:txBody>
      </p:sp>
      <p:cxnSp>
        <p:nvCxnSpPr>
          <p:cNvPr id="162" name="直線矢印コネクタ 161"/>
          <p:cNvCxnSpPr/>
          <p:nvPr/>
        </p:nvCxnSpPr>
        <p:spPr>
          <a:xfrm>
            <a:off x="3290137" y="3632830"/>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64" name="角丸四角形 163"/>
          <p:cNvSpPr/>
          <p:nvPr/>
        </p:nvSpPr>
        <p:spPr>
          <a:xfrm>
            <a:off x="3414430" y="4106670"/>
            <a:ext cx="2304000" cy="77198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5" name="角丸四角形 164"/>
          <p:cNvSpPr/>
          <p:nvPr/>
        </p:nvSpPr>
        <p:spPr>
          <a:xfrm>
            <a:off x="3504796" y="3967755"/>
            <a:ext cx="2060569"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⑥事業計画の認定の通知</a:t>
            </a:r>
          </a:p>
        </p:txBody>
      </p:sp>
      <p:sp>
        <p:nvSpPr>
          <p:cNvPr id="166" name="正方形/長方形 165"/>
          <p:cNvSpPr/>
          <p:nvPr/>
        </p:nvSpPr>
        <p:spPr>
          <a:xfrm>
            <a:off x="3508838" y="4314422"/>
            <a:ext cx="1944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市町村長から事業計画の認定通知書が送付されます。</a:t>
            </a:r>
            <a:endParaRPr lang="en-US" altLang="ja-JP" sz="1050" dirty="0">
              <a:latin typeface="ＭＳ 明朝" pitchFamily="17" charset="-128"/>
              <a:ea typeface="ＭＳ 明朝" pitchFamily="17" charset="-128"/>
            </a:endParaRPr>
          </a:p>
        </p:txBody>
      </p:sp>
      <p:cxnSp>
        <p:nvCxnSpPr>
          <p:cNvPr id="167" name="直線矢印コネクタ 166"/>
          <p:cNvCxnSpPr/>
          <p:nvPr/>
        </p:nvCxnSpPr>
        <p:spPr>
          <a:xfrm>
            <a:off x="3290137" y="4713734"/>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50" name="テキスト ボックス 149"/>
          <p:cNvSpPr txBox="1"/>
          <p:nvPr/>
        </p:nvSpPr>
        <p:spPr>
          <a:xfrm>
            <a:off x="5188089" y="3259787"/>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P.31</a:t>
            </a:r>
          </a:p>
        </p:txBody>
      </p:sp>
      <p:sp>
        <p:nvSpPr>
          <p:cNvPr id="151" name="角丸四角形 150"/>
          <p:cNvSpPr/>
          <p:nvPr/>
        </p:nvSpPr>
        <p:spPr>
          <a:xfrm>
            <a:off x="3414430" y="5725019"/>
            <a:ext cx="2304000" cy="1025145"/>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3" name="角丸四角形 162"/>
          <p:cNvSpPr/>
          <p:nvPr/>
        </p:nvSpPr>
        <p:spPr>
          <a:xfrm>
            <a:off x="3504796" y="5584697"/>
            <a:ext cx="157437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①交付金の申請</a:t>
            </a:r>
          </a:p>
        </p:txBody>
      </p:sp>
      <p:sp>
        <p:nvSpPr>
          <p:cNvPr id="168" name="正方形/長方形 167"/>
          <p:cNvSpPr/>
          <p:nvPr/>
        </p:nvSpPr>
        <p:spPr>
          <a:xfrm>
            <a:off x="3508838" y="5953591"/>
            <a:ext cx="1617577"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市町村長に交付申請書を提出します。</a:t>
            </a:r>
            <a:endParaRPr lang="en-US" altLang="ja-JP" sz="1050" dirty="0">
              <a:latin typeface="ＭＳ 明朝" pitchFamily="17" charset="-128"/>
              <a:ea typeface="ＭＳ 明朝" pitchFamily="17" charset="-128"/>
            </a:endParaRPr>
          </a:p>
        </p:txBody>
      </p:sp>
      <p:sp>
        <p:nvSpPr>
          <p:cNvPr id="169" name="テキスト ボックス 168"/>
          <p:cNvSpPr txBox="1"/>
          <p:nvPr/>
        </p:nvSpPr>
        <p:spPr>
          <a:xfrm>
            <a:off x="5188089" y="60555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P.35</a:t>
            </a:r>
          </a:p>
        </p:txBody>
      </p:sp>
      <p:sp>
        <p:nvSpPr>
          <p:cNvPr id="170" name="テキスト ボックス 169"/>
          <p:cNvSpPr txBox="1"/>
          <p:nvPr/>
        </p:nvSpPr>
        <p:spPr bwMode="auto">
          <a:xfrm>
            <a:off x="3986178" y="6309841"/>
            <a:ext cx="1666626" cy="232574"/>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交付申請書</a:t>
            </a:r>
            <a:endParaRPr lang="en-US" altLang="ja-JP" sz="1050" dirty="0">
              <a:latin typeface="ＭＳ ゴシック" panose="020B0609070205080204" pitchFamily="49" charset="-128"/>
              <a:ea typeface="ＭＳ ゴシック" panose="020B0609070205080204" pitchFamily="49" charset="-128"/>
            </a:endParaRPr>
          </a:p>
        </p:txBody>
      </p:sp>
      <p:sp>
        <p:nvSpPr>
          <p:cNvPr id="173" name="テキスト ボックス 172"/>
          <p:cNvSpPr txBox="1"/>
          <p:nvPr/>
        </p:nvSpPr>
        <p:spPr>
          <a:xfrm>
            <a:off x="5188089" y="6342662"/>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P.35</a:t>
            </a:r>
          </a:p>
        </p:txBody>
      </p:sp>
      <p:cxnSp>
        <p:nvCxnSpPr>
          <p:cNvPr id="174" name="直線矢印コネクタ 173"/>
          <p:cNvCxnSpPr/>
          <p:nvPr/>
        </p:nvCxnSpPr>
        <p:spPr>
          <a:xfrm>
            <a:off x="3290137" y="664130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75" name="角丸四角形 174"/>
          <p:cNvSpPr/>
          <p:nvPr/>
        </p:nvSpPr>
        <p:spPr>
          <a:xfrm>
            <a:off x="3414430" y="6949153"/>
            <a:ext cx="2304000" cy="86400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76" name="角丸四角形 175"/>
          <p:cNvSpPr/>
          <p:nvPr/>
        </p:nvSpPr>
        <p:spPr>
          <a:xfrm>
            <a:off x="3504796" y="6808833"/>
            <a:ext cx="1550386"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②交付決定・支払</a:t>
            </a:r>
          </a:p>
        </p:txBody>
      </p:sp>
      <p:sp>
        <p:nvSpPr>
          <p:cNvPr id="177" name="正方形/長方形 176"/>
          <p:cNvSpPr/>
          <p:nvPr/>
        </p:nvSpPr>
        <p:spPr>
          <a:xfrm>
            <a:off x="3508838" y="7134448"/>
            <a:ext cx="2088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市町村長から交付決定の通知が送付されます。その後、概算払請求により交付金が支払われます。</a:t>
            </a:r>
            <a:endParaRPr lang="en-US" altLang="ja-JP" sz="1050" dirty="0">
              <a:latin typeface="ＭＳ 明朝" pitchFamily="17" charset="-128"/>
              <a:ea typeface="ＭＳ 明朝" pitchFamily="17" charset="-128"/>
            </a:endParaRPr>
          </a:p>
        </p:txBody>
      </p:sp>
      <p:cxnSp>
        <p:nvCxnSpPr>
          <p:cNvPr id="178" name="直線矢印コネクタ 177"/>
          <p:cNvCxnSpPr/>
          <p:nvPr/>
        </p:nvCxnSpPr>
        <p:spPr>
          <a:xfrm>
            <a:off x="3290137" y="7685112"/>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81" name="角丸四角形 180"/>
          <p:cNvSpPr/>
          <p:nvPr/>
        </p:nvSpPr>
        <p:spPr>
          <a:xfrm>
            <a:off x="229745" y="6534192"/>
            <a:ext cx="2988000" cy="120273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82" name="角丸四角形 181"/>
          <p:cNvSpPr/>
          <p:nvPr/>
        </p:nvSpPr>
        <p:spPr>
          <a:xfrm>
            <a:off x="318704" y="6407055"/>
            <a:ext cx="1643105"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③活動の記録</a:t>
            </a:r>
          </a:p>
        </p:txBody>
      </p:sp>
      <p:sp>
        <p:nvSpPr>
          <p:cNvPr id="183" name="正方形/長方形 182"/>
          <p:cNvSpPr/>
          <p:nvPr/>
        </p:nvSpPr>
        <p:spPr>
          <a:xfrm>
            <a:off x="332656" y="6731992"/>
            <a:ext cx="280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活動の実施と併せて、活動記録や金銭出納簿などを作成します。</a:t>
            </a:r>
            <a:endParaRPr lang="en-US" altLang="ja-JP" sz="1050" dirty="0">
              <a:latin typeface="ＭＳ 明朝" pitchFamily="17" charset="-128"/>
              <a:ea typeface="ＭＳ 明朝" pitchFamily="17" charset="-128"/>
            </a:endParaRPr>
          </a:p>
        </p:txBody>
      </p:sp>
      <p:sp>
        <p:nvSpPr>
          <p:cNvPr id="185" name="テキスト ボックス 184"/>
          <p:cNvSpPr txBox="1"/>
          <p:nvPr/>
        </p:nvSpPr>
        <p:spPr bwMode="auto">
          <a:xfrm>
            <a:off x="1480396" y="7073999"/>
            <a:ext cx="1666626" cy="576064"/>
          </a:xfrm>
          <a:prstGeom prst="rect">
            <a:avLst/>
          </a:prstGeom>
          <a:solidFill>
            <a:srgbClr val="FFFF99"/>
          </a:solidFill>
          <a:ln>
            <a:solidFill>
              <a:srgbClr val="FFC000"/>
            </a:solidFill>
          </a:ln>
        </p:spPr>
        <p:txBody>
          <a:bodyPr lIns="36000" rIns="36000" anchor="ctr"/>
          <a:lstStyle/>
          <a:p>
            <a:pPr marL="96838" indent="-96838">
              <a:defRPr/>
            </a:pPr>
            <a:endParaRPr lang="en-US" altLang="ja-JP" sz="300" dirty="0">
              <a:latin typeface="ＭＳ 明朝" pitchFamily="17" charset="-128"/>
              <a:ea typeface="ＭＳ 明朝" pitchFamily="17"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活動記録</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金銭出納簿</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財産管理台帳</a:t>
            </a:r>
            <a:endParaRPr lang="en-US" altLang="ja-JP" sz="1050" dirty="0">
              <a:latin typeface="ＭＳ ゴシック" panose="020B0609070205080204" pitchFamily="49" charset="-128"/>
              <a:ea typeface="ＭＳ ゴシック" panose="020B0609070205080204" pitchFamily="49" charset="-128"/>
            </a:endParaRPr>
          </a:p>
        </p:txBody>
      </p:sp>
      <p:sp>
        <p:nvSpPr>
          <p:cNvPr id="195" name="下矢印 194"/>
          <p:cNvSpPr/>
          <p:nvPr/>
        </p:nvSpPr>
        <p:spPr>
          <a:xfrm>
            <a:off x="1210026" y="7705854"/>
            <a:ext cx="958590" cy="295865"/>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97" name="角丸四角形 196"/>
          <p:cNvSpPr/>
          <p:nvPr/>
        </p:nvSpPr>
        <p:spPr>
          <a:xfrm>
            <a:off x="229745" y="8280104"/>
            <a:ext cx="2988000" cy="1238976"/>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98" name="正方形/長方形 197"/>
          <p:cNvSpPr/>
          <p:nvPr/>
        </p:nvSpPr>
        <p:spPr>
          <a:xfrm>
            <a:off x="420001" y="8485387"/>
            <a:ext cx="205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日々記録した活動記録及び金銭出納簿を集計し、実施状況報告書を作成します。</a:t>
            </a:r>
            <a:endParaRPr lang="en-US" altLang="ja-JP" sz="1050" dirty="0">
              <a:latin typeface="ＭＳ 明朝" pitchFamily="17" charset="-128"/>
              <a:ea typeface="ＭＳ 明朝" pitchFamily="17" charset="-128"/>
            </a:endParaRPr>
          </a:p>
        </p:txBody>
      </p:sp>
      <p:sp>
        <p:nvSpPr>
          <p:cNvPr id="199" name="テキスト ボックス 198"/>
          <p:cNvSpPr txBox="1"/>
          <p:nvPr/>
        </p:nvSpPr>
        <p:spPr>
          <a:xfrm>
            <a:off x="2654892" y="8587319"/>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P.48</a:t>
            </a:r>
          </a:p>
        </p:txBody>
      </p:sp>
      <p:sp>
        <p:nvSpPr>
          <p:cNvPr id="200" name="テキスト ボックス 199"/>
          <p:cNvSpPr txBox="1"/>
          <p:nvPr/>
        </p:nvSpPr>
        <p:spPr bwMode="auto">
          <a:xfrm>
            <a:off x="1452440" y="8978865"/>
            <a:ext cx="1666626" cy="467097"/>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実施状況報告書</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添付書類</a:t>
            </a:r>
            <a:endParaRPr lang="en-US" altLang="ja-JP" sz="1050" dirty="0">
              <a:latin typeface="ＭＳ ゴシック" panose="020B0609070205080204" pitchFamily="49" charset="-128"/>
              <a:ea typeface="ＭＳ ゴシック" panose="020B0609070205080204" pitchFamily="49" charset="-128"/>
            </a:endParaRPr>
          </a:p>
        </p:txBody>
      </p:sp>
      <p:sp>
        <p:nvSpPr>
          <p:cNvPr id="203" name="テキスト ボックス 202"/>
          <p:cNvSpPr txBox="1"/>
          <p:nvPr/>
        </p:nvSpPr>
        <p:spPr>
          <a:xfrm>
            <a:off x="2654892" y="9042489"/>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a:t>
            </a:r>
            <a:r>
              <a:rPr lang="en-US" altLang="ja-JP" sz="1050" dirty="0"/>
              <a:t>50</a:t>
            </a:r>
            <a:endParaRPr kumimoji="1" lang="en-US" altLang="ja-JP" sz="1050" dirty="0"/>
          </a:p>
          <a:p>
            <a:r>
              <a:rPr lang="ja-JP" altLang="en-US" sz="1050" dirty="0"/>
              <a:t>・・・</a:t>
            </a:r>
            <a:r>
              <a:rPr lang="en-US" altLang="ja-JP" sz="1050" dirty="0"/>
              <a:t>P.49</a:t>
            </a:r>
            <a:endParaRPr kumimoji="1" lang="en-US" altLang="ja-JP" sz="1050" dirty="0"/>
          </a:p>
        </p:txBody>
      </p:sp>
      <p:sp>
        <p:nvSpPr>
          <p:cNvPr id="196" name="角丸四角形 195"/>
          <p:cNvSpPr/>
          <p:nvPr/>
        </p:nvSpPr>
        <p:spPr>
          <a:xfrm>
            <a:off x="318704" y="8145678"/>
            <a:ext cx="163229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④報告書類の作成</a:t>
            </a:r>
          </a:p>
        </p:txBody>
      </p:sp>
      <p:sp>
        <p:nvSpPr>
          <p:cNvPr id="204" name="角丸四角形 203"/>
          <p:cNvSpPr/>
          <p:nvPr/>
        </p:nvSpPr>
        <p:spPr>
          <a:xfrm>
            <a:off x="5811071" y="8526887"/>
            <a:ext cx="936000" cy="1034626"/>
          </a:xfrm>
          <a:prstGeom prst="roundRect">
            <a:avLst>
              <a:gd name="adj" fmla="val 0"/>
            </a:avLst>
          </a:prstGeom>
          <a:solidFill>
            <a:schemeClr val="bg1"/>
          </a:solidFill>
          <a:ln>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05" name="テキスト ボックス 13"/>
          <p:cNvSpPr txBox="1">
            <a:spLocks noChangeArrowheads="1"/>
          </p:cNvSpPr>
          <p:nvPr/>
        </p:nvSpPr>
        <p:spPr bwMode="auto">
          <a:xfrm>
            <a:off x="5811071" y="8076473"/>
            <a:ext cx="936000" cy="276999"/>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市町村</a:t>
            </a:r>
          </a:p>
        </p:txBody>
      </p:sp>
      <p:sp>
        <p:nvSpPr>
          <p:cNvPr id="206" name="角丸四角形 205"/>
          <p:cNvSpPr/>
          <p:nvPr/>
        </p:nvSpPr>
        <p:spPr>
          <a:xfrm>
            <a:off x="3414430" y="8031487"/>
            <a:ext cx="2304000" cy="67043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07" name="角丸四角形 206"/>
          <p:cNvSpPr/>
          <p:nvPr/>
        </p:nvSpPr>
        <p:spPr>
          <a:xfrm>
            <a:off x="3504796" y="7891165"/>
            <a:ext cx="1563606"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⑤実施状況報告</a:t>
            </a:r>
          </a:p>
        </p:txBody>
      </p:sp>
      <p:sp>
        <p:nvSpPr>
          <p:cNvPr id="208" name="正方形/長方形 207"/>
          <p:cNvSpPr/>
          <p:nvPr/>
        </p:nvSpPr>
        <p:spPr>
          <a:xfrm>
            <a:off x="3508837" y="8231514"/>
            <a:ext cx="172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市町村長に実施状況報告書などを提出します。</a:t>
            </a:r>
            <a:endParaRPr lang="en-US" altLang="ja-JP" sz="1050" dirty="0">
              <a:latin typeface="ＭＳ 明朝" pitchFamily="17" charset="-128"/>
              <a:ea typeface="ＭＳ 明朝" pitchFamily="17" charset="-128"/>
            </a:endParaRPr>
          </a:p>
        </p:txBody>
      </p:sp>
      <p:sp>
        <p:nvSpPr>
          <p:cNvPr id="209" name="テキスト ボックス 208"/>
          <p:cNvSpPr txBox="1"/>
          <p:nvPr/>
        </p:nvSpPr>
        <p:spPr>
          <a:xfrm>
            <a:off x="5188089" y="8361991"/>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P.48</a:t>
            </a:r>
          </a:p>
        </p:txBody>
      </p:sp>
      <p:cxnSp>
        <p:nvCxnSpPr>
          <p:cNvPr id="214" name="直線矢印コネクタ 213"/>
          <p:cNvCxnSpPr/>
          <p:nvPr/>
        </p:nvCxnSpPr>
        <p:spPr>
          <a:xfrm>
            <a:off x="3290137" y="861288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215" name="角丸四角形 214"/>
          <p:cNvSpPr/>
          <p:nvPr/>
        </p:nvSpPr>
        <p:spPr>
          <a:xfrm>
            <a:off x="3414430" y="8903537"/>
            <a:ext cx="2304000" cy="657976"/>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6" name="角丸四角形 215"/>
          <p:cNvSpPr/>
          <p:nvPr/>
        </p:nvSpPr>
        <p:spPr>
          <a:xfrm>
            <a:off x="3504796" y="8746877"/>
            <a:ext cx="1539622"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⑥確認結果の通知</a:t>
            </a:r>
          </a:p>
        </p:txBody>
      </p:sp>
      <p:sp>
        <p:nvSpPr>
          <p:cNvPr id="217" name="正方形/長方形 216"/>
          <p:cNvSpPr/>
          <p:nvPr/>
        </p:nvSpPr>
        <p:spPr>
          <a:xfrm>
            <a:off x="3508838" y="9075281"/>
            <a:ext cx="2232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確認後のチェックシートについては、必要に応じて送付します。</a:t>
            </a:r>
            <a:endParaRPr lang="en-US" altLang="ja-JP" sz="1050" dirty="0">
              <a:latin typeface="ＭＳ 明朝" pitchFamily="17" charset="-128"/>
              <a:ea typeface="ＭＳ 明朝" pitchFamily="17" charset="-128"/>
            </a:endParaRPr>
          </a:p>
        </p:txBody>
      </p:sp>
      <p:cxnSp>
        <p:nvCxnSpPr>
          <p:cNvPr id="218" name="直線矢印コネクタ 217"/>
          <p:cNvCxnSpPr/>
          <p:nvPr/>
        </p:nvCxnSpPr>
        <p:spPr>
          <a:xfrm>
            <a:off x="3290137" y="9461107"/>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79" name="テキスト ボックス 178"/>
          <p:cNvSpPr txBox="1"/>
          <p:nvPr/>
        </p:nvSpPr>
        <p:spPr>
          <a:xfrm>
            <a:off x="5829071" y="8747768"/>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報告期限</a:t>
            </a:r>
            <a:r>
              <a:rPr lang="en-US" altLang="ja-JP" sz="900" dirty="0">
                <a:latin typeface="+mj-ea"/>
                <a:ea typeface="+mj-ea"/>
              </a:rPr>
              <a:t>】</a:t>
            </a:r>
          </a:p>
        </p:txBody>
      </p:sp>
      <p:sp>
        <p:nvSpPr>
          <p:cNvPr id="219" name="テキスト ボックス 218"/>
          <p:cNvSpPr txBox="1"/>
          <p:nvPr/>
        </p:nvSpPr>
        <p:spPr>
          <a:xfrm>
            <a:off x="5829071" y="8965703"/>
            <a:ext cx="798295" cy="369332"/>
          </a:xfrm>
          <a:prstGeom prst="rect">
            <a:avLst/>
          </a:prstGeom>
          <a:noFill/>
        </p:spPr>
        <p:txBody>
          <a:bodyPr wrap="none" lIns="0" tIns="0" rIns="0" bIns="0" rtlCol="0">
            <a:spAutoFit/>
          </a:bodyPr>
          <a:lstStyle/>
          <a:p>
            <a:pPr lvl="0"/>
            <a:r>
              <a:rPr kumimoji="1" lang="ja-JP" altLang="en-US" dirty="0"/>
              <a:t>市町村の</a:t>
            </a:r>
          </a:p>
          <a:p>
            <a:pPr lvl="0"/>
            <a:r>
              <a:rPr kumimoji="1" lang="ja-JP" altLang="en-US" dirty="0"/>
              <a:t>定める日</a:t>
            </a:r>
            <a:r>
              <a:rPr lang="ja-JP" altLang="en-US" sz="900" dirty="0">
                <a:solidFill>
                  <a:srgbClr val="000000"/>
                </a:solidFill>
                <a:latin typeface="ＭＳ Ｐゴシック" panose="020B0600070205080204" pitchFamily="50" charset="-128"/>
              </a:rPr>
              <a:t>まで</a:t>
            </a:r>
            <a:endParaRPr lang="ja-JP" altLang="en-US" sz="1400" dirty="0">
              <a:solidFill>
                <a:srgbClr val="000000"/>
              </a:solidFill>
              <a:latin typeface="ＭＳ Ｐゴシック" panose="020B0600070205080204" pitchFamily="50" charset="-128"/>
            </a:endParaRPr>
          </a:p>
        </p:txBody>
      </p:sp>
      <p:sp>
        <p:nvSpPr>
          <p:cNvPr id="220" name="テキスト ボックス 219"/>
          <p:cNvSpPr txBox="1"/>
          <p:nvPr/>
        </p:nvSpPr>
        <p:spPr>
          <a:xfrm>
            <a:off x="2722218" y="1856656"/>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P.5</a:t>
            </a:r>
          </a:p>
        </p:txBody>
      </p:sp>
      <p:sp>
        <p:nvSpPr>
          <p:cNvPr id="95" name="正方形/長方形 94"/>
          <p:cNvSpPr/>
          <p:nvPr/>
        </p:nvSpPr>
        <p:spPr>
          <a:xfrm>
            <a:off x="196925" y="831552"/>
            <a:ext cx="3141018"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組織の設立から事業計画の認定まで</a:t>
            </a:r>
            <a:endParaRPr lang="ja-JP" altLang="en-US" sz="1400" dirty="0"/>
          </a:p>
        </p:txBody>
      </p:sp>
      <p:sp>
        <p:nvSpPr>
          <p:cNvPr id="96" name="正方形/長方形 95"/>
          <p:cNvSpPr/>
          <p:nvPr/>
        </p:nvSpPr>
        <p:spPr>
          <a:xfrm>
            <a:off x="196925" y="5687714"/>
            <a:ext cx="2933153"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交付金の交付申請から報告まで</a:t>
            </a:r>
            <a:endParaRPr lang="ja-JP" altLang="en-US" sz="1400" dirty="0"/>
          </a:p>
        </p:txBody>
      </p:sp>
      <p:sp>
        <p:nvSpPr>
          <p:cNvPr id="88" name="角丸四角形 87"/>
          <p:cNvSpPr/>
          <p:nvPr/>
        </p:nvSpPr>
        <p:spPr>
          <a:xfrm>
            <a:off x="224976" y="2731381"/>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86" name="角丸四角形 85"/>
          <p:cNvSpPr/>
          <p:nvPr/>
        </p:nvSpPr>
        <p:spPr>
          <a:xfrm>
            <a:off x="313935" y="2599596"/>
            <a:ext cx="1690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②事業計画書の作成</a:t>
            </a:r>
          </a:p>
        </p:txBody>
      </p:sp>
      <p:sp>
        <p:nvSpPr>
          <p:cNvPr id="89" name="下矢印 88"/>
          <p:cNvSpPr/>
          <p:nvPr/>
        </p:nvSpPr>
        <p:spPr>
          <a:xfrm>
            <a:off x="1144107" y="4463322"/>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97" name="テキスト ボックス 96"/>
          <p:cNvSpPr txBox="1"/>
          <p:nvPr/>
        </p:nvSpPr>
        <p:spPr bwMode="auto">
          <a:xfrm>
            <a:off x="1579772" y="2989305"/>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事業計画書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99" name="正方形/長方形 98"/>
          <p:cNvSpPr/>
          <p:nvPr/>
        </p:nvSpPr>
        <p:spPr>
          <a:xfrm>
            <a:off x="326301" y="2935329"/>
            <a:ext cx="1116000" cy="50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組織が取り組む事業計画の案を作成します。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01" name="テキスト ボックス 100"/>
          <p:cNvSpPr txBox="1"/>
          <p:nvPr/>
        </p:nvSpPr>
        <p:spPr>
          <a:xfrm>
            <a:off x="2722218" y="2122620"/>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P.7</a:t>
            </a:r>
          </a:p>
        </p:txBody>
      </p:sp>
      <p:sp>
        <p:nvSpPr>
          <p:cNvPr id="104" name="テキスト ボックス 103"/>
          <p:cNvSpPr txBox="1"/>
          <p:nvPr/>
        </p:nvSpPr>
        <p:spPr>
          <a:xfrm>
            <a:off x="2654892" y="4108024"/>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P.14</a:t>
            </a:r>
          </a:p>
        </p:txBody>
      </p:sp>
      <p:sp>
        <p:nvSpPr>
          <p:cNvPr id="107" name="テキスト ボックス 106"/>
          <p:cNvSpPr txBox="1"/>
          <p:nvPr/>
        </p:nvSpPr>
        <p:spPr>
          <a:xfrm>
            <a:off x="2650123" y="30426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P.12</a:t>
            </a:r>
          </a:p>
        </p:txBody>
      </p:sp>
      <p:sp>
        <p:nvSpPr>
          <p:cNvPr id="108" name="テキスト ボックス 107"/>
          <p:cNvSpPr txBox="1"/>
          <p:nvPr/>
        </p:nvSpPr>
        <p:spPr>
          <a:xfrm>
            <a:off x="2654892" y="7135560"/>
            <a:ext cx="445635" cy="484748"/>
          </a:xfrm>
          <a:prstGeom prst="rect">
            <a:avLst/>
          </a:prstGeom>
          <a:noFill/>
        </p:spPr>
        <p:txBody>
          <a:bodyPr wrap="none" lIns="0" tIns="0" rIns="0" bIns="0" rtlCol="0">
            <a:spAutoFit/>
          </a:bodyPr>
          <a:lstStyle/>
          <a:p>
            <a:r>
              <a:rPr kumimoji="1" lang="ja-JP" altLang="en-US" sz="1050" dirty="0"/>
              <a:t>・・・</a:t>
            </a:r>
            <a:r>
              <a:rPr kumimoji="1" lang="en-US" altLang="ja-JP" sz="1050" dirty="0"/>
              <a:t>P.36</a:t>
            </a:r>
          </a:p>
          <a:p>
            <a:r>
              <a:rPr lang="ja-JP" altLang="en-US" sz="1050" dirty="0"/>
              <a:t>・・・</a:t>
            </a:r>
            <a:r>
              <a:rPr lang="en-US" altLang="ja-JP" sz="1050" dirty="0"/>
              <a:t>P.38</a:t>
            </a:r>
          </a:p>
          <a:p>
            <a:r>
              <a:rPr lang="ja-JP" altLang="en-US" sz="1050" dirty="0"/>
              <a:t>・・・</a:t>
            </a:r>
            <a:r>
              <a:rPr lang="en-US" altLang="ja-JP" sz="1050" dirty="0"/>
              <a:t>P.44</a:t>
            </a:r>
            <a:endParaRPr kumimoji="1" lang="en-US" altLang="ja-JP" sz="1050" dirty="0"/>
          </a:p>
        </p:txBody>
      </p:sp>
      <p:sp>
        <p:nvSpPr>
          <p:cNvPr id="180" name="下矢印 179"/>
          <p:cNvSpPr/>
          <p:nvPr/>
        </p:nvSpPr>
        <p:spPr>
          <a:xfrm>
            <a:off x="1144107" y="3397399"/>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1543" name="Text Box 52">
            <a:extLst>
              <a:ext uri="{FF2B5EF4-FFF2-40B4-BE49-F238E27FC236}">
                <a16:creationId xmlns:a16="http://schemas.microsoft.com/office/drawing/2014/main" id="{B03FFFE4-C352-2699-48C9-FF63E1FC680A}"/>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a:t>
            </a:r>
          </a:p>
        </p:txBody>
      </p:sp>
    </p:spTree>
    <p:extLst>
      <p:ext uri="{BB962C8B-B14F-4D97-AF65-F5344CB8AC3E}">
        <p14:creationId xmlns:p14="http://schemas.microsoft.com/office/powerpoint/2010/main" val="47732225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102443"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7" name="図 6">
            <a:extLst>
              <a:ext uri="{FF2B5EF4-FFF2-40B4-BE49-F238E27FC236}">
                <a16:creationId xmlns:a16="http://schemas.microsoft.com/office/drawing/2014/main" id="{B0CC7814-75DD-4A76-8D2C-F9D081E1A13D}"/>
              </a:ext>
            </a:extLst>
          </p:cNvPr>
          <p:cNvPicPr>
            <a:picLocks noChangeAspect="1"/>
          </p:cNvPicPr>
          <p:nvPr/>
        </p:nvPicPr>
        <p:blipFill>
          <a:blip r:embed="rId4"/>
          <a:stretch>
            <a:fillRect/>
          </a:stretch>
        </p:blipFill>
        <p:spPr>
          <a:xfrm rot="16200000">
            <a:off x="-720081" y="2211579"/>
            <a:ext cx="8131004" cy="6095919"/>
          </a:xfrm>
          <a:prstGeom prst="rect">
            <a:avLst/>
          </a:prstGeom>
        </p:spPr>
      </p:pic>
      <p:sp>
        <p:nvSpPr>
          <p:cNvPr id="6" name="Text Box 52">
            <a:extLst>
              <a:ext uri="{FF2B5EF4-FFF2-40B4-BE49-F238E27FC236}">
                <a16:creationId xmlns:a16="http://schemas.microsoft.com/office/drawing/2014/main" id="{D8805134-361E-EC30-A9FD-606876004E6E}"/>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67</a:t>
            </a:r>
          </a:p>
        </p:txBody>
      </p:sp>
    </p:spTree>
    <p:extLst>
      <p:ext uri="{BB962C8B-B14F-4D97-AF65-F5344CB8AC3E}">
        <p14:creationId xmlns:p14="http://schemas.microsoft.com/office/powerpoint/2010/main" val="111485488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7" name="図 6">
            <a:extLst>
              <a:ext uri="{FF2B5EF4-FFF2-40B4-BE49-F238E27FC236}">
                <a16:creationId xmlns:a16="http://schemas.microsoft.com/office/drawing/2014/main" id="{43AA8C4F-4DCB-43CD-A9B0-EF26CD0A7279}"/>
              </a:ext>
            </a:extLst>
          </p:cNvPr>
          <p:cNvPicPr>
            <a:picLocks noChangeAspect="1"/>
          </p:cNvPicPr>
          <p:nvPr/>
        </p:nvPicPr>
        <p:blipFill>
          <a:blip r:embed="rId4"/>
          <a:stretch>
            <a:fillRect/>
          </a:stretch>
        </p:blipFill>
        <p:spPr>
          <a:xfrm rot="16200000">
            <a:off x="-1183174" y="2083749"/>
            <a:ext cx="9122132" cy="5976271"/>
          </a:xfrm>
          <a:prstGeom prst="rect">
            <a:avLst/>
          </a:prstGeom>
        </p:spPr>
      </p:pic>
      <p:sp>
        <p:nvSpPr>
          <p:cNvPr id="6" name="Text Box 52">
            <a:extLst>
              <a:ext uri="{FF2B5EF4-FFF2-40B4-BE49-F238E27FC236}">
                <a16:creationId xmlns:a16="http://schemas.microsoft.com/office/drawing/2014/main" id="{B4247501-BE80-E075-82B7-2FDDDA61299E}"/>
              </a:ext>
            </a:extLst>
          </p:cNvPr>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68</a:t>
            </a:r>
          </a:p>
        </p:txBody>
      </p:sp>
    </p:spTree>
    <p:extLst>
      <p:ext uri="{BB962C8B-B14F-4D97-AF65-F5344CB8AC3E}">
        <p14:creationId xmlns:p14="http://schemas.microsoft.com/office/powerpoint/2010/main" val="336177213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15" name="正方形/長方形 14"/>
          <p:cNvSpPr/>
          <p:nvPr/>
        </p:nvSpPr>
        <p:spPr>
          <a:xfrm>
            <a:off x="3580764" y="4083945"/>
            <a:ext cx="288032" cy="468052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Text Box 52">
            <a:extLst>
              <a:ext uri="{FF2B5EF4-FFF2-40B4-BE49-F238E27FC236}">
                <a16:creationId xmlns:a16="http://schemas.microsoft.com/office/drawing/2014/main" id="{7756EAAC-AD7D-D902-A8ED-720851982025}"/>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69</a:t>
            </a:r>
          </a:p>
        </p:txBody>
      </p:sp>
      <p:pic>
        <p:nvPicPr>
          <p:cNvPr id="8" name="図 7">
            <a:extLst>
              <a:ext uri="{FF2B5EF4-FFF2-40B4-BE49-F238E27FC236}">
                <a16:creationId xmlns:a16="http://schemas.microsoft.com/office/drawing/2014/main" id="{0B29018B-99FE-189A-C9C6-CB2486CDAB02}"/>
              </a:ext>
            </a:extLst>
          </p:cNvPr>
          <p:cNvPicPr>
            <a:picLocks noChangeAspect="1" noChangeArrowheads="1"/>
            <a:extLst>
              <a:ext uri="{84589F7E-364E-4C9E-8A38-B11213B215E9}">
                <a14:cameraTool xmlns:a14="http://schemas.microsoft.com/office/drawing/2010/main" cellRange="$B$161:$G$202"/>
              </a:ext>
            </a:extLst>
          </p:cNvPicPr>
          <p:nvPr/>
        </p:nvPicPr>
        <p:blipFill>
          <a:blip r:embed="rId4"/>
          <a:srcRect/>
          <a:stretch>
            <a:fillRect/>
          </a:stretch>
        </p:blipFill>
        <p:spPr bwMode="auto">
          <a:xfrm rot="16200000">
            <a:off x="-1071258" y="2448809"/>
            <a:ext cx="9051699" cy="52244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9584356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四角形: 角を丸くする 22">
            <a:extLst>
              <a:ext uri="{FF2B5EF4-FFF2-40B4-BE49-F238E27FC236}">
                <a16:creationId xmlns:a16="http://schemas.microsoft.com/office/drawing/2014/main" id="{1B6DD160-3927-D1B7-91F0-0B305E5FC2BE}"/>
              </a:ext>
            </a:extLst>
          </p:cNvPr>
          <p:cNvSpPr/>
          <p:nvPr/>
        </p:nvSpPr>
        <p:spPr>
          <a:xfrm>
            <a:off x="168045" y="1142074"/>
            <a:ext cx="6452964" cy="3978767"/>
          </a:xfrm>
          <a:prstGeom prst="roundRect">
            <a:avLst>
              <a:gd name="adj" fmla="val 6612"/>
            </a:avLst>
          </a:prstGeom>
          <a:solidFill>
            <a:srgbClr val="FFFFF5"/>
          </a:solidFill>
          <a:ln w="1905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ボックス 32">
            <a:extLst>
              <a:ext uri="{FF2B5EF4-FFF2-40B4-BE49-F238E27FC236}">
                <a16:creationId xmlns:a16="http://schemas.microsoft.com/office/drawing/2014/main" id="{09E64250-DAFF-F57F-7F89-8F9B5C41C873}"/>
              </a:ext>
            </a:extLst>
          </p:cNvPr>
          <p:cNvSpPr txBox="1"/>
          <p:nvPr/>
        </p:nvSpPr>
        <p:spPr>
          <a:xfrm>
            <a:off x="165926" y="200472"/>
            <a:ext cx="6550399" cy="338554"/>
          </a:xfrm>
          <a:prstGeom prst="rect">
            <a:avLst/>
          </a:prstGeom>
          <a:noFill/>
        </p:spPr>
        <p:txBody>
          <a:bodyPr wrap="square" lIns="0" tIns="0" rIns="0" bIns="0" rtlCol="0">
            <a:spAutoFit/>
          </a:bodyPr>
          <a:lstStyle/>
          <a:p>
            <a:pPr algn="ctr"/>
            <a:r>
              <a:rPr lang="ja-JP" altLang="en-US" sz="2200" b="1" dirty="0">
                <a:solidFill>
                  <a:srgbClr val="0070C0"/>
                </a:solidFill>
                <a:latin typeface="HG丸ｺﾞｼｯｸM-PRO" panose="020F0600000000000000" pitchFamily="50" charset="-128"/>
                <a:ea typeface="HG丸ｺﾞｼｯｸM-PRO" panose="020F0600000000000000" pitchFamily="50" charset="-128"/>
              </a:rPr>
              <a:t>優良事例について</a:t>
            </a:r>
            <a:endParaRPr lang="en-US" altLang="ja-JP" sz="2200" b="1" dirty="0">
              <a:solidFill>
                <a:srgbClr val="0070C0"/>
              </a:solidFill>
              <a:latin typeface="HG丸ｺﾞｼｯｸM-PRO" panose="020F0600000000000000" pitchFamily="50" charset="-128"/>
              <a:ea typeface="HG丸ｺﾞｼｯｸM-PRO" panose="020F0600000000000000" pitchFamily="50" charset="-128"/>
            </a:endParaRPr>
          </a:p>
        </p:txBody>
      </p:sp>
      <p:sp>
        <p:nvSpPr>
          <p:cNvPr id="34" name="Rectangle 574">
            <a:extLst>
              <a:ext uri="{FF2B5EF4-FFF2-40B4-BE49-F238E27FC236}">
                <a16:creationId xmlns:a16="http://schemas.microsoft.com/office/drawing/2014/main" id="{5708CE77-7C5E-22EE-38CD-3E2A2991F398}"/>
              </a:ext>
            </a:extLst>
          </p:cNvPr>
          <p:cNvSpPr>
            <a:spLocks noChangeArrowheads="1"/>
          </p:cNvSpPr>
          <p:nvPr/>
        </p:nvSpPr>
        <p:spPr bwMode="auto">
          <a:xfrm>
            <a:off x="-2401" y="210367"/>
            <a:ext cx="1260000" cy="331200"/>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9525">
            <a:noFill/>
            <a:miter lim="800000"/>
            <a:headEnd/>
            <a:tailEnd/>
          </a:ln>
        </p:spPr>
        <p:txBody>
          <a:bodyPr wrap="none"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35" name="Rectangle 574">
            <a:extLst>
              <a:ext uri="{FF2B5EF4-FFF2-40B4-BE49-F238E27FC236}">
                <a16:creationId xmlns:a16="http://schemas.microsoft.com/office/drawing/2014/main" id="{906C8B9C-B2FD-DA31-40B5-DAEF26BB4B62}"/>
              </a:ext>
            </a:extLst>
          </p:cNvPr>
          <p:cNvSpPr>
            <a:spLocks noChangeArrowheads="1"/>
          </p:cNvSpPr>
          <p:nvPr/>
        </p:nvSpPr>
        <p:spPr bwMode="auto">
          <a:xfrm>
            <a:off x="5615194" y="218021"/>
            <a:ext cx="1260000" cy="331200"/>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9525">
            <a:noFill/>
            <a:miter lim="800000"/>
            <a:headEnd/>
            <a:tailEnd/>
          </a:ln>
        </p:spPr>
        <p:txBody>
          <a:bodyPr wrap="none"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 name="テキスト ボックス 1">
            <a:extLst>
              <a:ext uri="{FF2B5EF4-FFF2-40B4-BE49-F238E27FC236}">
                <a16:creationId xmlns:a16="http://schemas.microsoft.com/office/drawing/2014/main" id="{4965D869-AA48-B3C2-7B24-FC7CD43A15BD}"/>
              </a:ext>
            </a:extLst>
          </p:cNvPr>
          <p:cNvSpPr txBox="1"/>
          <p:nvPr/>
        </p:nvSpPr>
        <p:spPr>
          <a:xfrm>
            <a:off x="165926" y="5241032"/>
            <a:ext cx="6550399" cy="338554"/>
          </a:xfrm>
          <a:prstGeom prst="rect">
            <a:avLst/>
          </a:prstGeom>
          <a:noFill/>
        </p:spPr>
        <p:txBody>
          <a:bodyPr wrap="square" lIns="0" tIns="0" rIns="0" bIns="0" rtlCol="0">
            <a:spAutoFit/>
          </a:bodyPr>
          <a:lstStyle/>
          <a:p>
            <a:pPr algn="ctr"/>
            <a:r>
              <a:rPr lang="ja-JP" altLang="en-US" sz="2200" b="1" dirty="0">
                <a:solidFill>
                  <a:srgbClr val="0070C0"/>
                </a:solidFill>
                <a:latin typeface="HG丸ｺﾞｼｯｸM-PRO" panose="020F0600000000000000" pitchFamily="50" charset="-128"/>
                <a:ea typeface="HG丸ｺﾞｼｯｸM-PRO" panose="020F0600000000000000" pitchFamily="50" charset="-128"/>
              </a:rPr>
              <a:t>交付金の解説動画について</a:t>
            </a:r>
            <a:endParaRPr lang="en-US" altLang="ja-JP" sz="2200" b="1" dirty="0">
              <a:solidFill>
                <a:srgbClr val="0070C0"/>
              </a:solidFill>
              <a:latin typeface="HG丸ｺﾞｼｯｸM-PRO" panose="020F0600000000000000" pitchFamily="50" charset="-128"/>
              <a:ea typeface="HG丸ｺﾞｼｯｸM-PRO" panose="020F0600000000000000" pitchFamily="50" charset="-128"/>
            </a:endParaRPr>
          </a:p>
        </p:txBody>
      </p:sp>
      <p:sp>
        <p:nvSpPr>
          <p:cNvPr id="4" name="Rectangle 574">
            <a:extLst>
              <a:ext uri="{FF2B5EF4-FFF2-40B4-BE49-F238E27FC236}">
                <a16:creationId xmlns:a16="http://schemas.microsoft.com/office/drawing/2014/main" id="{66DB9D1B-271B-781F-3D80-48945F2DD821}"/>
              </a:ext>
            </a:extLst>
          </p:cNvPr>
          <p:cNvSpPr>
            <a:spLocks noChangeArrowheads="1"/>
          </p:cNvSpPr>
          <p:nvPr/>
        </p:nvSpPr>
        <p:spPr bwMode="auto">
          <a:xfrm>
            <a:off x="-2401" y="5250927"/>
            <a:ext cx="1260000" cy="331200"/>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9525">
            <a:noFill/>
            <a:miter lim="800000"/>
            <a:headEnd/>
            <a:tailEnd/>
          </a:ln>
        </p:spPr>
        <p:txBody>
          <a:bodyPr wrap="none"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5" name="Rectangle 574">
            <a:extLst>
              <a:ext uri="{FF2B5EF4-FFF2-40B4-BE49-F238E27FC236}">
                <a16:creationId xmlns:a16="http://schemas.microsoft.com/office/drawing/2014/main" id="{8B029D0A-AB10-9C78-B30F-3D621160A9DF}"/>
              </a:ext>
            </a:extLst>
          </p:cNvPr>
          <p:cNvSpPr>
            <a:spLocks noChangeArrowheads="1"/>
          </p:cNvSpPr>
          <p:nvPr/>
        </p:nvSpPr>
        <p:spPr bwMode="auto">
          <a:xfrm>
            <a:off x="5615194" y="5258581"/>
            <a:ext cx="1260000" cy="331200"/>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9525">
            <a:noFill/>
            <a:miter lim="800000"/>
            <a:headEnd/>
            <a:tailEnd/>
          </a:ln>
        </p:spPr>
        <p:txBody>
          <a:bodyPr wrap="none"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pic>
        <p:nvPicPr>
          <p:cNvPr id="7" name="図 6" descr="QR コード&#10;&#10;自動的に生成された説明">
            <a:extLst>
              <a:ext uri="{FF2B5EF4-FFF2-40B4-BE49-F238E27FC236}">
                <a16:creationId xmlns:a16="http://schemas.microsoft.com/office/drawing/2014/main" id="{65A2B8E1-93D3-55E9-ECA6-816D86A0534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04663" y="1680980"/>
            <a:ext cx="716487" cy="716487"/>
          </a:xfrm>
          <a:prstGeom prst="rect">
            <a:avLst/>
          </a:prstGeom>
        </p:spPr>
      </p:pic>
      <p:sp>
        <p:nvSpPr>
          <p:cNvPr id="9" name="テキスト ボックス 8">
            <a:extLst>
              <a:ext uri="{FF2B5EF4-FFF2-40B4-BE49-F238E27FC236}">
                <a16:creationId xmlns:a16="http://schemas.microsoft.com/office/drawing/2014/main" id="{B7DE17FC-6A2E-CCEF-A045-192DF3893665}"/>
              </a:ext>
            </a:extLst>
          </p:cNvPr>
          <p:cNvSpPr txBox="1"/>
          <p:nvPr/>
        </p:nvSpPr>
        <p:spPr>
          <a:xfrm>
            <a:off x="181387" y="1189795"/>
            <a:ext cx="2543937" cy="429883"/>
          </a:xfrm>
          <a:prstGeom prst="rect">
            <a:avLst/>
          </a:prstGeom>
          <a:noFill/>
          <a:ln>
            <a:noFill/>
          </a:ln>
        </p:spPr>
        <p:txBody>
          <a:bodyPr wrap="square" lIns="90445" tIns="45223" rIns="90445" bIns="45223" rtlCol="0">
            <a:spAutoFit/>
          </a:bodyPr>
          <a:lstStyle/>
          <a:p>
            <a:r>
              <a:rPr kumimoji="1" lang="ja-JP" altLang="en-US" sz="1100" dirty="0">
                <a:latin typeface="HG丸ｺﾞｼｯｸM-PRO" panose="020F0600000000000000" pitchFamily="50" charset="-128"/>
                <a:ea typeface="HG丸ｺﾞｼｯｸM-PRO" panose="020F0600000000000000" pitchFamily="50" charset="-128"/>
              </a:rPr>
              <a:t>多面的機能支払交付金</a:t>
            </a:r>
            <a:endParaRPr kumimoji="1" lang="en-US" altLang="ja-JP" sz="1100" dirty="0">
              <a:latin typeface="HG丸ｺﾞｼｯｸM-PRO" panose="020F0600000000000000" pitchFamily="50" charset="-128"/>
              <a:ea typeface="HG丸ｺﾞｼｯｸM-PRO" panose="020F0600000000000000" pitchFamily="50" charset="-128"/>
            </a:endParaRPr>
          </a:p>
          <a:p>
            <a:r>
              <a:rPr kumimoji="1" lang="ja-JP" altLang="en-US" sz="1100" dirty="0">
                <a:latin typeface="HG丸ｺﾞｼｯｸM-PRO" panose="020F0600000000000000" pitchFamily="50" charset="-128"/>
                <a:ea typeface="HG丸ｺﾞｼｯｸM-PRO" panose="020F0600000000000000" pitchFamily="50" charset="-128"/>
              </a:rPr>
              <a:t>優良事例集（</a:t>
            </a:r>
            <a:r>
              <a:rPr lang="ja-JP" altLang="en-US" sz="1100" dirty="0">
                <a:latin typeface="HG丸ｺﾞｼｯｸM-PRO" panose="020F0600000000000000" pitchFamily="50" charset="-128"/>
                <a:ea typeface="HG丸ｺﾞｼｯｸM-PRO" panose="020F0600000000000000" pitchFamily="50" charset="-128"/>
              </a:rPr>
              <a:t>令和６年５月掲載版</a:t>
            </a:r>
            <a:r>
              <a:rPr kumimoji="1" lang="ja-JP" altLang="en-US" sz="1100" dirty="0">
                <a:latin typeface="HG丸ｺﾞｼｯｸM-PRO" panose="020F0600000000000000" pitchFamily="50" charset="-128"/>
                <a:ea typeface="HG丸ｺﾞｼｯｸM-PRO" panose="020F0600000000000000" pitchFamily="50" charset="-128"/>
              </a:rPr>
              <a:t>）</a:t>
            </a:r>
          </a:p>
        </p:txBody>
      </p:sp>
      <p:sp>
        <p:nvSpPr>
          <p:cNvPr id="10" name="テキスト ボックス 9">
            <a:extLst>
              <a:ext uri="{FF2B5EF4-FFF2-40B4-BE49-F238E27FC236}">
                <a16:creationId xmlns:a16="http://schemas.microsoft.com/office/drawing/2014/main" id="{2C3EE7A1-B50C-0F2C-A625-75DF41327BD4}"/>
              </a:ext>
            </a:extLst>
          </p:cNvPr>
          <p:cNvSpPr txBox="1"/>
          <p:nvPr/>
        </p:nvSpPr>
        <p:spPr>
          <a:xfrm>
            <a:off x="236991" y="663369"/>
            <a:ext cx="6479333" cy="661720"/>
          </a:xfrm>
          <a:prstGeom prst="rect">
            <a:avLst/>
          </a:prstGeom>
          <a:noFill/>
          <a:ln>
            <a:noFill/>
          </a:ln>
        </p:spPr>
        <p:txBody>
          <a:bodyPr wrap="square" rtlCol="0">
            <a:spAutoFit/>
          </a:bodyPr>
          <a:lstStyle/>
          <a:p>
            <a:r>
              <a:rPr lang="ja-JP" altLang="en-US" dirty="0">
                <a:latin typeface="HG丸ｺﾞｼｯｸM-PRO" panose="020F0600000000000000" pitchFamily="50" charset="-128"/>
                <a:ea typeface="HG丸ｺﾞｼｯｸM-PRO" panose="020F0600000000000000" pitchFamily="50" charset="-128"/>
              </a:rPr>
              <a:t>　農林水産省では、</a:t>
            </a:r>
            <a:r>
              <a:rPr lang="en-US" altLang="ja-JP" dirty="0">
                <a:latin typeface="HG丸ｺﾞｼｯｸM-PRO" panose="020F0600000000000000" pitchFamily="50" charset="-128"/>
                <a:ea typeface="HG丸ｺﾞｼｯｸM-PRO" panose="020F0600000000000000" pitchFamily="50" charset="-128"/>
              </a:rPr>
              <a:t>HP</a:t>
            </a:r>
            <a:r>
              <a:rPr lang="ja-JP" altLang="en-US" dirty="0">
                <a:latin typeface="HG丸ｺﾞｼｯｸM-PRO" panose="020F0600000000000000" pitchFamily="50" charset="-128"/>
                <a:ea typeface="HG丸ｺﾞｼｯｸM-PRO" panose="020F0600000000000000" pitchFamily="50" charset="-128"/>
              </a:rPr>
              <a:t>において第三者委員会の資料等をもとに作成した優良事例集（</a:t>
            </a:r>
            <a:r>
              <a:rPr lang="en-US" altLang="ja-JP" dirty="0">
                <a:latin typeface="HG丸ｺﾞｼｯｸM-PRO" panose="020F0600000000000000" pitchFamily="50" charset="-128"/>
                <a:ea typeface="HG丸ｺﾞｼｯｸM-PRO" panose="020F0600000000000000" pitchFamily="50" charset="-128"/>
              </a:rPr>
              <a:t>228</a:t>
            </a:r>
            <a:r>
              <a:rPr lang="ja-JP" altLang="en-US" dirty="0">
                <a:latin typeface="HG丸ｺﾞｼｯｸM-PRO" panose="020F0600000000000000" pitchFamily="50" charset="-128"/>
                <a:ea typeface="HG丸ｺﾞｼｯｸM-PRO" panose="020F0600000000000000" pitchFamily="50" charset="-128"/>
              </a:rPr>
              <a:t>事例）を掲載しています。</a:t>
            </a:r>
          </a:p>
          <a:p>
            <a:r>
              <a:rPr kumimoji="1" lang="ja-JP" altLang="en-US" sz="1300" dirty="0"/>
              <a:t>　</a:t>
            </a:r>
            <a:endParaRPr kumimoji="1" lang="en-US" altLang="ja-JP" sz="1300" dirty="0"/>
          </a:p>
        </p:txBody>
      </p:sp>
      <p:pic>
        <p:nvPicPr>
          <p:cNvPr id="17" name="図 16">
            <a:extLst>
              <a:ext uri="{FF2B5EF4-FFF2-40B4-BE49-F238E27FC236}">
                <a16:creationId xmlns:a16="http://schemas.microsoft.com/office/drawing/2014/main" id="{3ABEB657-A0D9-B567-4447-018AC3FE74AC}"/>
              </a:ext>
            </a:extLst>
          </p:cNvPr>
          <p:cNvPicPr>
            <a:picLocks noChangeAspect="1"/>
          </p:cNvPicPr>
          <p:nvPr/>
        </p:nvPicPr>
        <p:blipFill rotWithShape="1">
          <a:blip r:embed="rId3"/>
          <a:srcRect l="-1" t="616" r="52281" b="41415"/>
          <a:stretch/>
        </p:blipFill>
        <p:spPr>
          <a:xfrm>
            <a:off x="2510163" y="1278703"/>
            <a:ext cx="3893302" cy="1867649"/>
          </a:xfrm>
          <a:prstGeom prst="rect">
            <a:avLst/>
          </a:prstGeom>
          <a:ln>
            <a:solidFill>
              <a:schemeClr val="tx1"/>
            </a:solidFill>
          </a:ln>
        </p:spPr>
      </p:pic>
      <p:pic>
        <p:nvPicPr>
          <p:cNvPr id="18" name="図 17">
            <a:extLst>
              <a:ext uri="{FF2B5EF4-FFF2-40B4-BE49-F238E27FC236}">
                <a16:creationId xmlns:a16="http://schemas.microsoft.com/office/drawing/2014/main" id="{A0FADB4B-1F4A-1928-F421-50C9B7A2E45C}"/>
              </a:ext>
            </a:extLst>
          </p:cNvPr>
          <p:cNvPicPr>
            <a:picLocks noChangeAspect="1"/>
          </p:cNvPicPr>
          <p:nvPr/>
        </p:nvPicPr>
        <p:blipFill>
          <a:blip r:embed="rId4"/>
          <a:stretch>
            <a:fillRect/>
          </a:stretch>
        </p:blipFill>
        <p:spPr>
          <a:xfrm>
            <a:off x="382011" y="2705798"/>
            <a:ext cx="3190886" cy="2337856"/>
          </a:xfrm>
          <a:prstGeom prst="rect">
            <a:avLst/>
          </a:prstGeom>
          <a:solidFill>
            <a:schemeClr val="bg1"/>
          </a:solidFill>
          <a:ln>
            <a:solidFill>
              <a:schemeClr val="tx1"/>
            </a:solidFill>
          </a:ln>
        </p:spPr>
      </p:pic>
      <p:sp>
        <p:nvSpPr>
          <p:cNvPr id="19" name="正方形/長方形 18">
            <a:extLst>
              <a:ext uri="{FF2B5EF4-FFF2-40B4-BE49-F238E27FC236}">
                <a16:creationId xmlns:a16="http://schemas.microsoft.com/office/drawing/2014/main" id="{9FD5122F-5770-8DEA-9895-F5A5EF200FC7}"/>
              </a:ext>
            </a:extLst>
          </p:cNvPr>
          <p:cNvSpPr/>
          <p:nvPr/>
        </p:nvSpPr>
        <p:spPr>
          <a:xfrm>
            <a:off x="4581128" y="1619464"/>
            <a:ext cx="1872208" cy="641657"/>
          </a:xfrm>
          <a:prstGeom prst="rect">
            <a:avLst/>
          </a:prstGeom>
          <a:noFill/>
          <a:ln w="25400">
            <a:solidFill>
              <a:srgbClr val="FF0000"/>
            </a:solidFill>
            <a:prstDash val="soli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a:extLst>
              <a:ext uri="{FF2B5EF4-FFF2-40B4-BE49-F238E27FC236}">
                <a16:creationId xmlns:a16="http://schemas.microsoft.com/office/drawing/2014/main" id="{2D9D134B-8EEC-9C1D-D4AB-B136D6775789}"/>
              </a:ext>
            </a:extLst>
          </p:cNvPr>
          <p:cNvSpPr/>
          <p:nvPr/>
        </p:nvSpPr>
        <p:spPr>
          <a:xfrm>
            <a:off x="3427326" y="2655822"/>
            <a:ext cx="159496" cy="1220012"/>
          </a:xfrm>
          <a:prstGeom prst="rect">
            <a:avLst/>
          </a:prstGeom>
          <a:noFill/>
          <a:ln w="25400">
            <a:solidFill>
              <a:srgbClr val="FF0000"/>
            </a:solidFill>
            <a:prstDash val="soli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9244712E-0AD6-3296-7064-2681FE8F9238}"/>
              </a:ext>
            </a:extLst>
          </p:cNvPr>
          <p:cNvSpPr/>
          <p:nvPr/>
        </p:nvSpPr>
        <p:spPr>
          <a:xfrm>
            <a:off x="3602389" y="2257425"/>
            <a:ext cx="1847850" cy="1152525"/>
          </a:xfrm>
          <a:custGeom>
            <a:avLst/>
            <a:gdLst>
              <a:gd name="connsiteX0" fmla="*/ 1847850 w 1847850"/>
              <a:gd name="connsiteY0" fmla="*/ 0 h 1152525"/>
              <a:gd name="connsiteX1" fmla="*/ 1847850 w 1847850"/>
              <a:gd name="connsiteY1" fmla="*/ 1152525 h 1152525"/>
              <a:gd name="connsiteX2" fmla="*/ 0 w 1847850"/>
              <a:gd name="connsiteY2" fmla="*/ 1152525 h 1152525"/>
            </a:gdLst>
            <a:ahLst/>
            <a:cxnLst>
              <a:cxn ang="0">
                <a:pos x="connsiteX0" y="connsiteY0"/>
              </a:cxn>
              <a:cxn ang="0">
                <a:pos x="connsiteX1" y="connsiteY1"/>
              </a:cxn>
              <a:cxn ang="0">
                <a:pos x="connsiteX2" y="connsiteY2"/>
              </a:cxn>
            </a:cxnLst>
            <a:rect l="l" t="t" r="r" b="b"/>
            <a:pathLst>
              <a:path w="1847850" h="1152525">
                <a:moveTo>
                  <a:pt x="1847850" y="0"/>
                </a:moveTo>
                <a:lnTo>
                  <a:pt x="1847850" y="1152525"/>
                </a:lnTo>
                <a:lnTo>
                  <a:pt x="0" y="1152525"/>
                </a:lnTo>
              </a:path>
            </a:pathLst>
          </a:custGeom>
          <a:noFill/>
          <a:ln w="25400">
            <a:solidFill>
              <a:srgbClr val="FF0000"/>
            </a:solidFill>
            <a:prstDash val="solid"/>
            <a:tailEnd type="arrow"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a:extLst>
              <a:ext uri="{FF2B5EF4-FFF2-40B4-BE49-F238E27FC236}">
                <a16:creationId xmlns:a16="http://schemas.microsoft.com/office/drawing/2014/main" id="{D5A29F2F-DA82-F580-9617-1B8A8C49B67F}"/>
              </a:ext>
            </a:extLst>
          </p:cNvPr>
          <p:cNvSpPr txBox="1"/>
          <p:nvPr/>
        </p:nvSpPr>
        <p:spPr>
          <a:xfrm>
            <a:off x="3954742" y="3475620"/>
            <a:ext cx="2284421" cy="399106"/>
          </a:xfrm>
          <a:prstGeom prst="rect">
            <a:avLst/>
          </a:prstGeom>
          <a:noFill/>
          <a:ln>
            <a:noFill/>
          </a:ln>
        </p:spPr>
        <p:txBody>
          <a:bodyPr wrap="square" lIns="90445" tIns="45223" rIns="90445" bIns="45223" rtlCol="0">
            <a:spAutoFit/>
          </a:bodyPr>
          <a:lstStyle/>
          <a:p>
            <a:r>
              <a:rPr lang="ja-JP" altLang="en-US" sz="1000" dirty="0">
                <a:solidFill>
                  <a:srgbClr val="FF0000"/>
                </a:solidFill>
                <a:latin typeface="HG丸ｺﾞｼｯｸM-PRO" panose="020F0600000000000000" pitchFamily="50" charset="-128"/>
                <a:ea typeface="HG丸ｺﾞｼｯｸM-PRO" panose="020F0600000000000000" pitchFamily="50" charset="-128"/>
              </a:rPr>
              <a:t>掲載する目次から調べたいカテゴリーを確認し、事例を検索</a:t>
            </a:r>
            <a:endParaRPr kumimoji="1" lang="ja-JP" altLang="en-US" sz="10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29" name="四角形: 角を丸くする 28">
            <a:extLst>
              <a:ext uri="{FF2B5EF4-FFF2-40B4-BE49-F238E27FC236}">
                <a16:creationId xmlns:a16="http://schemas.microsoft.com/office/drawing/2014/main" id="{8624E9D3-9540-2722-5A58-EA93576E52FF}"/>
              </a:ext>
            </a:extLst>
          </p:cNvPr>
          <p:cNvSpPr/>
          <p:nvPr/>
        </p:nvSpPr>
        <p:spPr>
          <a:xfrm>
            <a:off x="547325" y="6057817"/>
            <a:ext cx="6073683" cy="1173337"/>
          </a:xfrm>
          <a:prstGeom prst="roundRect">
            <a:avLst/>
          </a:prstGeom>
          <a:solidFill>
            <a:srgbClr val="FFFFF5"/>
          </a:solidFill>
          <a:ln w="2857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a:extLst>
              <a:ext uri="{FF2B5EF4-FFF2-40B4-BE49-F238E27FC236}">
                <a16:creationId xmlns:a16="http://schemas.microsoft.com/office/drawing/2014/main" id="{8533E347-E1B5-963D-20ED-D6D181B70159}"/>
              </a:ext>
            </a:extLst>
          </p:cNvPr>
          <p:cNvSpPr txBox="1"/>
          <p:nvPr/>
        </p:nvSpPr>
        <p:spPr>
          <a:xfrm>
            <a:off x="693652" y="6433036"/>
            <a:ext cx="2895638" cy="599161"/>
          </a:xfrm>
          <a:prstGeom prst="rect">
            <a:avLst/>
          </a:prstGeom>
          <a:noFill/>
          <a:ln>
            <a:noFill/>
          </a:ln>
        </p:spPr>
        <p:txBody>
          <a:bodyPr wrap="square" lIns="90445" tIns="45223" rIns="90445" bIns="45223" rtlCol="0">
            <a:spAutoFit/>
          </a:bodyPr>
          <a:lstStyle/>
          <a:p>
            <a:r>
              <a:rPr kumimoji="1" lang="ja-JP" altLang="en-US" sz="1100" dirty="0">
                <a:latin typeface="HG丸ｺﾞｼｯｸM-PRO" panose="020F0600000000000000" pitchFamily="50" charset="-128"/>
                <a:ea typeface="HG丸ｺﾞｼｯｸM-PRO" panose="020F0600000000000000" pitchFamily="50" charset="-128"/>
              </a:rPr>
              <a:t>　多面的機能支払交付金の交付を受けるにあたって、</a:t>
            </a:r>
            <a:r>
              <a:rPr kumimoji="1" lang="ja-JP" altLang="en-US" sz="1100" u="sng" dirty="0">
                <a:latin typeface="HG丸ｺﾞｼｯｸM-PRO" panose="020F0600000000000000" pitchFamily="50" charset="-128"/>
                <a:ea typeface="HG丸ｺﾞｼｯｸM-PRO" panose="020F0600000000000000" pitchFamily="50" charset="-128"/>
              </a:rPr>
              <a:t>活動の手順や申請書類などについて解説した動画</a:t>
            </a:r>
            <a:r>
              <a:rPr kumimoji="1" lang="ja-JP" altLang="en-US" sz="1100" dirty="0">
                <a:latin typeface="HG丸ｺﾞｼｯｸM-PRO" panose="020F0600000000000000" pitchFamily="50" charset="-128"/>
                <a:ea typeface="HG丸ｺﾞｼｯｸM-PRO" panose="020F0600000000000000" pitchFamily="50" charset="-128"/>
              </a:rPr>
              <a:t>です。</a:t>
            </a:r>
          </a:p>
        </p:txBody>
      </p:sp>
      <p:sp>
        <p:nvSpPr>
          <p:cNvPr id="31" name="テキスト ボックス 30">
            <a:extLst>
              <a:ext uri="{FF2B5EF4-FFF2-40B4-BE49-F238E27FC236}">
                <a16:creationId xmlns:a16="http://schemas.microsoft.com/office/drawing/2014/main" id="{1EBF91A8-6C8A-50DD-78F7-93AFEAD4F41A}"/>
              </a:ext>
            </a:extLst>
          </p:cNvPr>
          <p:cNvSpPr txBox="1"/>
          <p:nvPr/>
        </p:nvSpPr>
        <p:spPr>
          <a:xfrm>
            <a:off x="693652" y="6057818"/>
            <a:ext cx="4848734" cy="429883"/>
          </a:xfrm>
          <a:prstGeom prst="rect">
            <a:avLst/>
          </a:prstGeom>
          <a:noFill/>
          <a:ln>
            <a:noFill/>
          </a:ln>
        </p:spPr>
        <p:txBody>
          <a:bodyPr wrap="square" lIns="90445" tIns="45223" rIns="90445" bIns="45223" rtlCol="0">
            <a:spAutoFit/>
          </a:bodyPr>
          <a:lstStyle/>
          <a:p>
            <a:r>
              <a:rPr kumimoji="1" lang="ja-JP" altLang="en-US" sz="1100" b="1" dirty="0">
                <a:latin typeface="HG丸ｺﾞｼｯｸM-PRO" panose="020F0600000000000000" pitchFamily="50" charset="-128"/>
                <a:ea typeface="HG丸ｺﾞｼｯｸM-PRO" panose="020F0600000000000000" pitchFamily="50" charset="-128"/>
              </a:rPr>
              <a:t>多面的機能支払交付金利用の手続</a:t>
            </a:r>
            <a:endParaRPr kumimoji="1" lang="en-US" altLang="ja-JP" sz="1100" b="1" dirty="0">
              <a:latin typeface="HG丸ｺﾞｼｯｸM-PRO" panose="020F0600000000000000" pitchFamily="50" charset="-128"/>
              <a:ea typeface="HG丸ｺﾞｼｯｸM-PRO" panose="020F0600000000000000" pitchFamily="50" charset="-128"/>
            </a:endParaRPr>
          </a:p>
          <a:p>
            <a:r>
              <a:rPr lang="ja-JP" altLang="en-US" sz="1100" dirty="0">
                <a:latin typeface="HG丸ｺﾞｼｯｸM-PRO" panose="020F0600000000000000" pitchFamily="50" charset="-128"/>
                <a:ea typeface="HG丸ｺﾞｼｯｸM-PRO" panose="020F0600000000000000" pitchFamily="50" charset="-128"/>
              </a:rPr>
              <a:t>（動画：</a:t>
            </a:r>
            <a:r>
              <a:rPr lang="en-US" altLang="ja-JP" sz="1100" dirty="0">
                <a:latin typeface="HG丸ｺﾞｼｯｸM-PRO" panose="020F0600000000000000" pitchFamily="50" charset="-128"/>
                <a:ea typeface="HG丸ｺﾞｼｯｸM-PRO" panose="020F0600000000000000" pitchFamily="50" charset="-128"/>
              </a:rPr>
              <a:t>14</a:t>
            </a:r>
            <a:r>
              <a:rPr kumimoji="1" lang="ja-JP" altLang="en-US" sz="1100" dirty="0">
                <a:latin typeface="HG丸ｺﾞｼｯｸM-PRO" panose="020F0600000000000000" pitchFamily="50" charset="-128"/>
                <a:ea typeface="HG丸ｺﾞｼｯｸM-PRO" panose="020F0600000000000000" pitchFamily="50" charset="-128"/>
              </a:rPr>
              <a:t>分）</a:t>
            </a:r>
          </a:p>
        </p:txBody>
      </p:sp>
      <p:pic>
        <p:nvPicPr>
          <p:cNvPr id="36" name="図 35" descr="男, 電車, 記号, 跡 が含まれている画像&#10;&#10;自動的に生成された説明">
            <a:extLst>
              <a:ext uri="{FF2B5EF4-FFF2-40B4-BE49-F238E27FC236}">
                <a16:creationId xmlns:a16="http://schemas.microsoft.com/office/drawing/2014/main" id="{FD9258E5-769C-B85A-0E28-990FBDE6860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7637" b="7428"/>
          <a:stretch/>
        </p:blipFill>
        <p:spPr>
          <a:xfrm>
            <a:off x="3654270" y="6105568"/>
            <a:ext cx="1678733" cy="1008000"/>
          </a:xfrm>
          <a:prstGeom prst="rect">
            <a:avLst/>
          </a:prstGeom>
          <a:effectLst>
            <a:outerShdw blurRad="50800" dist="38100" dir="2700000" algn="tl" rotWithShape="0">
              <a:prstClr val="black">
                <a:alpha val="40000"/>
              </a:prstClr>
            </a:outerShdw>
          </a:effectLst>
        </p:spPr>
      </p:pic>
      <p:sp>
        <p:nvSpPr>
          <p:cNvPr id="39" name="四角形: 角を丸くする 38">
            <a:extLst>
              <a:ext uri="{FF2B5EF4-FFF2-40B4-BE49-F238E27FC236}">
                <a16:creationId xmlns:a16="http://schemas.microsoft.com/office/drawing/2014/main" id="{B53E2D38-DDC7-915F-69E7-0970B13347F1}"/>
              </a:ext>
            </a:extLst>
          </p:cNvPr>
          <p:cNvSpPr/>
          <p:nvPr/>
        </p:nvSpPr>
        <p:spPr>
          <a:xfrm>
            <a:off x="547326" y="7279070"/>
            <a:ext cx="6073682" cy="1216240"/>
          </a:xfrm>
          <a:prstGeom prst="roundRect">
            <a:avLst/>
          </a:prstGeom>
          <a:solidFill>
            <a:srgbClr val="FFFFF5"/>
          </a:solidFill>
          <a:ln w="2857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四角形: 角を丸くする 39">
            <a:extLst>
              <a:ext uri="{FF2B5EF4-FFF2-40B4-BE49-F238E27FC236}">
                <a16:creationId xmlns:a16="http://schemas.microsoft.com/office/drawing/2014/main" id="{623C5E8B-2720-D982-6E5B-9084BE7156E8}"/>
              </a:ext>
            </a:extLst>
          </p:cNvPr>
          <p:cNvSpPr/>
          <p:nvPr/>
        </p:nvSpPr>
        <p:spPr>
          <a:xfrm>
            <a:off x="547325" y="8542777"/>
            <a:ext cx="6073681" cy="1152856"/>
          </a:xfrm>
          <a:prstGeom prst="roundRect">
            <a:avLst/>
          </a:prstGeom>
          <a:solidFill>
            <a:srgbClr val="FFFFF5"/>
          </a:solidFill>
          <a:ln w="2857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1" name="図 40">
            <a:extLst>
              <a:ext uri="{FF2B5EF4-FFF2-40B4-BE49-F238E27FC236}">
                <a16:creationId xmlns:a16="http://schemas.microsoft.com/office/drawing/2014/main" id="{FFB5730A-A822-E4D5-6A93-76743990B0EC}"/>
              </a:ext>
            </a:extLst>
          </p:cNvPr>
          <p:cNvPicPr>
            <a:picLocks noChangeAspect="1"/>
          </p:cNvPicPr>
          <p:nvPr/>
        </p:nvPicPr>
        <p:blipFill rotWithShape="1">
          <a:blip r:embed="rId6">
            <a:extLst>
              <a:ext uri="{28A0092B-C50C-407E-A947-70E740481C1C}">
                <a14:useLocalDpi xmlns:a14="http://schemas.microsoft.com/office/drawing/2010/main" val="0"/>
              </a:ext>
            </a:extLst>
          </a:blip>
          <a:srcRect l="6823" t="6817" r="6711" b="6226"/>
          <a:stretch/>
        </p:blipFill>
        <p:spPr bwMode="auto">
          <a:xfrm>
            <a:off x="5635892" y="6375981"/>
            <a:ext cx="650541" cy="654390"/>
          </a:xfrm>
          <a:prstGeom prst="rect">
            <a:avLst/>
          </a:prstGeom>
          <a:noFill/>
          <a:ln>
            <a:noFill/>
          </a:ln>
          <a:extLst>
            <a:ext uri="{53640926-AAD7-44D8-BBD7-CCE9431645EC}">
              <a14:shadowObscured xmlns:a14="http://schemas.microsoft.com/office/drawing/2010/main"/>
            </a:ext>
          </a:extLst>
        </p:spPr>
      </p:pic>
      <p:pic>
        <p:nvPicPr>
          <p:cNvPr id="42" name="図 41">
            <a:extLst>
              <a:ext uri="{FF2B5EF4-FFF2-40B4-BE49-F238E27FC236}">
                <a16:creationId xmlns:a16="http://schemas.microsoft.com/office/drawing/2014/main" id="{8D1F9A1A-DB78-D45D-6C59-5849F78A3E74}"/>
              </a:ext>
            </a:extLst>
          </p:cNvPr>
          <p:cNvPicPr>
            <a:picLocks noChangeAspect="1"/>
          </p:cNvPicPr>
          <p:nvPr/>
        </p:nvPicPr>
        <p:blipFill rotWithShape="1">
          <a:blip r:embed="rId7">
            <a:extLst>
              <a:ext uri="{28A0092B-C50C-407E-A947-70E740481C1C}">
                <a14:useLocalDpi xmlns:a14="http://schemas.microsoft.com/office/drawing/2010/main" val="0"/>
              </a:ext>
            </a:extLst>
          </a:blip>
          <a:srcRect l="7409" t="7406" r="7343" b="7396"/>
          <a:stretch/>
        </p:blipFill>
        <p:spPr bwMode="auto">
          <a:xfrm>
            <a:off x="5615194" y="8801393"/>
            <a:ext cx="657067" cy="657067"/>
          </a:xfrm>
          <a:prstGeom prst="rect">
            <a:avLst/>
          </a:prstGeom>
          <a:noFill/>
          <a:ln>
            <a:noFill/>
          </a:ln>
          <a:extLst>
            <a:ext uri="{53640926-AAD7-44D8-BBD7-CCE9431645EC}">
              <a14:shadowObscured xmlns:a14="http://schemas.microsoft.com/office/drawing/2010/main"/>
            </a:ext>
          </a:extLst>
        </p:spPr>
      </p:pic>
      <p:pic>
        <p:nvPicPr>
          <p:cNvPr id="43" name="図 42" descr="Web サイト が含まれている画像&#10;&#10;自動的に生成された説明">
            <a:extLst>
              <a:ext uri="{FF2B5EF4-FFF2-40B4-BE49-F238E27FC236}">
                <a16:creationId xmlns:a16="http://schemas.microsoft.com/office/drawing/2014/main" id="{D5CD67D7-0A19-DF41-3018-C6409E9DD37F}"/>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t="7257" b="7710"/>
          <a:stretch/>
        </p:blipFill>
        <p:spPr>
          <a:xfrm>
            <a:off x="3647899" y="8597294"/>
            <a:ext cx="1677043" cy="1008000"/>
          </a:xfrm>
          <a:prstGeom prst="rect">
            <a:avLst/>
          </a:prstGeom>
          <a:effectLst>
            <a:outerShdw blurRad="50800" dist="38100" dir="2700000" algn="tl" rotWithShape="0">
              <a:prstClr val="black">
                <a:alpha val="40000"/>
              </a:prstClr>
            </a:outerShdw>
          </a:effectLst>
        </p:spPr>
      </p:pic>
      <p:pic>
        <p:nvPicPr>
          <p:cNvPr id="45" name="図 44" descr="グラフィカル ユーザー インターフェイス&#10;&#10;自動的に生成された説明">
            <a:extLst>
              <a:ext uri="{FF2B5EF4-FFF2-40B4-BE49-F238E27FC236}">
                <a16:creationId xmlns:a16="http://schemas.microsoft.com/office/drawing/2014/main" id="{944D0E5A-C9E8-2C21-63C4-3FAF472A99D8}"/>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t="4921" b="53057"/>
          <a:stretch/>
        </p:blipFill>
        <p:spPr>
          <a:xfrm>
            <a:off x="3629996" y="7383949"/>
            <a:ext cx="1694946" cy="1008000"/>
          </a:xfrm>
          <a:prstGeom prst="rect">
            <a:avLst/>
          </a:prstGeom>
          <a:effectLst>
            <a:outerShdw blurRad="50800" dist="38100" dir="2700000" algn="tl" rotWithShape="0">
              <a:prstClr val="black">
                <a:alpha val="40000"/>
              </a:prstClr>
            </a:outerShdw>
          </a:effectLst>
        </p:spPr>
      </p:pic>
      <p:sp>
        <p:nvSpPr>
          <p:cNvPr id="46" name="テキスト ボックス 45">
            <a:extLst>
              <a:ext uri="{FF2B5EF4-FFF2-40B4-BE49-F238E27FC236}">
                <a16:creationId xmlns:a16="http://schemas.microsoft.com/office/drawing/2014/main" id="{61515E7F-74B4-65C6-D15D-4EA51C507EF0}"/>
              </a:ext>
            </a:extLst>
          </p:cNvPr>
          <p:cNvSpPr txBox="1"/>
          <p:nvPr/>
        </p:nvSpPr>
        <p:spPr>
          <a:xfrm>
            <a:off x="693652" y="7617225"/>
            <a:ext cx="2936344" cy="599161"/>
          </a:xfrm>
          <a:prstGeom prst="rect">
            <a:avLst/>
          </a:prstGeom>
          <a:noFill/>
          <a:ln>
            <a:noFill/>
          </a:ln>
        </p:spPr>
        <p:txBody>
          <a:bodyPr wrap="square" lIns="90445" tIns="45223" rIns="90445" bIns="45223" rtlCol="0">
            <a:spAutoFit/>
          </a:bodyPr>
          <a:lstStyle/>
          <a:p>
            <a:r>
              <a:rPr kumimoji="1" lang="ja-JP" altLang="en-US" sz="1100" dirty="0">
                <a:latin typeface="HG丸ｺﾞｼｯｸM-PRO" panose="020F0600000000000000" pitchFamily="50" charset="-128"/>
                <a:ea typeface="HG丸ｺﾞｼｯｸM-PRO" panose="020F0600000000000000" pitchFamily="50" charset="-128"/>
              </a:rPr>
              <a:t>　多面的機能支払交付金を活用して、</a:t>
            </a:r>
            <a:r>
              <a:rPr kumimoji="1" lang="ja-JP" altLang="en-US" sz="1100" u="sng" dirty="0">
                <a:latin typeface="HG丸ｺﾞｼｯｸM-PRO" panose="020F0600000000000000" pitchFamily="50" charset="-128"/>
                <a:ea typeface="HG丸ｺﾞｼｯｸM-PRO" panose="020F0600000000000000" pitchFamily="50" charset="-128"/>
              </a:rPr>
              <a:t>どのような共同活動に取り組むことができるのかを解説した動画</a:t>
            </a:r>
            <a:r>
              <a:rPr kumimoji="1" lang="ja-JP" altLang="en-US" sz="1100" dirty="0">
                <a:latin typeface="HG丸ｺﾞｼｯｸM-PRO" panose="020F0600000000000000" pitchFamily="50" charset="-128"/>
                <a:ea typeface="HG丸ｺﾞｼｯｸM-PRO" panose="020F0600000000000000" pitchFamily="50" charset="-128"/>
              </a:rPr>
              <a:t>です。</a:t>
            </a:r>
          </a:p>
        </p:txBody>
      </p:sp>
      <p:sp>
        <p:nvSpPr>
          <p:cNvPr id="47" name="テキスト ボックス 46">
            <a:extLst>
              <a:ext uri="{FF2B5EF4-FFF2-40B4-BE49-F238E27FC236}">
                <a16:creationId xmlns:a16="http://schemas.microsoft.com/office/drawing/2014/main" id="{64C8C9AD-3E18-3284-E912-1EB820590B7C}"/>
              </a:ext>
            </a:extLst>
          </p:cNvPr>
          <p:cNvSpPr txBox="1"/>
          <p:nvPr/>
        </p:nvSpPr>
        <p:spPr>
          <a:xfrm>
            <a:off x="693652" y="7263092"/>
            <a:ext cx="3359792" cy="429883"/>
          </a:xfrm>
          <a:prstGeom prst="rect">
            <a:avLst/>
          </a:prstGeom>
          <a:noFill/>
          <a:ln>
            <a:noFill/>
          </a:ln>
        </p:spPr>
        <p:txBody>
          <a:bodyPr wrap="square" lIns="90445" tIns="45223" rIns="90445" bIns="45223" rtlCol="0">
            <a:spAutoFit/>
          </a:bodyPr>
          <a:lstStyle/>
          <a:p>
            <a:r>
              <a:rPr kumimoji="1" lang="ja-JP" altLang="en-US" sz="1100" b="1" dirty="0">
                <a:latin typeface="HG丸ｺﾞｼｯｸM-PRO" panose="020F0600000000000000" pitchFamily="50" charset="-128"/>
                <a:ea typeface="HG丸ｺﾞｼｯｸM-PRO" panose="020F0600000000000000" pitchFamily="50" charset="-128"/>
              </a:rPr>
              <a:t>多面的機能支払交付金でできること</a:t>
            </a:r>
            <a:endParaRPr kumimoji="1" lang="en-US" altLang="ja-JP" sz="1100" b="1" dirty="0">
              <a:latin typeface="HG丸ｺﾞｼｯｸM-PRO" panose="020F0600000000000000" pitchFamily="50" charset="-128"/>
              <a:ea typeface="HG丸ｺﾞｼｯｸM-PRO" panose="020F0600000000000000" pitchFamily="50" charset="-128"/>
            </a:endParaRPr>
          </a:p>
          <a:p>
            <a:r>
              <a:rPr kumimoji="1" lang="ja-JP" altLang="en-US" sz="1100" dirty="0">
                <a:latin typeface="HG丸ｺﾞｼｯｸM-PRO" panose="020F0600000000000000" pitchFamily="50" charset="-128"/>
                <a:ea typeface="HG丸ｺﾞｼｯｸM-PRO" panose="020F0600000000000000" pitchFamily="50" charset="-128"/>
              </a:rPr>
              <a:t>（動画：</a:t>
            </a:r>
            <a:r>
              <a:rPr lang="en-US" altLang="ja-JP" sz="1100" dirty="0">
                <a:latin typeface="HG丸ｺﾞｼｯｸM-PRO" panose="020F0600000000000000" pitchFamily="50" charset="-128"/>
                <a:ea typeface="HG丸ｺﾞｼｯｸM-PRO" panose="020F0600000000000000" pitchFamily="50" charset="-128"/>
              </a:rPr>
              <a:t>18</a:t>
            </a:r>
            <a:r>
              <a:rPr kumimoji="1" lang="ja-JP" altLang="en-US" sz="1100" dirty="0">
                <a:latin typeface="HG丸ｺﾞｼｯｸM-PRO" panose="020F0600000000000000" pitchFamily="50" charset="-128"/>
                <a:ea typeface="HG丸ｺﾞｼｯｸM-PRO" panose="020F0600000000000000" pitchFamily="50" charset="-128"/>
              </a:rPr>
              <a:t>分）</a:t>
            </a:r>
          </a:p>
        </p:txBody>
      </p:sp>
      <p:sp>
        <p:nvSpPr>
          <p:cNvPr id="49" name="テキスト ボックス 48">
            <a:extLst>
              <a:ext uri="{FF2B5EF4-FFF2-40B4-BE49-F238E27FC236}">
                <a16:creationId xmlns:a16="http://schemas.microsoft.com/office/drawing/2014/main" id="{C6F35E26-1D99-AFAD-9CE4-D4E617FAFDE9}"/>
              </a:ext>
            </a:extLst>
          </p:cNvPr>
          <p:cNvSpPr txBox="1"/>
          <p:nvPr/>
        </p:nvSpPr>
        <p:spPr>
          <a:xfrm>
            <a:off x="754110" y="8542777"/>
            <a:ext cx="4848734" cy="429883"/>
          </a:xfrm>
          <a:prstGeom prst="rect">
            <a:avLst/>
          </a:prstGeom>
          <a:noFill/>
          <a:ln>
            <a:noFill/>
          </a:ln>
        </p:spPr>
        <p:txBody>
          <a:bodyPr wrap="square" lIns="90445" tIns="45223" rIns="90445" bIns="45223" rtlCol="0">
            <a:spAutoFit/>
          </a:bodyPr>
          <a:lstStyle/>
          <a:p>
            <a:r>
              <a:rPr kumimoji="1" lang="ja-JP" altLang="en-US" sz="1100" b="1" dirty="0">
                <a:latin typeface="HG丸ｺﾞｼｯｸM-PRO" panose="020F0600000000000000" pitchFamily="50" charset="-128"/>
                <a:ea typeface="HG丸ｺﾞｼｯｸM-PRO" panose="020F0600000000000000" pitchFamily="50" charset="-128"/>
              </a:rPr>
              <a:t>多面的機能支払交付金活動組織の</a:t>
            </a:r>
            <a:endParaRPr kumimoji="1" lang="en-US" altLang="ja-JP" sz="1100" b="1" dirty="0">
              <a:latin typeface="HG丸ｺﾞｼｯｸM-PRO" panose="020F0600000000000000" pitchFamily="50" charset="-128"/>
              <a:ea typeface="HG丸ｺﾞｼｯｸM-PRO" panose="020F0600000000000000" pitchFamily="50" charset="-128"/>
            </a:endParaRPr>
          </a:p>
          <a:p>
            <a:r>
              <a:rPr kumimoji="1" lang="ja-JP" altLang="en-US" sz="1100" b="1" dirty="0">
                <a:latin typeface="HG丸ｺﾞｼｯｸM-PRO" panose="020F0600000000000000" pitchFamily="50" charset="-128"/>
                <a:ea typeface="HG丸ｺﾞｼｯｸM-PRO" panose="020F0600000000000000" pitchFamily="50" charset="-128"/>
              </a:rPr>
              <a:t>広域化のすすめ</a:t>
            </a:r>
            <a:r>
              <a:rPr kumimoji="1" lang="ja-JP" altLang="en-US" sz="1100" dirty="0">
                <a:latin typeface="HG丸ｺﾞｼｯｸM-PRO" panose="020F0600000000000000" pitchFamily="50" charset="-128"/>
                <a:ea typeface="HG丸ｺﾞｼｯｸM-PRO" panose="020F0600000000000000" pitchFamily="50" charset="-128"/>
              </a:rPr>
              <a:t>（動画：</a:t>
            </a:r>
            <a:r>
              <a:rPr lang="en-US" altLang="ja-JP" sz="1100" dirty="0">
                <a:latin typeface="HG丸ｺﾞｼｯｸM-PRO" panose="020F0600000000000000" pitchFamily="50" charset="-128"/>
                <a:ea typeface="HG丸ｺﾞｼｯｸM-PRO" panose="020F0600000000000000" pitchFamily="50" charset="-128"/>
              </a:rPr>
              <a:t>20</a:t>
            </a:r>
            <a:r>
              <a:rPr kumimoji="1" lang="ja-JP" altLang="en-US" sz="1100" dirty="0">
                <a:latin typeface="HG丸ｺﾞｼｯｸM-PRO" panose="020F0600000000000000" pitchFamily="50" charset="-128"/>
                <a:ea typeface="HG丸ｺﾞｼｯｸM-PRO" panose="020F0600000000000000" pitchFamily="50" charset="-128"/>
              </a:rPr>
              <a:t>分）</a:t>
            </a:r>
          </a:p>
        </p:txBody>
      </p:sp>
      <p:grpSp>
        <p:nvGrpSpPr>
          <p:cNvPr id="51" name="グループ化 50">
            <a:extLst>
              <a:ext uri="{FF2B5EF4-FFF2-40B4-BE49-F238E27FC236}">
                <a16:creationId xmlns:a16="http://schemas.microsoft.com/office/drawing/2014/main" id="{6A63B54F-1642-2055-553D-A09A3F1E6674}"/>
              </a:ext>
            </a:extLst>
          </p:cNvPr>
          <p:cNvGrpSpPr/>
          <p:nvPr/>
        </p:nvGrpSpPr>
        <p:grpSpPr>
          <a:xfrm>
            <a:off x="4317825" y="7818775"/>
            <a:ext cx="351622" cy="196534"/>
            <a:chOff x="7662371" y="4794489"/>
            <a:chExt cx="351622" cy="196534"/>
          </a:xfrm>
        </p:grpSpPr>
        <p:sp>
          <p:nvSpPr>
            <p:cNvPr id="52" name="四角形: 角を丸くする 51">
              <a:extLst>
                <a:ext uri="{FF2B5EF4-FFF2-40B4-BE49-F238E27FC236}">
                  <a16:creationId xmlns:a16="http://schemas.microsoft.com/office/drawing/2014/main" id="{D5529B51-7DD5-2621-2BD9-5FDB0BF94801}"/>
                </a:ext>
              </a:extLst>
            </p:cNvPr>
            <p:cNvSpPr/>
            <p:nvPr/>
          </p:nvSpPr>
          <p:spPr>
            <a:xfrm>
              <a:off x="7662371" y="4794489"/>
              <a:ext cx="351622" cy="196534"/>
            </a:xfrm>
            <a:prstGeom prst="roundRect">
              <a:avLst/>
            </a:prstGeom>
            <a:solidFill>
              <a:srgbClr val="FF0000">
                <a:alpha val="5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二等辺三角形 52">
              <a:extLst>
                <a:ext uri="{FF2B5EF4-FFF2-40B4-BE49-F238E27FC236}">
                  <a16:creationId xmlns:a16="http://schemas.microsoft.com/office/drawing/2014/main" id="{49BBB368-8D86-1BD5-E770-233C489C04D2}"/>
                </a:ext>
              </a:extLst>
            </p:cNvPr>
            <p:cNvSpPr/>
            <p:nvPr/>
          </p:nvSpPr>
          <p:spPr>
            <a:xfrm rot="5400000">
              <a:off x="7796255" y="4844741"/>
              <a:ext cx="116608" cy="95559"/>
            </a:xfrm>
            <a:prstGeom prst="triangl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4" name="グループ化 53">
            <a:extLst>
              <a:ext uri="{FF2B5EF4-FFF2-40B4-BE49-F238E27FC236}">
                <a16:creationId xmlns:a16="http://schemas.microsoft.com/office/drawing/2014/main" id="{F8D34530-718C-9184-550C-97E8BD6EECD5}"/>
              </a:ext>
            </a:extLst>
          </p:cNvPr>
          <p:cNvGrpSpPr/>
          <p:nvPr/>
        </p:nvGrpSpPr>
        <p:grpSpPr>
          <a:xfrm>
            <a:off x="4317825" y="9027165"/>
            <a:ext cx="351622" cy="196534"/>
            <a:chOff x="7774025" y="6197483"/>
            <a:chExt cx="351622" cy="196534"/>
          </a:xfrm>
        </p:grpSpPr>
        <p:sp>
          <p:nvSpPr>
            <p:cNvPr id="55" name="四角形: 角を丸くする 54">
              <a:extLst>
                <a:ext uri="{FF2B5EF4-FFF2-40B4-BE49-F238E27FC236}">
                  <a16:creationId xmlns:a16="http://schemas.microsoft.com/office/drawing/2014/main" id="{50A3A2E8-5A80-5335-62F4-DFE05343F5AA}"/>
                </a:ext>
              </a:extLst>
            </p:cNvPr>
            <p:cNvSpPr/>
            <p:nvPr/>
          </p:nvSpPr>
          <p:spPr>
            <a:xfrm>
              <a:off x="7774025" y="6197483"/>
              <a:ext cx="351622" cy="196534"/>
            </a:xfrm>
            <a:prstGeom prst="roundRect">
              <a:avLst/>
            </a:prstGeom>
            <a:solidFill>
              <a:srgbClr val="FF0000">
                <a:alpha val="5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二等辺三角形 55">
              <a:extLst>
                <a:ext uri="{FF2B5EF4-FFF2-40B4-BE49-F238E27FC236}">
                  <a16:creationId xmlns:a16="http://schemas.microsoft.com/office/drawing/2014/main" id="{FCB186D0-3B1A-08AD-50C9-784788D82AF1}"/>
                </a:ext>
              </a:extLst>
            </p:cNvPr>
            <p:cNvSpPr/>
            <p:nvPr/>
          </p:nvSpPr>
          <p:spPr>
            <a:xfrm rot="5400000">
              <a:off x="7907909" y="6247735"/>
              <a:ext cx="116608" cy="95559"/>
            </a:xfrm>
            <a:prstGeom prst="triangl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7" name="グループ化 56">
            <a:extLst>
              <a:ext uri="{FF2B5EF4-FFF2-40B4-BE49-F238E27FC236}">
                <a16:creationId xmlns:a16="http://schemas.microsoft.com/office/drawing/2014/main" id="{39AE54E8-42D9-5985-F594-C1B40029DC93}"/>
              </a:ext>
            </a:extLst>
          </p:cNvPr>
          <p:cNvGrpSpPr/>
          <p:nvPr/>
        </p:nvGrpSpPr>
        <p:grpSpPr>
          <a:xfrm>
            <a:off x="4317825" y="6546840"/>
            <a:ext cx="351622" cy="196534"/>
            <a:chOff x="7685782" y="4028138"/>
            <a:chExt cx="351622" cy="196534"/>
          </a:xfrm>
        </p:grpSpPr>
        <p:sp>
          <p:nvSpPr>
            <p:cNvPr id="58" name="四角形: 角を丸くする 57">
              <a:extLst>
                <a:ext uri="{FF2B5EF4-FFF2-40B4-BE49-F238E27FC236}">
                  <a16:creationId xmlns:a16="http://schemas.microsoft.com/office/drawing/2014/main" id="{90B9EE97-D48F-8DA0-2044-BD17D8A3E2B1}"/>
                </a:ext>
              </a:extLst>
            </p:cNvPr>
            <p:cNvSpPr/>
            <p:nvPr/>
          </p:nvSpPr>
          <p:spPr>
            <a:xfrm>
              <a:off x="7685782" y="4028138"/>
              <a:ext cx="351622" cy="196534"/>
            </a:xfrm>
            <a:prstGeom prst="roundRect">
              <a:avLst/>
            </a:prstGeom>
            <a:solidFill>
              <a:srgbClr val="FF0000">
                <a:alpha val="5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二等辺三角形 58">
              <a:extLst>
                <a:ext uri="{FF2B5EF4-FFF2-40B4-BE49-F238E27FC236}">
                  <a16:creationId xmlns:a16="http://schemas.microsoft.com/office/drawing/2014/main" id="{9C142067-1CD7-ADB7-456A-09454219D1D6}"/>
                </a:ext>
              </a:extLst>
            </p:cNvPr>
            <p:cNvSpPr/>
            <p:nvPr/>
          </p:nvSpPr>
          <p:spPr>
            <a:xfrm rot="5400000">
              <a:off x="7819666" y="4078390"/>
              <a:ext cx="116608" cy="95559"/>
            </a:xfrm>
            <a:prstGeom prst="triangl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0" name="テキスト ボックス 59">
            <a:extLst>
              <a:ext uri="{FF2B5EF4-FFF2-40B4-BE49-F238E27FC236}">
                <a16:creationId xmlns:a16="http://schemas.microsoft.com/office/drawing/2014/main" id="{1C30EE0F-4C54-55AE-EF9B-8EA82E751F45}"/>
              </a:ext>
            </a:extLst>
          </p:cNvPr>
          <p:cNvSpPr txBox="1"/>
          <p:nvPr/>
        </p:nvSpPr>
        <p:spPr>
          <a:xfrm>
            <a:off x="684066" y="8907667"/>
            <a:ext cx="2936344" cy="599161"/>
          </a:xfrm>
          <a:prstGeom prst="rect">
            <a:avLst/>
          </a:prstGeom>
          <a:noFill/>
          <a:ln>
            <a:noFill/>
          </a:ln>
        </p:spPr>
        <p:txBody>
          <a:bodyPr wrap="square" lIns="90445" tIns="45223" rIns="90445" bIns="45223" rtlCol="0">
            <a:spAutoFit/>
          </a:bodyPr>
          <a:lstStyle/>
          <a:p>
            <a:r>
              <a:rPr kumimoji="1" lang="ja-JP" altLang="en-US" sz="1100" dirty="0">
                <a:latin typeface="HG丸ｺﾞｼｯｸM-PRO" panose="020F0600000000000000" pitchFamily="50" charset="-128"/>
                <a:ea typeface="HG丸ｺﾞｼｯｸM-PRO" panose="020F0600000000000000" pitchFamily="50" charset="-128"/>
              </a:rPr>
              <a:t>　最上町広域協定の事例をもとに関係者へのインタビューを行い、</a:t>
            </a:r>
            <a:r>
              <a:rPr kumimoji="1" lang="ja-JP" altLang="en-US" sz="1100" u="sng" dirty="0">
                <a:latin typeface="HG丸ｺﾞｼｯｸM-PRO" panose="020F0600000000000000" pitchFamily="50" charset="-128"/>
                <a:ea typeface="HG丸ｺﾞｼｯｸM-PRO" panose="020F0600000000000000" pitchFamily="50" charset="-128"/>
              </a:rPr>
              <a:t>広域化のプロセスを解説した動画</a:t>
            </a:r>
            <a:r>
              <a:rPr kumimoji="1" lang="ja-JP" altLang="en-US" sz="1100" dirty="0">
                <a:latin typeface="HG丸ｺﾞｼｯｸM-PRO" panose="020F0600000000000000" pitchFamily="50" charset="-128"/>
                <a:ea typeface="HG丸ｺﾞｼｯｸM-PRO" panose="020F0600000000000000" pitchFamily="50" charset="-128"/>
              </a:rPr>
              <a:t>です。</a:t>
            </a:r>
          </a:p>
        </p:txBody>
      </p:sp>
      <p:pic>
        <p:nvPicPr>
          <p:cNvPr id="61" name="図 60">
            <a:extLst>
              <a:ext uri="{FF2B5EF4-FFF2-40B4-BE49-F238E27FC236}">
                <a16:creationId xmlns:a16="http://schemas.microsoft.com/office/drawing/2014/main" id="{DA5B303D-384D-E117-D4FE-9F0268655A5C}"/>
              </a:ext>
            </a:extLst>
          </p:cNvPr>
          <p:cNvPicPr>
            <a:picLocks noChangeAspect="1"/>
          </p:cNvPicPr>
          <p:nvPr/>
        </p:nvPicPr>
        <p:blipFill rotWithShape="1">
          <a:blip r:embed="rId10">
            <a:extLst>
              <a:ext uri="{28A0092B-C50C-407E-A947-70E740481C1C}">
                <a14:useLocalDpi xmlns:a14="http://schemas.microsoft.com/office/drawing/2010/main" val="0"/>
              </a:ext>
            </a:extLst>
          </a:blip>
          <a:srcRect l="6792" t="7406" r="7343" b="7396"/>
          <a:stretch/>
        </p:blipFill>
        <p:spPr bwMode="auto">
          <a:xfrm>
            <a:off x="5635892" y="7583450"/>
            <a:ext cx="662478" cy="657067"/>
          </a:xfrm>
          <a:prstGeom prst="rect">
            <a:avLst/>
          </a:prstGeom>
          <a:noFill/>
          <a:ln>
            <a:noFill/>
          </a:ln>
          <a:extLst>
            <a:ext uri="{53640926-AAD7-44D8-BBD7-CCE9431645EC}">
              <a14:shadowObscured xmlns:a14="http://schemas.microsoft.com/office/drawing/2010/main"/>
            </a:ext>
          </a:extLst>
        </p:spPr>
      </p:pic>
      <p:sp>
        <p:nvSpPr>
          <p:cNvPr id="62" name="テキスト ボックス 61">
            <a:extLst>
              <a:ext uri="{FF2B5EF4-FFF2-40B4-BE49-F238E27FC236}">
                <a16:creationId xmlns:a16="http://schemas.microsoft.com/office/drawing/2014/main" id="{01687ABE-8F98-6E5E-4C3B-902916735B68}"/>
              </a:ext>
            </a:extLst>
          </p:cNvPr>
          <p:cNvSpPr txBox="1"/>
          <p:nvPr/>
        </p:nvSpPr>
        <p:spPr>
          <a:xfrm>
            <a:off x="236991" y="5583446"/>
            <a:ext cx="6479333" cy="461665"/>
          </a:xfrm>
          <a:prstGeom prst="rect">
            <a:avLst/>
          </a:prstGeom>
          <a:noFill/>
          <a:ln>
            <a:noFill/>
          </a:ln>
        </p:spPr>
        <p:txBody>
          <a:bodyPr wrap="square" rtlCol="0">
            <a:spAutoFit/>
          </a:bodyPr>
          <a:lstStyle/>
          <a:p>
            <a:r>
              <a:rPr lang="ja-JP" altLang="en-US" dirty="0">
                <a:latin typeface="HG丸ｺﾞｼｯｸM-PRO" panose="020F0600000000000000" pitchFamily="50" charset="-128"/>
                <a:ea typeface="HG丸ｺﾞｼｯｸM-PRO" panose="020F0600000000000000" pitchFamily="50" charset="-128"/>
              </a:rPr>
              <a:t>　活動組織の体制強化や、推進組織の業務効率化・省力化に貢献できるよう多面的機能支払交付金に係る研修教材用動画を作成しました。</a:t>
            </a:r>
          </a:p>
        </p:txBody>
      </p:sp>
      <p:sp>
        <p:nvSpPr>
          <p:cNvPr id="63" name="正方形/長方形 62">
            <a:extLst>
              <a:ext uri="{FF2B5EF4-FFF2-40B4-BE49-F238E27FC236}">
                <a16:creationId xmlns:a16="http://schemas.microsoft.com/office/drawing/2014/main" id="{15599EBE-892A-F5D0-CE3A-45BC45596915}"/>
              </a:ext>
            </a:extLst>
          </p:cNvPr>
          <p:cNvSpPr/>
          <p:nvPr/>
        </p:nvSpPr>
        <p:spPr>
          <a:xfrm>
            <a:off x="2531936" y="2673127"/>
            <a:ext cx="609031" cy="239124"/>
          </a:xfrm>
          <a:prstGeom prst="rect">
            <a:avLst/>
          </a:prstGeom>
          <a:noFill/>
          <a:ln w="25400">
            <a:solidFill>
              <a:srgbClr val="0000FF"/>
            </a:solidFill>
            <a:prstDash val="soli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テキスト ボックス 63">
            <a:extLst>
              <a:ext uri="{FF2B5EF4-FFF2-40B4-BE49-F238E27FC236}">
                <a16:creationId xmlns:a16="http://schemas.microsoft.com/office/drawing/2014/main" id="{52EE7E56-A82A-02EF-7F22-00643E672846}"/>
              </a:ext>
            </a:extLst>
          </p:cNvPr>
          <p:cNvSpPr txBox="1"/>
          <p:nvPr/>
        </p:nvSpPr>
        <p:spPr>
          <a:xfrm>
            <a:off x="999260" y="2418848"/>
            <a:ext cx="2284421" cy="245218"/>
          </a:xfrm>
          <a:prstGeom prst="rect">
            <a:avLst/>
          </a:prstGeom>
          <a:noFill/>
          <a:ln>
            <a:noFill/>
          </a:ln>
        </p:spPr>
        <p:txBody>
          <a:bodyPr wrap="square" lIns="90445" tIns="45223" rIns="90445" bIns="45223" rtlCol="0">
            <a:spAutoFit/>
          </a:bodyPr>
          <a:lstStyle/>
          <a:p>
            <a:r>
              <a:rPr lang="ja-JP" altLang="en-US" sz="1000" dirty="0">
                <a:solidFill>
                  <a:srgbClr val="0000FF"/>
                </a:solidFill>
                <a:latin typeface="HG丸ｺﾞｼｯｸM-PRO" panose="020F0600000000000000" pitchFamily="50" charset="-128"/>
                <a:ea typeface="HG丸ｺﾞｼｯｸM-PRO" panose="020F0600000000000000" pitchFamily="50" charset="-128"/>
              </a:rPr>
              <a:t>取組と関連のある</a:t>
            </a:r>
            <a:r>
              <a:rPr lang="en-US" altLang="ja-JP" sz="1000" dirty="0">
                <a:solidFill>
                  <a:srgbClr val="0000FF"/>
                </a:solidFill>
                <a:latin typeface="HG丸ｺﾞｼｯｸM-PRO" panose="020F0600000000000000" pitchFamily="50" charset="-128"/>
                <a:ea typeface="HG丸ｺﾞｼｯｸM-PRO" panose="020F0600000000000000" pitchFamily="50" charset="-128"/>
              </a:rPr>
              <a:t>SDG</a:t>
            </a:r>
            <a:r>
              <a:rPr lang="ja-JP" altLang="en-US" sz="1000" dirty="0">
                <a:solidFill>
                  <a:srgbClr val="0000FF"/>
                </a:solidFill>
                <a:latin typeface="HG丸ｺﾞｼｯｸM-PRO" panose="020F0600000000000000" pitchFamily="50" charset="-128"/>
                <a:ea typeface="HG丸ｺﾞｼｯｸM-PRO" panose="020F0600000000000000" pitchFamily="50" charset="-128"/>
              </a:rPr>
              <a:t>ｓ目標を表示</a:t>
            </a:r>
            <a:endParaRPr kumimoji="1" lang="ja-JP" altLang="en-US" sz="1000" dirty="0">
              <a:solidFill>
                <a:srgbClr val="0000FF"/>
              </a:solidFill>
              <a:latin typeface="HG丸ｺﾞｼｯｸM-PRO" panose="020F0600000000000000" pitchFamily="50" charset="-128"/>
              <a:ea typeface="HG丸ｺﾞｼｯｸM-PRO" panose="020F0600000000000000" pitchFamily="50" charset="-128"/>
            </a:endParaRPr>
          </a:p>
        </p:txBody>
      </p:sp>
      <p:sp>
        <p:nvSpPr>
          <p:cNvPr id="3" name="Text Box 52">
            <a:extLst>
              <a:ext uri="{FF2B5EF4-FFF2-40B4-BE49-F238E27FC236}">
                <a16:creationId xmlns:a16="http://schemas.microsoft.com/office/drawing/2014/main" id="{F970C136-6EDD-289F-1890-95B8B12D2A25}"/>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70</a:t>
            </a:r>
          </a:p>
        </p:txBody>
      </p:sp>
    </p:spTree>
    <p:extLst>
      <p:ext uri="{BB962C8B-B14F-4D97-AF65-F5344CB8AC3E}">
        <p14:creationId xmlns:p14="http://schemas.microsoft.com/office/powerpoint/2010/main" val="421343765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71</a:t>
            </a:r>
          </a:p>
        </p:txBody>
      </p:sp>
      <p:sp>
        <p:nvSpPr>
          <p:cNvPr id="32" name="正方形/長方形 31">
            <a:extLst>
              <a:ext uri="{FF2B5EF4-FFF2-40B4-BE49-F238E27FC236}">
                <a16:creationId xmlns:a16="http://schemas.microsoft.com/office/drawing/2014/main" id="{C993556E-C338-FB34-785C-3E4FA19D80DC}"/>
              </a:ext>
            </a:extLst>
          </p:cNvPr>
          <p:cNvSpPr/>
          <p:nvPr/>
        </p:nvSpPr>
        <p:spPr>
          <a:xfrm>
            <a:off x="99761" y="3558678"/>
            <a:ext cx="3240000" cy="3266529"/>
          </a:xfrm>
          <a:prstGeom prst="rect">
            <a:avLst/>
          </a:prstGeom>
          <a:solidFill>
            <a:srgbClr val="EBF1DE"/>
          </a:solid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ボックス 32">
            <a:extLst>
              <a:ext uri="{FF2B5EF4-FFF2-40B4-BE49-F238E27FC236}">
                <a16:creationId xmlns:a16="http://schemas.microsoft.com/office/drawing/2014/main" id="{09E64250-DAFF-F57F-7F89-8F9B5C41C873}"/>
              </a:ext>
            </a:extLst>
          </p:cNvPr>
          <p:cNvSpPr txBox="1"/>
          <p:nvPr/>
        </p:nvSpPr>
        <p:spPr>
          <a:xfrm>
            <a:off x="165926" y="200472"/>
            <a:ext cx="6550399" cy="338554"/>
          </a:xfrm>
          <a:prstGeom prst="rect">
            <a:avLst/>
          </a:prstGeom>
          <a:noFill/>
        </p:spPr>
        <p:txBody>
          <a:bodyPr wrap="square" lIns="0" tIns="0" rIns="0" bIns="0" rtlCol="0">
            <a:spAutoFit/>
          </a:bodyPr>
          <a:lstStyle/>
          <a:p>
            <a:pPr algn="ctr"/>
            <a:r>
              <a:rPr lang="ja-JP" altLang="en-US" sz="2200" b="1" dirty="0">
                <a:solidFill>
                  <a:srgbClr val="0070C0"/>
                </a:solidFill>
                <a:latin typeface="HG丸ｺﾞｼｯｸM-PRO" panose="020F0600000000000000" pitchFamily="50" charset="-128"/>
                <a:ea typeface="HG丸ｺﾞｼｯｸM-PRO" panose="020F0600000000000000" pitchFamily="50" charset="-128"/>
              </a:rPr>
              <a:t>手引きなどの活用について</a:t>
            </a:r>
            <a:endParaRPr lang="en-US" altLang="ja-JP" sz="2200" b="1" dirty="0">
              <a:solidFill>
                <a:srgbClr val="0070C0"/>
              </a:solidFill>
              <a:latin typeface="HG丸ｺﾞｼｯｸM-PRO" panose="020F0600000000000000" pitchFamily="50" charset="-128"/>
              <a:ea typeface="HG丸ｺﾞｼｯｸM-PRO" panose="020F0600000000000000" pitchFamily="50" charset="-128"/>
            </a:endParaRPr>
          </a:p>
        </p:txBody>
      </p:sp>
      <p:sp>
        <p:nvSpPr>
          <p:cNvPr id="34" name="Rectangle 574">
            <a:extLst>
              <a:ext uri="{FF2B5EF4-FFF2-40B4-BE49-F238E27FC236}">
                <a16:creationId xmlns:a16="http://schemas.microsoft.com/office/drawing/2014/main" id="{5708CE77-7C5E-22EE-38CD-3E2A2991F398}"/>
              </a:ext>
            </a:extLst>
          </p:cNvPr>
          <p:cNvSpPr>
            <a:spLocks noChangeArrowheads="1"/>
          </p:cNvSpPr>
          <p:nvPr/>
        </p:nvSpPr>
        <p:spPr bwMode="auto">
          <a:xfrm>
            <a:off x="-2401" y="210367"/>
            <a:ext cx="1260000" cy="331200"/>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9525">
            <a:noFill/>
            <a:miter lim="800000"/>
            <a:headEnd/>
            <a:tailEnd/>
          </a:ln>
        </p:spPr>
        <p:txBody>
          <a:bodyPr wrap="none"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35" name="Rectangle 574">
            <a:extLst>
              <a:ext uri="{FF2B5EF4-FFF2-40B4-BE49-F238E27FC236}">
                <a16:creationId xmlns:a16="http://schemas.microsoft.com/office/drawing/2014/main" id="{906C8B9C-B2FD-DA31-40B5-DAEF26BB4B62}"/>
              </a:ext>
            </a:extLst>
          </p:cNvPr>
          <p:cNvSpPr>
            <a:spLocks noChangeArrowheads="1"/>
          </p:cNvSpPr>
          <p:nvPr/>
        </p:nvSpPr>
        <p:spPr bwMode="auto">
          <a:xfrm>
            <a:off x="5615194" y="218021"/>
            <a:ext cx="1260000" cy="331200"/>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9525">
            <a:noFill/>
            <a:miter lim="800000"/>
            <a:headEnd/>
            <a:tailEnd/>
          </a:ln>
        </p:spPr>
        <p:txBody>
          <a:bodyPr wrap="none"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37" name="Rectangle 574">
            <a:extLst>
              <a:ext uri="{FF2B5EF4-FFF2-40B4-BE49-F238E27FC236}">
                <a16:creationId xmlns:a16="http://schemas.microsoft.com/office/drawing/2014/main" id="{7FD38331-3F66-EC52-E3B3-D09D9F5ECF6D}"/>
              </a:ext>
            </a:extLst>
          </p:cNvPr>
          <p:cNvSpPr>
            <a:spLocks noChangeArrowheads="1"/>
          </p:cNvSpPr>
          <p:nvPr/>
        </p:nvSpPr>
        <p:spPr bwMode="auto">
          <a:xfrm>
            <a:off x="-2401" y="2821600"/>
            <a:ext cx="1260000" cy="331200"/>
          </a:xfrm>
          <a:prstGeom prst="rect">
            <a:avLst/>
          </a:prstGeom>
          <a:gradFill flip="none" rotWithShape="1">
            <a:gsLst>
              <a:gs pos="0">
                <a:srgbClr val="92D050">
                  <a:tint val="66000"/>
                  <a:satMod val="160000"/>
                </a:srgbClr>
              </a:gs>
              <a:gs pos="50000">
                <a:srgbClr val="92D050">
                  <a:tint val="44500"/>
                  <a:satMod val="160000"/>
                </a:srgbClr>
              </a:gs>
              <a:gs pos="100000">
                <a:srgbClr val="92D050">
                  <a:tint val="23500"/>
                  <a:satMod val="160000"/>
                </a:srgbClr>
              </a:gs>
            </a:gsLst>
            <a:lin ang="5400000" scaled="1"/>
            <a:tileRect/>
          </a:gradFill>
          <a:ln w="9525">
            <a:noFill/>
            <a:miter lim="800000"/>
            <a:headEnd/>
            <a:tailEnd/>
          </a:ln>
        </p:spPr>
        <p:txBody>
          <a:bodyPr wrap="none" anchor="ctr"/>
          <a:lstStyle/>
          <a:p>
            <a:pPr>
              <a:defRPr/>
            </a:pPr>
            <a:endParaRPr lang="ja-JP" altLang="en-US">
              <a:solidFill>
                <a:srgbClr val="00B050"/>
              </a:solidFill>
              <a:latin typeface="HG丸ｺﾞｼｯｸM-PRO" panose="020F0600000000000000" pitchFamily="50" charset="-128"/>
              <a:ea typeface="HG丸ｺﾞｼｯｸM-PRO" panose="020F0600000000000000" pitchFamily="50" charset="-128"/>
            </a:endParaRPr>
          </a:p>
        </p:txBody>
      </p:sp>
      <p:sp>
        <p:nvSpPr>
          <p:cNvPr id="38" name="Rectangle 574">
            <a:extLst>
              <a:ext uri="{FF2B5EF4-FFF2-40B4-BE49-F238E27FC236}">
                <a16:creationId xmlns:a16="http://schemas.microsoft.com/office/drawing/2014/main" id="{7346CBA4-6F10-F0B1-34A4-E43A3B51CE98}"/>
              </a:ext>
            </a:extLst>
          </p:cNvPr>
          <p:cNvSpPr>
            <a:spLocks noChangeArrowheads="1"/>
          </p:cNvSpPr>
          <p:nvPr/>
        </p:nvSpPr>
        <p:spPr bwMode="auto">
          <a:xfrm>
            <a:off x="5598000" y="2813565"/>
            <a:ext cx="1260000" cy="331200"/>
          </a:xfrm>
          <a:prstGeom prst="rect">
            <a:avLst/>
          </a:prstGeom>
          <a:gradFill flip="none" rotWithShape="1">
            <a:gsLst>
              <a:gs pos="0">
                <a:srgbClr val="92D050">
                  <a:tint val="66000"/>
                  <a:satMod val="160000"/>
                </a:srgbClr>
              </a:gs>
              <a:gs pos="50000">
                <a:srgbClr val="92D050">
                  <a:tint val="44500"/>
                  <a:satMod val="160000"/>
                </a:srgbClr>
              </a:gs>
              <a:gs pos="100000">
                <a:srgbClr val="92D050">
                  <a:tint val="23500"/>
                  <a:satMod val="160000"/>
                </a:srgbClr>
              </a:gs>
            </a:gsLst>
            <a:lin ang="5400000" scaled="1"/>
            <a:tileRect/>
          </a:gradFill>
          <a:ln w="9525">
            <a:noFill/>
            <a:miter lim="800000"/>
            <a:headEnd/>
            <a:tailEnd/>
          </a:ln>
        </p:spPr>
        <p:txBody>
          <a:bodyPr wrap="none"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44" name="テキスト ボックス 43">
            <a:extLst>
              <a:ext uri="{FF2B5EF4-FFF2-40B4-BE49-F238E27FC236}">
                <a16:creationId xmlns:a16="http://schemas.microsoft.com/office/drawing/2014/main" id="{5AB8C0B4-AFEC-A2E0-08EC-EBE96EB90E52}"/>
              </a:ext>
            </a:extLst>
          </p:cNvPr>
          <p:cNvSpPr txBox="1"/>
          <p:nvPr/>
        </p:nvSpPr>
        <p:spPr>
          <a:xfrm>
            <a:off x="153800" y="2806211"/>
            <a:ext cx="6550399" cy="338554"/>
          </a:xfrm>
          <a:prstGeom prst="rect">
            <a:avLst/>
          </a:prstGeom>
          <a:noFill/>
        </p:spPr>
        <p:txBody>
          <a:bodyPr wrap="square" lIns="0" tIns="0" rIns="0" bIns="0" rtlCol="0">
            <a:spAutoFit/>
          </a:bodyPr>
          <a:lstStyle/>
          <a:p>
            <a:pPr algn="ctr"/>
            <a:r>
              <a:rPr lang="ja-JP" altLang="en-US" sz="2200" b="1" dirty="0">
                <a:solidFill>
                  <a:srgbClr val="00B050"/>
                </a:solidFill>
                <a:latin typeface="HG丸ｺﾞｼｯｸM-PRO" panose="020F0600000000000000" pitchFamily="50" charset="-128"/>
                <a:ea typeface="HG丸ｺﾞｼｯｸM-PRO" panose="020F0600000000000000" pitchFamily="50" charset="-128"/>
              </a:rPr>
              <a:t>学習教材の活用について</a:t>
            </a:r>
            <a:endParaRPr lang="en-US" altLang="ja-JP" sz="2200" b="1" dirty="0">
              <a:solidFill>
                <a:srgbClr val="00B050"/>
              </a:solidFill>
              <a:latin typeface="HG丸ｺﾞｼｯｸM-PRO" panose="020F0600000000000000" pitchFamily="50" charset="-128"/>
              <a:ea typeface="HG丸ｺﾞｼｯｸM-PRO" panose="020F0600000000000000" pitchFamily="50" charset="-128"/>
            </a:endParaRPr>
          </a:p>
        </p:txBody>
      </p:sp>
      <p:sp>
        <p:nvSpPr>
          <p:cNvPr id="48" name="正方形/長方形 47">
            <a:extLst>
              <a:ext uri="{FF2B5EF4-FFF2-40B4-BE49-F238E27FC236}">
                <a16:creationId xmlns:a16="http://schemas.microsoft.com/office/drawing/2014/main" id="{218DD6D8-BD96-12F4-83D4-C78E26697DF5}"/>
              </a:ext>
            </a:extLst>
          </p:cNvPr>
          <p:cNvSpPr/>
          <p:nvPr/>
        </p:nvSpPr>
        <p:spPr>
          <a:xfrm>
            <a:off x="254056" y="792993"/>
            <a:ext cx="6324092" cy="1692000"/>
          </a:xfrm>
          <a:prstGeom prst="rect">
            <a:avLst/>
          </a:prstGeom>
          <a:solidFill>
            <a:srgbClr val="DCE6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テキスト ボックス 69">
            <a:extLst>
              <a:ext uri="{FF2B5EF4-FFF2-40B4-BE49-F238E27FC236}">
                <a16:creationId xmlns:a16="http://schemas.microsoft.com/office/drawing/2014/main" id="{57627304-B240-695C-A07D-5DAAEE79FD47}"/>
              </a:ext>
            </a:extLst>
          </p:cNvPr>
          <p:cNvSpPr txBox="1"/>
          <p:nvPr/>
        </p:nvSpPr>
        <p:spPr>
          <a:xfrm>
            <a:off x="394439" y="914005"/>
            <a:ext cx="3327801" cy="1014659"/>
          </a:xfrm>
          <a:prstGeom prst="rect">
            <a:avLst/>
          </a:prstGeom>
          <a:noFill/>
          <a:ln w="12700">
            <a:noFill/>
          </a:ln>
        </p:spPr>
        <p:txBody>
          <a:bodyPr wrap="square" lIns="90445" tIns="45223" rIns="90445" bIns="45223" rtlCol="0">
            <a:spAutoFit/>
          </a:bodyPr>
          <a:lstStyle/>
          <a:p>
            <a:pPr indent="179388"/>
            <a:r>
              <a:rPr lang="ja-JP" altLang="en-US" dirty="0">
                <a:latin typeface="HG丸ｺﾞｼｯｸM-PRO" pitchFamily="50" charset="-128"/>
                <a:ea typeface="HG丸ｺﾞｼｯｸM-PRO" pitchFamily="50" charset="-128"/>
              </a:rPr>
              <a:t>農林水産省</a:t>
            </a:r>
            <a:r>
              <a:rPr lang="en-US" altLang="ja-JP" dirty="0">
                <a:latin typeface="HG丸ｺﾞｼｯｸM-PRO" pitchFamily="50" charset="-128"/>
                <a:ea typeface="HG丸ｺﾞｼｯｸM-PRO" pitchFamily="50" charset="-128"/>
              </a:rPr>
              <a:t>HP</a:t>
            </a:r>
            <a:r>
              <a:rPr lang="ja-JP" altLang="en-US" dirty="0">
                <a:latin typeface="HG丸ｺﾞｼｯｸM-PRO" pitchFamily="50" charset="-128"/>
                <a:ea typeface="HG丸ｺﾞｼｯｸM-PRO" pitchFamily="50" charset="-128"/>
              </a:rPr>
              <a:t>では、広域活動組織の設立までの流れをまとめた「活動組織の広域化推進の手引き」や直営施工のメリットをまとめた「直営施工のすすめ」を掲載していますので、ご活用ください。</a:t>
            </a:r>
            <a:endParaRPr lang="en-US" altLang="ja-JP" dirty="0">
              <a:latin typeface="HG丸ｺﾞｼｯｸM-PRO" pitchFamily="50" charset="-128"/>
              <a:ea typeface="HG丸ｺﾞｼｯｸM-PRO" pitchFamily="50" charset="-128"/>
            </a:endParaRPr>
          </a:p>
        </p:txBody>
      </p:sp>
      <p:sp>
        <p:nvSpPr>
          <p:cNvPr id="71" name="テキスト ボックス 70">
            <a:extLst>
              <a:ext uri="{FF2B5EF4-FFF2-40B4-BE49-F238E27FC236}">
                <a16:creationId xmlns:a16="http://schemas.microsoft.com/office/drawing/2014/main" id="{E65037C5-B8B0-A855-43BE-8E939C222FCF}"/>
              </a:ext>
            </a:extLst>
          </p:cNvPr>
          <p:cNvSpPr txBox="1"/>
          <p:nvPr/>
        </p:nvSpPr>
        <p:spPr>
          <a:xfrm>
            <a:off x="105267" y="3873483"/>
            <a:ext cx="3240000" cy="829993"/>
          </a:xfrm>
          <a:prstGeom prst="rect">
            <a:avLst/>
          </a:prstGeom>
          <a:noFill/>
          <a:ln w="12700">
            <a:noFill/>
          </a:ln>
        </p:spPr>
        <p:txBody>
          <a:bodyPr wrap="square" lIns="90445" tIns="45223" rIns="90445" bIns="45223" rtlCol="0">
            <a:spAutoFit/>
          </a:bodyPr>
          <a:lstStyle/>
          <a:p>
            <a:r>
              <a:rPr kumimoji="1" lang="ja-JP" altLang="en-US" dirty="0">
                <a:latin typeface="HG丸ｺﾞｼｯｸM-PRO" panose="020F0600000000000000" pitchFamily="50" charset="-128"/>
                <a:ea typeface="HG丸ｺﾞｼｯｸM-PRO" panose="020F0600000000000000" pitchFamily="50" charset="-128"/>
              </a:rPr>
              <a:t>　次世代を担うこどもたちへ、農業や農村の大切な役割を広く伝えるため、「農業学習」に活用できる教材を制作しました。全国の教育現場やご家庭でぜひご活用ください！</a:t>
            </a:r>
            <a:endParaRPr kumimoji="1" lang="en-US" altLang="ja-JP" dirty="0">
              <a:latin typeface="HG丸ｺﾞｼｯｸM-PRO" panose="020F0600000000000000" pitchFamily="50" charset="-128"/>
              <a:ea typeface="HG丸ｺﾞｼｯｸM-PRO" panose="020F0600000000000000" pitchFamily="50" charset="-128"/>
            </a:endParaRPr>
          </a:p>
        </p:txBody>
      </p:sp>
      <p:pic>
        <p:nvPicPr>
          <p:cNvPr id="89" name="図 88">
            <a:extLst>
              <a:ext uri="{FF2B5EF4-FFF2-40B4-BE49-F238E27FC236}">
                <a16:creationId xmlns:a16="http://schemas.microsoft.com/office/drawing/2014/main" id="{F4E37013-0138-E19A-4820-7DC2536F315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30798" y="5573891"/>
            <a:ext cx="648000" cy="648000"/>
          </a:xfrm>
          <a:prstGeom prst="rect">
            <a:avLst/>
          </a:prstGeom>
          <a:noFill/>
          <a:ln>
            <a:noFill/>
          </a:ln>
        </p:spPr>
      </p:pic>
      <p:sp>
        <p:nvSpPr>
          <p:cNvPr id="90" name="テキスト ボックス 89">
            <a:extLst>
              <a:ext uri="{FF2B5EF4-FFF2-40B4-BE49-F238E27FC236}">
                <a16:creationId xmlns:a16="http://schemas.microsoft.com/office/drawing/2014/main" id="{6AE62581-4F7A-A631-C655-F39EECB43BE3}"/>
              </a:ext>
            </a:extLst>
          </p:cNvPr>
          <p:cNvSpPr txBox="1"/>
          <p:nvPr/>
        </p:nvSpPr>
        <p:spPr>
          <a:xfrm>
            <a:off x="114510" y="6357489"/>
            <a:ext cx="2990640"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ja-JP" altLang="en-US" sz="1000" dirty="0">
                <a:latin typeface="メイリオ" panose="020B0604030504040204" pitchFamily="50" charset="-128"/>
                <a:ea typeface="メイリオ" panose="020B0604030504040204" pitchFamily="50" charset="-128"/>
              </a:rPr>
              <a:t>▲</a:t>
            </a:r>
            <a:r>
              <a:rPr kumimoji="1" lang="ja-JP" altLang="en-US" sz="10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mn-cs"/>
              </a:rPr>
              <a:t>「草刈りは地球を救う」</a:t>
            </a:r>
            <a:endParaRPr kumimoji="1" lang="en-US" altLang="ja-JP" sz="10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mn-cs"/>
              </a:rPr>
              <a:t>SDGs</a:t>
            </a:r>
            <a:r>
              <a:rPr kumimoji="1" lang="ja-JP" altLang="en-US" sz="10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mn-cs"/>
              </a:rPr>
              <a:t>達成につながる農村の共同活動～</a:t>
            </a:r>
            <a:endParaRPr kumimoji="1" lang="en-US" altLang="ja-JP" sz="10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mn-cs"/>
            </a:endParaRPr>
          </a:p>
        </p:txBody>
      </p:sp>
      <p:sp>
        <p:nvSpPr>
          <p:cNvPr id="92" name="正方形/長方形 91">
            <a:extLst>
              <a:ext uri="{FF2B5EF4-FFF2-40B4-BE49-F238E27FC236}">
                <a16:creationId xmlns:a16="http://schemas.microsoft.com/office/drawing/2014/main" id="{200BB7BC-B9C8-6176-DA58-1F3EC3395A13}"/>
              </a:ext>
            </a:extLst>
          </p:cNvPr>
          <p:cNvSpPr/>
          <p:nvPr/>
        </p:nvSpPr>
        <p:spPr>
          <a:xfrm>
            <a:off x="3496303" y="3575662"/>
            <a:ext cx="3240000" cy="3249546"/>
          </a:xfrm>
          <a:prstGeom prst="rect">
            <a:avLst/>
          </a:prstGeom>
          <a:solidFill>
            <a:srgbClr val="EBF1DE"/>
          </a:solid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テキスト ボックス 92">
            <a:extLst>
              <a:ext uri="{FF2B5EF4-FFF2-40B4-BE49-F238E27FC236}">
                <a16:creationId xmlns:a16="http://schemas.microsoft.com/office/drawing/2014/main" id="{F5AD3B6A-F7F5-8ADA-5BCF-1151D71D0308}"/>
              </a:ext>
            </a:extLst>
          </p:cNvPr>
          <p:cNvSpPr txBox="1"/>
          <p:nvPr/>
        </p:nvSpPr>
        <p:spPr>
          <a:xfrm>
            <a:off x="3508550" y="3874890"/>
            <a:ext cx="3310472" cy="829993"/>
          </a:xfrm>
          <a:prstGeom prst="rect">
            <a:avLst/>
          </a:prstGeom>
          <a:noFill/>
          <a:ln w="12700">
            <a:noFill/>
          </a:ln>
        </p:spPr>
        <p:txBody>
          <a:bodyPr wrap="square" lIns="90445" tIns="45223" rIns="90445" bIns="45223" rtlCol="0">
            <a:spAutoFit/>
          </a:bodyPr>
          <a:lstStyle/>
          <a:p>
            <a:r>
              <a:rPr kumimoji="1" lang="ja-JP" altLang="en-US" dirty="0">
                <a:latin typeface="HG丸ｺﾞｼｯｸM-PRO" panose="020F0600000000000000" pitchFamily="50" charset="-128"/>
                <a:ea typeface="HG丸ｺﾞｼｯｸM-PRO" panose="020F0600000000000000" pitchFamily="50" charset="-128"/>
              </a:rPr>
              <a:t>　子どもたちが田んぼの持つ大切な役割や魅力を楽しく学べる学習動画を作成しました。</a:t>
            </a:r>
          </a:p>
          <a:p>
            <a:r>
              <a:rPr kumimoji="1" lang="ja-JP" altLang="en-US" dirty="0">
                <a:latin typeface="HG丸ｺﾞｼｯｸM-PRO" panose="020F0600000000000000" pitchFamily="50" charset="-128"/>
                <a:ea typeface="HG丸ｺﾞｼｯｸM-PRO" panose="020F0600000000000000" pitchFamily="50" charset="-128"/>
              </a:rPr>
              <a:t>　農業学習や田植え体験の事前学習、家庭学習の教材としてご視聴いただけます</a:t>
            </a:r>
            <a:r>
              <a:rPr lang="ja-JP" altLang="en-US" dirty="0">
                <a:latin typeface="HG丸ｺﾞｼｯｸM-PRO" panose="020F0600000000000000" pitchFamily="50" charset="-128"/>
                <a:ea typeface="HG丸ｺﾞｼｯｸM-PRO" panose="020F0600000000000000" pitchFamily="50" charset="-128"/>
              </a:rPr>
              <a:t>！</a:t>
            </a:r>
            <a:endParaRPr kumimoji="1" lang="ja-JP" altLang="en-US" dirty="0">
              <a:latin typeface="HG丸ｺﾞｼｯｸM-PRO" panose="020F0600000000000000" pitchFamily="50" charset="-128"/>
              <a:ea typeface="HG丸ｺﾞｼｯｸM-PRO" panose="020F0600000000000000" pitchFamily="50" charset="-128"/>
            </a:endParaRPr>
          </a:p>
        </p:txBody>
      </p:sp>
      <p:pic>
        <p:nvPicPr>
          <p:cNvPr id="94" name="図 93">
            <a:extLst>
              <a:ext uri="{FF2B5EF4-FFF2-40B4-BE49-F238E27FC236}">
                <a16:creationId xmlns:a16="http://schemas.microsoft.com/office/drawing/2014/main" id="{675763B9-0EB4-AC50-D153-52AF2F854847}"/>
              </a:ext>
            </a:extLst>
          </p:cNvPr>
          <p:cNvPicPr>
            <a:picLocks noChangeAspect="1"/>
          </p:cNvPicPr>
          <p:nvPr/>
        </p:nvPicPr>
        <p:blipFill>
          <a:blip r:embed="rId3"/>
          <a:stretch>
            <a:fillRect/>
          </a:stretch>
        </p:blipFill>
        <p:spPr>
          <a:xfrm>
            <a:off x="5818436" y="5281284"/>
            <a:ext cx="648000" cy="648000"/>
          </a:xfrm>
          <a:prstGeom prst="rect">
            <a:avLst/>
          </a:prstGeom>
        </p:spPr>
      </p:pic>
      <p:pic>
        <p:nvPicPr>
          <p:cNvPr id="95" name="Picture 2" descr="多面動画">
            <a:extLst>
              <a:ext uri="{FF2B5EF4-FFF2-40B4-BE49-F238E27FC236}">
                <a16:creationId xmlns:a16="http://schemas.microsoft.com/office/drawing/2014/main" id="{56665112-79A7-5AB3-CBD7-D4C1F592C4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16502" y="4876757"/>
            <a:ext cx="1871161" cy="1052527"/>
          </a:xfrm>
          <a:prstGeom prst="rect">
            <a:avLst/>
          </a:prstGeom>
          <a:noFill/>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96" name="テキスト ボックス 95">
            <a:extLst>
              <a:ext uri="{FF2B5EF4-FFF2-40B4-BE49-F238E27FC236}">
                <a16:creationId xmlns:a16="http://schemas.microsoft.com/office/drawing/2014/main" id="{44F04060-BA8F-14F6-6318-5032C04D27A4}"/>
              </a:ext>
            </a:extLst>
          </p:cNvPr>
          <p:cNvSpPr txBox="1"/>
          <p:nvPr/>
        </p:nvSpPr>
        <p:spPr>
          <a:xfrm>
            <a:off x="3607653" y="6033120"/>
            <a:ext cx="4184016"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ja-JP" altLang="en-US" sz="1000" dirty="0">
                <a:latin typeface="メイリオ" panose="020B0604030504040204" pitchFamily="50" charset="-128"/>
                <a:ea typeface="メイリオ" panose="020B0604030504040204" pitchFamily="50" charset="-128"/>
              </a:rPr>
              <a:t>▲ </a:t>
            </a:r>
            <a:r>
              <a:rPr kumimoji="1" lang="ja-JP" altLang="en-US" sz="10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mn-cs"/>
              </a:rPr>
              <a:t>のぞいてみよう！田んぼの世界</a:t>
            </a:r>
            <a:endParaRPr kumimoji="1" lang="en-US" altLang="ja-JP" sz="10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mn-cs"/>
            </a:endParaRPr>
          </a:p>
        </p:txBody>
      </p:sp>
      <p:pic>
        <p:nvPicPr>
          <p:cNvPr id="97" name="図 96" descr="マップ&#10;&#10;自動的に生成された説明">
            <a:extLst>
              <a:ext uri="{FF2B5EF4-FFF2-40B4-BE49-F238E27FC236}">
                <a16:creationId xmlns:a16="http://schemas.microsoft.com/office/drawing/2014/main" id="{AA2CE868-2875-D2FE-35DA-543E080B644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056" y="4810869"/>
            <a:ext cx="1016648" cy="1485607"/>
          </a:xfrm>
          <a:prstGeom prst="rect">
            <a:avLst/>
          </a:prstGeom>
          <a:ln>
            <a:solidFill>
              <a:schemeClr val="bg1"/>
            </a:solidFill>
          </a:ln>
          <a:effectLst>
            <a:outerShdw blurRad="50800" dist="38100" dir="2700000" algn="tl" rotWithShape="0">
              <a:prstClr val="black">
                <a:alpha val="40000"/>
              </a:prstClr>
            </a:outerShdw>
          </a:effectLst>
        </p:spPr>
      </p:pic>
      <p:pic>
        <p:nvPicPr>
          <p:cNvPr id="98" name="図 97" descr="マップ&#10;&#10;低い精度で自動的に生成された説明">
            <a:extLst>
              <a:ext uri="{FF2B5EF4-FFF2-40B4-BE49-F238E27FC236}">
                <a16:creationId xmlns:a16="http://schemas.microsoft.com/office/drawing/2014/main" id="{5B4672DE-85CB-181F-6748-3F67A1C8DFE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371668" y="4807572"/>
            <a:ext cx="1016908" cy="1485607"/>
          </a:xfrm>
          <a:prstGeom prst="rect">
            <a:avLst/>
          </a:prstGeom>
          <a:ln>
            <a:solidFill>
              <a:schemeClr val="bg1"/>
            </a:solidFill>
          </a:ln>
          <a:effectLst>
            <a:outerShdw blurRad="50800" dist="38100" dir="2700000" algn="tl" rotWithShape="0">
              <a:prstClr val="black">
                <a:alpha val="40000"/>
              </a:prstClr>
            </a:outerShdw>
          </a:effectLst>
        </p:spPr>
      </p:pic>
      <p:sp>
        <p:nvSpPr>
          <p:cNvPr id="99" name="テキスト ボックス 98">
            <a:extLst>
              <a:ext uri="{FF2B5EF4-FFF2-40B4-BE49-F238E27FC236}">
                <a16:creationId xmlns:a16="http://schemas.microsoft.com/office/drawing/2014/main" id="{5460F32E-DF74-AAD6-2782-1EB9D992ECEF}"/>
              </a:ext>
            </a:extLst>
          </p:cNvPr>
          <p:cNvSpPr txBox="1"/>
          <p:nvPr/>
        </p:nvSpPr>
        <p:spPr>
          <a:xfrm>
            <a:off x="886991" y="3448261"/>
            <a:ext cx="1665539" cy="360000"/>
          </a:xfrm>
          <a:prstGeom prst="roundRect">
            <a:avLst/>
          </a:prstGeom>
          <a:solidFill>
            <a:srgbClr val="FFFFCC"/>
          </a:solidFill>
          <a:ln w="12700">
            <a:solidFill>
              <a:schemeClr val="accent3">
                <a:lumMod val="50000"/>
              </a:schemeClr>
            </a:solidFill>
          </a:ln>
        </p:spPr>
        <p:txBody>
          <a:bodyPr wrap="square" lIns="90445" tIns="45223" rIns="90445" bIns="45223" rtlCol="0">
            <a:spAutoFit/>
          </a:bodyPr>
          <a:lstStyle/>
          <a:p>
            <a:pPr algn="ctr"/>
            <a:r>
              <a:rPr lang="ja-JP" altLang="en-US" sz="1600" b="1" dirty="0">
                <a:latin typeface="メイリオ" panose="020B0604030504040204" pitchFamily="50" charset="-128"/>
                <a:ea typeface="メイリオ" panose="020B0604030504040204" pitchFamily="50" charset="-128"/>
              </a:rPr>
              <a:t>学習マンガ</a:t>
            </a:r>
            <a:endParaRPr kumimoji="1" lang="en-US" altLang="ja-JP" sz="1600" b="1" dirty="0">
              <a:latin typeface="メイリオ" panose="020B0604030504040204" pitchFamily="50" charset="-128"/>
              <a:ea typeface="メイリオ" panose="020B0604030504040204" pitchFamily="50" charset="-128"/>
            </a:endParaRPr>
          </a:p>
        </p:txBody>
      </p:sp>
      <p:sp>
        <p:nvSpPr>
          <p:cNvPr id="100" name="テキスト ボックス 99">
            <a:extLst>
              <a:ext uri="{FF2B5EF4-FFF2-40B4-BE49-F238E27FC236}">
                <a16:creationId xmlns:a16="http://schemas.microsoft.com/office/drawing/2014/main" id="{F2A145BF-FC35-00D6-73B5-160E951D0372}"/>
              </a:ext>
            </a:extLst>
          </p:cNvPr>
          <p:cNvSpPr txBox="1"/>
          <p:nvPr/>
        </p:nvSpPr>
        <p:spPr>
          <a:xfrm>
            <a:off x="4531442" y="3448261"/>
            <a:ext cx="1168219" cy="360000"/>
          </a:xfrm>
          <a:prstGeom prst="roundRect">
            <a:avLst/>
          </a:prstGeom>
          <a:solidFill>
            <a:srgbClr val="FFFFCC"/>
          </a:solidFill>
          <a:ln w="12700">
            <a:solidFill>
              <a:schemeClr val="accent3">
                <a:lumMod val="50000"/>
              </a:schemeClr>
            </a:solidFill>
          </a:ln>
        </p:spPr>
        <p:txBody>
          <a:bodyPr wrap="square" lIns="90445" tIns="45223" rIns="90445" bIns="45223" rtlCol="0">
            <a:spAutoFit/>
          </a:bodyPr>
          <a:lstStyle/>
          <a:p>
            <a:pPr algn="ctr"/>
            <a:r>
              <a:rPr lang="ja-JP" altLang="en-US" sz="1600" b="1" dirty="0">
                <a:latin typeface="メイリオ" panose="020B0604030504040204" pitchFamily="50" charset="-128"/>
                <a:ea typeface="メイリオ" panose="020B0604030504040204" pitchFamily="50" charset="-128"/>
              </a:rPr>
              <a:t>動 画</a:t>
            </a:r>
            <a:endParaRPr kumimoji="1" lang="en-US" altLang="ja-JP" sz="1600" b="1" dirty="0">
              <a:latin typeface="メイリオ" panose="020B0604030504040204" pitchFamily="50" charset="-128"/>
              <a:ea typeface="メイリオ" panose="020B0604030504040204" pitchFamily="50" charset="-128"/>
            </a:endParaRPr>
          </a:p>
        </p:txBody>
      </p:sp>
      <p:sp>
        <p:nvSpPr>
          <p:cNvPr id="101" name="テキスト ボックス 100">
            <a:extLst>
              <a:ext uri="{FF2B5EF4-FFF2-40B4-BE49-F238E27FC236}">
                <a16:creationId xmlns:a16="http://schemas.microsoft.com/office/drawing/2014/main" id="{70ED495D-5145-55D6-E46C-C29EB1F0225C}"/>
              </a:ext>
            </a:extLst>
          </p:cNvPr>
          <p:cNvSpPr txBox="1"/>
          <p:nvPr/>
        </p:nvSpPr>
        <p:spPr>
          <a:xfrm>
            <a:off x="3680461" y="6396411"/>
            <a:ext cx="2966649" cy="289441"/>
          </a:xfrm>
          <a:prstGeom prst="wedgeRoundRectCallout">
            <a:avLst>
              <a:gd name="adj1" fmla="val 34819"/>
              <a:gd name="adj2" fmla="val -170929"/>
              <a:gd name="adj3" fmla="val 16667"/>
            </a:avLst>
          </a:prstGeom>
          <a:solidFill>
            <a:srgbClr val="FFFFCC"/>
          </a:solidFill>
          <a:ln>
            <a:solidFill>
              <a:schemeClr val="accent3">
                <a:lumMod val="50000"/>
              </a:schemeClr>
            </a:solidFill>
            <a:prstDash val="solid"/>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ja-JP" altLang="en-US" sz="1100" b="1" dirty="0">
                <a:solidFill>
                  <a:srgbClr val="FF0000"/>
                </a:solidFill>
                <a:latin typeface="メイリオ" panose="020B0604030504040204" pitchFamily="50" charset="-128"/>
                <a:ea typeface="メイリオ" panose="020B0604030504040204" pitchFamily="50" charset="-128"/>
              </a:rPr>
              <a:t>ぜひ</a:t>
            </a:r>
            <a:r>
              <a:rPr lang="en-US" altLang="ja-JP" sz="1100" b="1" dirty="0">
                <a:solidFill>
                  <a:srgbClr val="FF0000"/>
                </a:solidFill>
                <a:latin typeface="メイリオ" panose="020B0604030504040204" pitchFamily="50" charset="-128"/>
                <a:ea typeface="メイリオ" panose="020B0604030504040204" pitchFamily="50" charset="-128"/>
              </a:rPr>
              <a:t>QR</a:t>
            </a:r>
            <a:r>
              <a:rPr lang="ja-JP" altLang="en-US" sz="1100" b="1" dirty="0">
                <a:solidFill>
                  <a:srgbClr val="FF0000"/>
                </a:solidFill>
                <a:latin typeface="メイリオ" panose="020B0604030504040204" pitchFamily="50" charset="-128"/>
                <a:ea typeface="メイリオ" panose="020B0604030504040204" pitchFamily="50" charset="-128"/>
              </a:rPr>
              <a:t>コードを読み取ってご覧ください！</a:t>
            </a:r>
            <a:endParaRPr kumimoji="1" lang="en-US" altLang="ja-JP" sz="1100"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endParaRPr>
          </a:p>
        </p:txBody>
      </p:sp>
      <p:pic>
        <p:nvPicPr>
          <p:cNvPr id="102" name="図 101">
            <a:extLst>
              <a:ext uri="{FF2B5EF4-FFF2-40B4-BE49-F238E27FC236}">
                <a16:creationId xmlns:a16="http://schemas.microsoft.com/office/drawing/2014/main" id="{6AB129DA-3B7A-5EC6-81FF-0A8F08D8F6CA}"/>
              </a:ext>
            </a:extLst>
          </p:cNvPr>
          <p:cNvPicPr>
            <a:picLocks noChangeAspect="1"/>
          </p:cNvPicPr>
          <p:nvPr/>
        </p:nvPicPr>
        <p:blipFill rotWithShape="1">
          <a:blip r:embed="rId7">
            <a:extLst>
              <a:ext uri="{28A0092B-C50C-407E-A947-70E740481C1C}">
                <a14:useLocalDpi xmlns:a14="http://schemas.microsoft.com/office/drawing/2010/main" val="0"/>
              </a:ext>
            </a:extLst>
          </a:blip>
          <a:srcRect l="1" r="164" b="18749"/>
          <a:stretch/>
        </p:blipFill>
        <p:spPr>
          <a:xfrm>
            <a:off x="6094485" y="8460007"/>
            <a:ext cx="551845" cy="1099881"/>
          </a:xfrm>
          <a:prstGeom prst="rect">
            <a:avLst/>
          </a:prstGeom>
        </p:spPr>
      </p:pic>
      <p:sp>
        <p:nvSpPr>
          <p:cNvPr id="103" name="正方形/長方形 102">
            <a:extLst>
              <a:ext uri="{FF2B5EF4-FFF2-40B4-BE49-F238E27FC236}">
                <a16:creationId xmlns:a16="http://schemas.microsoft.com/office/drawing/2014/main" id="{EA5FE28A-31A8-E4AE-90DC-942EF09F520F}"/>
              </a:ext>
            </a:extLst>
          </p:cNvPr>
          <p:cNvSpPr/>
          <p:nvPr/>
        </p:nvSpPr>
        <p:spPr>
          <a:xfrm>
            <a:off x="117821" y="7863634"/>
            <a:ext cx="3923039" cy="369332"/>
          </a:xfrm>
          <a:prstGeom prst="rect">
            <a:avLst/>
          </a:prstGeom>
          <a:solidFill>
            <a:srgbClr val="CCFF99"/>
          </a:solidFill>
          <a:ln>
            <a:noFill/>
          </a:ln>
        </p:spPr>
        <p:txBody>
          <a:bodyPr wrap="square" lIns="62688" tIns="0" rIns="62688" bIns="0">
            <a:spAutoFit/>
          </a:bodyPr>
          <a:lstStyle/>
          <a:p>
            <a:pPr algn="ctr" defTabSz="775652">
              <a:defRPr/>
            </a:pPr>
            <a:r>
              <a:rPr lang="ja-JP" altLang="en-US" sz="2400" b="1" spc="206">
                <a:ln w="11430" cmpd="sng">
                  <a:solidFill>
                    <a:srgbClr val="5B9BD5">
                      <a:tint val="10000"/>
                    </a:srgbClr>
                  </a:solidFill>
                  <a:prstDash val="solid"/>
                  <a:miter lim="800000"/>
                </a:ln>
                <a:gradFill>
                  <a:gsLst>
                    <a:gs pos="10000">
                      <a:srgbClr val="0000FF"/>
                    </a:gs>
                    <a:gs pos="75000">
                      <a:srgbClr val="5B9BD5">
                        <a:tint val="100000"/>
                        <a:shade val="50000"/>
                        <a:satMod val="150000"/>
                      </a:srgbClr>
                    </a:gs>
                  </a:gsLst>
                  <a:lin ang="5400000"/>
                </a:gradFill>
                <a:effectLst>
                  <a:glow rad="45500">
                    <a:srgbClr val="5B9BD5">
                      <a:satMod val="220000"/>
                      <a:alpha val="35000"/>
                    </a:srgbClr>
                  </a:glow>
                </a:effectLst>
                <a:latin typeface="HG丸ｺﾞｼｯｸM-PRO" panose="020F0600000000000000" pitchFamily="50" charset="-128"/>
                <a:ea typeface="HG丸ｺﾞｼｯｸM-PRO" panose="020F0600000000000000" pitchFamily="50" charset="-128"/>
              </a:rPr>
              <a:t>農村ふるさと保全通信</a:t>
            </a:r>
          </a:p>
        </p:txBody>
      </p:sp>
      <p:sp>
        <p:nvSpPr>
          <p:cNvPr id="104" name="正方形/長方形 103">
            <a:extLst>
              <a:ext uri="{FF2B5EF4-FFF2-40B4-BE49-F238E27FC236}">
                <a16:creationId xmlns:a16="http://schemas.microsoft.com/office/drawing/2014/main" id="{E11ABE58-2458-780A-8135-0441CD7964E7}"/>
              </a:ext>
            </a:extLst>
          </p:cNvPr>
          <p:cNvSpPr/>
          <p:nvPr/>
        </p:nvSpPr>
        <p:spPr>
          <a:xfrm>
            <a:off x="1211264" y="7185248"/>
            <a:ext cx="4435472" cy="432632"/>
          </a:xfrm>
          <a:prstGeom prst="rect">
            <a:avLst/>
          </a:prstGeom>
          <a:noFill/>
        </p:spPr>
        <p:txBody>
          <a:bodyPr wrap="none" lIns="62688" tIns="31344" rIns="62688" bIns="31344">
            <a:spAutoFit/>
          </a:bodyPr>
          <a:lstStyle/>
          <a:p>
            <a:pPr algn="ctr" defTabSz="775652">
              <a:defRPr/>
            </a:pPr>
            <a:r>
              <a:rPr lang="ja-JP" altLang="en-US" sz="2400" b="1" cap="all" dirty="0">
                <a:ln w="9000" cmpd="sng">
                  <a:noFill/>
                  <a:prstDash val="solid"/>
                </a:ln>
                <a:solidFill>
                  <a:srgbClr val="FF6600"/>
                </a:solidFill>
                <a:effectLst/>
                <a:latin typeface="HG丸ｺﾞｼｯｸM-PRO" panose="020F0600000000000000" pitchFamily="50" charset="-128"/>
                <a:ea typeface="HG丸ｺﾞｼｯｸM-PRO" panose="020F0600000000000000" pitchFamily="50" charset="-128"/>
              </a:rPr>
              <a:t>多面的機能支払メールマガジン</a:t>
            </a:r>
          </a:p>
        </p:txBody>
      </p:sp>
      <p:sp>
        <p:nvSpPr>
          <p:cNvPr id="105" name="正方形/長方形 104">
            <a:extLst>
              <a:ext uri="{FF2B5EF4-FFF2-40B4-BE49-F238E27FC236}">
                <a16:creationId xmlns:a16="http://schemas.microsoft.com/office/drawing/2014/main" id="{694FC6C0-8867-B03A-EC0D-B09CAFE1BA2E}"/>
              </a:ext>
            </a:extLst>
          </p:cNvPr>
          <p:cNvSpPr/>
          <p:nvPr/>
        </p:nvSpPr>
        <p:spPr>
          <a:xfrm>
            <a:off x="147963" y="8365498"/>
            <a:ext cx="5802506" cy="474310"/>
          </a:xfrm>
          <a:prstGeom prst="rect">
            <a:avLst/>
          </a:prstGeom>
        </p:spPr>
        <p:txBody>
          <a:bodyPr wrap="square" lIns="62688" tIns="31344" rIns="62688" bIns="31344">
            <a:spAutoFit/>
          </a:bodyPr>
          <a:lstStyle/>
          <a:p>
            <a:pPr defTabSz="775652">
              <a:defRPr/>
            </a:pPr>
            <a:r>
              <a:rPr lang="ja-JP" altLang="en-US">
                <a:solidFill>
                  <a:schemeClr val="accent6">
                    <a:lumMod val="75000"/>
                  </a:schemeClr>
                </a:solidFill>
                <a:latin typeface="HG丸ｺﾞｼｯｸM-PRO" panose="020F0600000000000000" pitchFamily="50" charset="-128"/>
                <a:ea typeface="HG丸ｺﾞｼｯｸM-PRO" panose="020F0600000000000000" pitchFamily="50" charset="-128"/>
              </a:rPr>
              <a:t>多面的機能支払の</a:t>
            </a:r>
            <a:r>
              <a:rPr lang="ja-JP" altLang="en-US" sz="1300" b="1">
                <a:solidFill>
                  <a:schemeClr val="accent6">
                    <a:lumMod val="75000"/>
                  </a:schemeClr>
                </a:solidFill>
                <a:latin typeface="HG丸ｺﾞｼｯｸM-PRO" panose="020F0600000000000000" pitchFamily="50" charset="-128"/>
                <a:ea typeface="HG丸ｺﾞｼｯｸM-PRO" panose="020F0600000000000000" pitchFamily="50" charset="-128"/>
              </a:rPr>
              <a:t>活動組織の紹介</a:t>
            </a:r>
            <a:r>
              <a:rPr lang="ja-JP" altLang="en-US">
                <a:solidFill>
                  <a:schemeClr val="accent6">
                    <a:lumMod val="75000"/>
                  </a:schemeClr>
                </a:solidFill>
                <a:latin typeface="HG丸ｺﾞｼｯｸM-PRO" panose="020F0600000000000000" pitchFamily="50" charset="-128"/>
                <a:ea typeface="HG丸ｺﾞｼｯｸM-PRO" panose="020F0600000000000000" pitchFamily="50" charset="-128"/>
              </a:rPr>
              <a:t>や、</a:t>
            </a:r>
            <a:r>
              <a:rPr lang="ja-JP" altLang="en-US" sz="1300" b="1">
                <a:solidFill>
                  <a:schemeClr val="accent6">
                    <a:lumMod val="75000"/>
                  </a:schemeClr>
                </a:solidFill>
                <a:latin typeface="HG丸ｺﾞｼｯｸM-PRO" panose="020F0600000000000000" pitchFamily="50" charset="-128"/>
                <a:ea typeface="HG丸ｺﾞｼｯｸM-PRO" panose="020F0600000000000000" pitchFamily="50" charset="-128"/>
              </a:rPr>
              <a:t>制度情報</a:t>
            </a:r>
            <a:r>
              <a:rPr lang="ja-JP" altLang="en-US">
                <a:solidFill>
                  <a:schemeClr val="accent6">
                    <a:lumMod val="75000"/>
                  </a:schemeClr>
                </a:solidFill>
                <a:latin typeface="HG丸ｺﾞｼｯｸM-PRO" panose="020F0600000000000000" pitchFamily="50" charset="-128"/>
                <a:ea typeface="HG丸ｺﾞｼｯｸM-PRO" panose="020F0600000000000000" pitchFamily="50" charset="-128"/>
              </a:rPr>
              <a:t>、</a:t>
            </a:r>
            <a:r>
              <a:rPr lang="ja-JP" altLang="en-US" sz="1300" b="1">
                <a:solidFill>
                  <a:schemeClr val="accent6">
                    <a:lumMod val="75000"/>
                  </a:schemeClr>
                </a:solidFill>
                <a:latin typeface="HG丸ｺﾞｼｯｸM-PRO" panose="020F0600000000000000" pitchFamily="50" charset="-128"/>
                <a:ea typeface="HG丸ｺﾞｼｯｸM-PRO" panose="020F0600000000000000" pitchFamily="50" charset="-128"/>
              </a:rPr>
              <a:t>活動に役立つ技術</a:t>
            </a:r>
            <a:r>
              <a:rPr lang="ja-JP" altLang="en-US">
                <a:solidFill>
                  <a:schemeClr val="accent6">
                    <a:lumMod val="75000"/>
                  </a:schemeClr>
                </a:solidFill>
                <a:latin typeface="HG丸ｺﾞｼｯｸM-PRO" panose="020F0600000000000000" pitchFamily="50" charset="-128"/>
                <a:ea typeface="HG丸ｺﾞｼｯｸM-PRO" panose="020F0600000000000000" pitchFamily="50" charset="-128"/>
              </a:rPr>
              <a:t>など、活動組織や自治体、推進組織等の皆様にとって</a:t>
            </a:r>
            <a:r>
              <a:rPr lang="ja-JP" altLang="en-US" sz="1300" b="1">
                <a:solidFill>
                  <a:schemeClr val="accent6">
                    <a:lumMod val="75000"/>
                  </a:schemeClr>
                </a:solidFill>
                <a:latin typeface="HG丸ｺﾞｼｯｸM-PRO" panose="020F0600000000000000" pitchFamily="50" charset="-128"/>
                <a:ea typeface="HG丸ｺﾞｼｯｸM-PRO" panose="020F0600000000000000" pitchFamily="50" charset="-128"/>
              </a:rPr>
              <a:t>有益となる情報</a:t>
            </a:r>
            <a:r>
              <a:rPr lang="ja-JP" altLang="en-US">
                <a:solidFill>
                  <a:schemeClr val="accent6">
                    <a:lumMod val="75000"/>
                  </a:schemeClr>
                </a:solidFill>
                <a:latin typeface="HG丸ｺﾞｼｯｸM-PRO" panose="020F0600000000000000" pitchFamily="50" charset="-128"/>
                <a:ea typeface="HG丸ｺﾞｼｯｸM-PRO" panose="020F0600000000000000" pitchFamily="50" charset="-128"/>
              </a:rPr>
              <a:t>を配信しています。</a:t>
            </a:r>
            <a:endParaRPr lang="en-US" altLang="ja-JP">
              <a:solidFill>
                <a:schemeClr val="accent6">
                  <a:lumMod val="75000"/>
                </a:schemeClr>
              </a:solidFill>
            </a:endParaRPr>
          </a:p>
        </p:txBody>
      </p:sp>
      <p:sp>
        <p:nvSpPr>
          <p:cNvPr id="106" name="正方形/長方形 105">
            <a:extLst>
              <a:ext uri="{FF2B5EF4-FFF2-40B4-BE49-F238E27FC236}">
                <a16:creationId xmlns:a16="http://schemas.microsoft.com/office/drawing/2014/main" id="{4ED98DC0-66D0-5DED-7E89-9AD398DD2759}"/>
              </a:ext>
            </a:extLst>
          </p:cNvPr>
          <p:cNvSpPr/>
          <p:nvPr/>
        </p:nvSpPr>
        <p:spPr>
          <a:xfrm>
            <a:off x="3947" y="8815593"/>
            <a:ext cx="5802506" cy="657479"/>
          </a:xfrm>
          <a:prstGeom prst="rect">
            <a:avLst/>
          </a:prstGeom>
          <a:noFill/>
          <a:ln w="38100">
            <a:noFill/>
            <a:prstDash val="solid"/>
          </a:ln>
        </p:spPr>
        <p:txBody>
          <a:bodyPr wrap="square" lIns="62688" tIns="36000" rIns="62688" bIns="36000">
            <a:spAutoFit/>
          </a:bodyPr>
          <a:lstStyle/>
          <a:p>
            <a:pPr defTabSz="775652">
              <a:defRPr/>
            </a:pPr>
            <a:r>
              <a:rPr lang="en-US" altLang="ja-JP" sz="1400" b="1" dirty="0">
                <a:solidFill>
                  <a:schemeClr val="tx2"/>
                </a:solidFill>
                <a:latin typeface="HG丸ｺﾞｼｯｸM-PRO" panose="020F0600000000000000" pitchFamily="50" charset="-128"/>
                <a:ea typeface="HG丸ｺﾞｼｯｸM-PRO" panose="020F0600000000000000" pitchFamily="50" charset="-128"/>
              </a:rPr>
              <a:t>【</a:t>
            </a:r>
            <a:r>
              <a:rPr lang="ja-JP" altLang="en-US" sz="1400" b="1" dirty="0">
                <a:solidFill>
                  <a:schemeClr val="tx2"/>
                </a:solidFill>
                <a:latin typeface="HG丸ｺﾞｼｯｸM-PRO" panose="020F0600000000000000" pitchFamily="50" charset="-128"/>
                <a:ea typeface="HG丸ｺﾞｼｯｸM-PRO" panose="020F0600000000000000" pitchFamily="50" charset="-128"/>
              </a:rPr>
              <a:t>配信申し込み</a:t>
            </a:r>
            <a:r>
              <a:rPr lang="en-US" altLang="ja-JP" sz="1400" b="1" dirty="0">
                <a:solidFill>
                  <a:schemeClr val="tx2"/>
                </a:solidFill>
                <a:latin typeface="HG丸ｺﾞｼｯｸM-PRO" panose="020F0600000000000000" pitchFamily="50" charset="-128"/>
                <a:ea typeface="HG丸ｺﾞｼｯｸM-PRO" panose="020F0600000000000000" pitchFamily="50" charset="-128"/>
              </a:rPr>
              <a:t>】</a:t>
            </a:r>
            <a:r>
              <a:rPr lang="ja-JP" altLang="en-US" b="1" dirty="0">
                <a:solidFill>
                  <a:schemeClr val="tx2"/>
                </a:solidFill>
                <a:latin typeface="HG丸ｺﾞｼｯｸM-PRO" panose="020F0600000000000000" pitchFamily="50" charset="-128"/>
                <a:ea typeface="HG丸ｺﾞｼｯｸM-PRO" panose="020F0600000000000000" pitchFamily="50" charset="-128"/>
              </a:rPr>
              <a:t>　</a:t>
            </a:r>
            <a:endParaRPr lang="en-US" altLang="ja-JP" b="1" dirty="0">
              <a:solidFill>
                <a:schemeClr val="tx2"/>
              </a:solidFill>
              <a:latin typeface="HG丸ｺﾞｼｯｸM-PRO" panose="020F0600000000000000" pitchFamily="50" charset="-128"/>
              <a:ea typeface="HG丸ｺﾞｼｯｸM-PRO" panose="020F0600000000000000" pitchFamily="50" charset="-128"/>
            </a:endParaRPr>
          </a:p>
          <a:p>
            <a:pPr defTabSz="775652">
              <a:defRPr/>
            </a:pPr>
            <a:r>
              <a:rPr lang="ja-JP" altLang="en-US" b="1" dirty="0">
                <a:solidFill>
                  <a:schemeClr val="tx2"/>
                </a:solidFill>
                <a:latin typeface="HG丸ｺﾞｼｯｸM-PRO" panose="020F0600000000000000" pitchFamily="50" charset="-128"/>
                <a:ea typeface="HG丸ｺﾞｼｯｸM-PRO" panose="020F0600000000000000" pitchFamily="50" charset="-128"/>
              </a:rPr>
              <a:t>　　</a:t>
            </a:r>
            <a:r>
              <a:rPr lang="ja-JP" altLang="en-US" dirty="0">
                <a:solidFill>
                  <a:schemeClr val="tx2"/>
                </a:solidFill>
                <a:latin typeface="HG丸ｺﾞｼｯｸM-PRO" panose="020F0600000000000000" pitchFamily="50" charset="-128"/>
                <a:ea typeface="HG丸ｺﾞｼｯｸM-PRO" panose="020F0600000000000000" pitchFamily="50" charset="-128"/>
              </a:rPr>
              <a:t>配信を希望される方は、以下のアドレスまたは</a:t>
            </a:r>
            <a:r>
              <a:rPr lang="en-US" altLang="ja-JP" dirty="0">
                <a:solidFill>
                  <a:schemeClr val="tx2"/>
                </a:solidFill>
                <a:latin typeface="HG丸ｺﾞｼｯｸM-PRO" panose="020F0600000000000000" pitchFamily="50" charset="-128"/>
                <a:ea typeface="HG丸ｺﾞｼｯｸM-PRO" panose="020F0600000000000000" pitchFamily="50" charset="-128"/>
              </a:rPr>
              <a:t>QR</a:t>
            </a:r>
            <a:r>
              <a:rPr lang="ja-JP" altLang="en-US" dirty="0">
                <a:solidFill>
                  <a:schemeClr val="tx2"/>
                </a:solidFill>
                <a:latin typeface="HG丸ｺﾞｼｯｸM-PRO" panose="020F0600000000000000" pitchFamily="50" charset="-128"/>
                <a:ea typeface="HG丸ｺﾞｼｯｸM-PRO" panose="020F0600000000000000" pitchFamily="50" charset="-128"/>
              </a:rPr>
              <a:t>コードから</a:t>
            </a:r>
            <a:endParaRPr lang="en-US" altLang="ja-JP" dirty="0">
              <a:solidFill>
                <a:schemeClr val="tx2"/>
              </a:solidFill>
              <a:latin typeface="HG丸ｺﾞｼｯｸM-PRO" panose="020F0600000000000000" pitchFamily="50" charset="-128"/>
              <a:ea typeface="HG丸ｺﾞｼｯｸM-PRO" panose="020F0600000000000000" pitchFamily="50" charset="-128"/>
            </a:endParaRPr>
          </a:p>
          <a:p>
            <a:pPr defTabSz="775652">
              <a:defRPr/>
            </a:pPr>
            <a:r>
              <a:rPr lang="ja-JP" altLang="en-US" dirty="0">
                <a:solidFill>
                  <a:schemeClr val="tx2"/>
                </a:solidFill>
                <a:latin typeface="HG丸ｺﾞｼｯｸM-PRO" panose="020F0600000000000000" pitchFamily="50" charset="-128"/>
                <a:ea typeface="HG丸ｺﾞｼｯｸM-PRO" panose="020F0600000000000000" pitchFamily="50" charset="-128"/>
              </a:rPr>
              <a:t>　　ご登録ください。（</a:t>
            </a:r>
            <a:r>
              <a:rPr lang="en-US" altLang="ja-JP" u="sng" dirty="0">
                <a:solidFill>
                  <a:schemeClr val="tx2"/>
                </a:solidFill>
                <a:latin typeface="HG丸ｺﾞｼｯｸM-PRO" panose="020F0600000000000000" pitchFamily="50" charset="-128"/>
                <a:ea typeface="HG丸ｺﾞｼｯｸM-PRO" panose="020F0600000000000000" pitchFamily="50" charset="-128"/>
              </a:rPr>
              <a:t>https://www.maff.go.jp/j/pr/e-mag/reg.html</a:t>
            </a:r>
            <a:r>
              <a:rPr lang="ja-JP" altLang="en-US" dirty="0">
                <a:solidFill>
                  <a:schemeClr val="tx2"/>
                </a:solidFill>
                <a:latin typeface="HG丸ｺﾞｼｯｸM-PRO" panose="020F0600000000000000" pitchFamily="50" charset="-128"/>
                <a:ea typeface="HG丸ｺﾞｼｯｸM-PRO" panose="020F0600000000000000" pitchFamily="50" charset="-128"/>
              </a:rPr>
              <a:t>）</a:t>
            </a:r>
            <a:endParaRPr lang="en-US" altLang="ja-JP" dirty="0">
              <a:solidFill>
                <a:schemeClr val="tx2"/>
              </a:solidFill>
              <a:latin typeface="HG丸ｺﾞｼｯｸM-PRO" panose="020F0600000000000000" pitchFamily="50" charset="-128"/>
              <a:ea typeface="HG丸ｺﾞｼｯｸM-PRO" panose="020F0600000000000000" pitchFamily="50" charset="-128"/>
            </a:endParaRPr>
          </a:p>
        </p:txBody>
      </p:sp>
      <p:sp>
        <p:nvSpPr>
          <p:cNvPr id="107" name="Rectangle 574">
            <a:extLst>
              <a:ext uri="{FF2B5EF4-FFF2-40B4-BE49-F238E27FC236}">
                <a16:creationId xmlns:a16="http://schemas.microsoft.com/office/drawing/2014/main" id="{6D5A1DA7-3C7C-44E6-7288-D62A0669738A}"/>
              </a:ext>
            </a:extLst>
          </p:cNvPr>
          <p:cNvSpPr>
            <a:spLocks noChangeArrowheads="1"/>
          </p:cNvSpPr>
          <p:nvPr/>
        </p:nvSpPr>
        <p:spPr bwMode="auto">
          <a:xfrm>
            <a:off x="-1190" y="7239599"/>
            <a:ext cx="1080000" cy="330200"/>
          </a:xfrm>
          <a:prstGeom prst="rect">
            <a:avLst/>
          </a:prstGeom>
          <a:gradFill flip="none" rotWithShape="1">
            <a:gsLst>
              <a:gs pos="0">
                <a:schemeClr val="accent6">
                  <a:lumMod val="20000"/>
                  <a:lumOff val="80000"/>
                </a:schemeClr>
              </a:gs>
              <a:gs pos="100000">
                <a:schemeClr val="accent6">
                  <a:lumMod val="75000"/>
                </a:schemeClr>
              </a:gs>
            </a:gsLst>
            <a:lin ang="16200000" scaled="1"/>
            <a:tileRect/>
          </a:gradFill>
          <a:ln w="9525">
            <a:noFill/>
            <a:miter lim="800000"/>
            <a:headEnd/>
            <a:tailEnd/>
          </a:ln>
        </p:spPr>
        <p:txBody>
          <a:bodyPr wrap="none" anchor="ctr"/>
          <a:lstStyle/>
          <a:p>
            <a:pPr>
              <a:defRPr/>
            </a:pPr>
            <a:endParaRPr lang="ja-JP" altLang="en-US" dirty="0">
              <a:latin typeface="HG丸ｺﾞｼｯｸM-PRO" panose="020F0600000000000000" pitchFamily="50" charset="-128"/>
              <a:ea typeface="HG丸ｺﾞｼｯｸM-PRO" panose="020F0600000000000000" pitchFamily="50" charset="-128"/>
            </a:endParaRPr>
          </a:p>
        </p:txBody>
      </p:sp>
      <p:sp>
        <p:nvSpPr>
          <p:cNvPr id="108" name="Rectangle 574">
            <a:extLst>
              <a:ext uri="{FF2B5EF4-FFF2-40B4-BE49-F238E27FC236}">
                <a16:creationId xmlns:a16="http://schemas.microsoft.com/office/drawing/2014/main" id="{6DAC9EAB-1AF0-AC0B-7DB0-C46C73DAAC08}"/>
              </a:ext>
            </a:extLst>
          </p:cNvPr>
          <p:cNvSpPr>
            <a:spLocks noChangeArrowheads="1"/>
          </p:cNvSpPr>
          <p:nvPr/>
        </p:nvSpPr>
        <p:spPr bwMode="auto">
          <a:xfrm>
            <a:off x="5792512" y="7239599"/>
            <a:ext cx="1080000" cy="330200"/>
          </a:xfrm>
          <a:prstGeom prst="rect">
            <a:avLst/>
          </a:prstGeom>
          <a:gradFill flip="none" rotWithShape="1">
            <a:gsLst>
              <a:gs pos="0">
                <a:schemeClr val="accent6">
                  <a:lumMod val="20000"/>
                  <a:lumOff val="80000"/>
                </a:schemeClr>
              </a:gs>
              <a:gs pos="100000">
                <a:schemeClr val="accent6">
                  <a:lumMod val="75000"/>
                </a:schemeClr>
              </a:gs>
            </a:gsLst>
            <a:lin ang="16200000" scaled="1"/>
            <a:tileRect/>
          </a:gradFill>
          <a:ln w="9525">
            <a:noFill/>
            <a:miter lim="800000"/>
            <a:headEnd/>
            <a:tailEnd/>
          </a:ln>
        </p:spPr>
        <p:txBody>
          <a:bodyPr wrap="none"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grpSp>
        <p:nvGrpSpPr>
          <p:cNvPr id="109" name="グループ化 108">
            <a:extLst>
              <a:ext uri="{FF2B5EF4-FFF2-40B4-BE49-F238E27FC236}">
                <a16:creationId xmlns:a16="http://schemas.microsoft.com/office/drawing/2014/main" id="{A26D09C5-895A-4AB4-5392-42248545D2E5}"/>
              </a:ext>
            </a:extLst>
          </p:cNvPr>
          <p:cNvGrpSpPr/>
          <p:nvPr/>
        </p:nvGrpSpPr>
        <p:grpSpPr>
          <a:xfrm>
            <a:off x="4443937" y="7833290"/>
            <a:ext cx="2298620" cy="483412"/>
            <a:chOff x="4442748" y="8076062"/>
            <a:chExt cx="2298620" cy="483412"/>
          </a:xfrm>
        </p:grpSpPr>
        <p:sp>
          <p:nvSpPr>
            <p:cNvPr id="110" name="吹き出し: 角を丸めた四角形 109">
              <a:extLst>
                <a:ext uri="{FF2B5EF4-FFF2-40B4-BE49-F238E27FC236}">
                  <a16:creationId xmlns:a16="http://schemas.microsoft.com/office/drawing/2014/main" id="{62CE87C5-E12C-DB0E-5F3A-C5B4F8B6702B}"/>
                </a:ext>
              </a:extLst>
            </p:cNvPr>
            <p:cNvSpPr/>
            <p:nvPr/>
          </p:nvSpPr>
          <p:spPr>
            <a:xfrm>
              <a:off x="4442748" y="8076062"/>
              <a:ext cx="2244260" cy="483412"/>
            </a:xfrm>
            <a:prstGeom prst="wedgeRoundRectCallout">
              <a:avLst>
                <a:gd name="adj1" fmla="val 29672"/>
                <a:gd name="adj2" fmla="val 78263"/>
                <a:gd name="adj3" fmla="val 16667"/>
              </a:avLst>
            </a:prstGeom>
            <a:solidFill>
              <a:schemeClr val="tx2">
                <a:lumMod val="60000"/>
                <a:lumOff val="4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テキスト ボックス 110">
              <a:extLst>
                <a:ext uri="{FF2B5EF4-FFF2-40B4-BE49-F238E27FC236}">
                  <a16:creationId xmlns:a16="http://schemas.microsoft.com/office/drawing/2014/main" id="{DC6FB52F-0E12-511C-0030-28345AE67DE5}"/>
                </a:ext>
              </a:extLst>
            </p:cNvPr>
            <p:cNvSpPr txBox="1"/>
            <p:nvPr/>
          </p:nvSpPr>
          <p:spPr>
            <a:xfrm>
              <a:off x="4442748" y="8129591"/>
              <a:ext cx="2298620" cy="429883"/>
            </a:xfrm>
            <a:prstGeom prst="rect">
              <a:avLst/>
            </a:prstGeom>
            <a:noFill/>
            <a:ln>
              <a:noFill/>
            </a:ln>
          </p:spPr>
          <p:txBody>
            <a:bodyPr wrap="none" lIns="90445" tIns="45223" rIns="90445" bIns="45223" rtlCol="0">
              <a:spAutoFit/>
            </a:bodyPr>
            <a:lstStyle/>
            <a:p>
              <a:pPr algn="ctr"/>
              <a:r>
                <a:rPr kumimoji="1" lang="ja-JP" altLang="en-US" sz="1100" b="1" dirty="0">
                  <a:solidFill>
                    <a:schemeClr val="bg1"/>
                  </a:solidFill>
                  <a:latin typeface="メイリオ" panose="020B0604030504040204" pitchFamily="50" charset="-128"/>
                  <a:ea typeface="メイリオ" panose="020B0604030504040204" pitchFamily="50" charset="-128"/>
                </a:rPr>
                <a:t>月１</a:t>
              </a:r>
              <a:r>
                <a:rPr lang="ja-JP" altLang="en-US" sz="1100" b="1" dirty="0">
                  <a:solidFill>
                    <a:schemeClr val="bg1"/>
                  </a:solidFill>
                  <a:latin typeface="メイリオ" panose="020B0604030504040204" pitchFamily="50" charset="-128"/>
                  <a:ea typeface="メイリオ" panose="020B0604030504040204" pitchFamily="50" charset="-128"/>
                </a:rPr>
                <a:t>～２回程度配信しています。</a:t>
              </a:r>
              <a:endParaRPr lang="en-US" altLang="ja-JP" sz="1100" b="1" dirty="0">
                <a:solidFill>
                  <a:schemeClr val="bg1"/>
                </a:solidFill>
                <a:latin typeface="メイリオ" panose="020B0604030504040204" pitchFamily="50" charset="-128"/>
                <a:ea typeface="メイリオ" panose="020B0604030504040204" pitchFamily="50" charset="-128"/>
              </a:endParaRPr>
            </a:p>
            <a:p>
              <a:pPr algn="ctr"/>
              <a:r>
                <a:rPr kumimoji="1" lang="ja-JP" altLang="en-US" sz="1100" b="1" dirty="0">
                  <a:solidFill>
                    <a:schemeClr val="bg1"/>
                  </a:solidFill>
                  <a:latin typeface="メイリオ" panose="020B0604030504040204" pitchFamily="50" charset="-128"/>
                  <a:ea typeface="メイリオ" panose="020B0604030504040204" pitchFamily="50" charset="-128"/>
                </a:rPr>
                <a:t>ぜひ、登録してください！</a:t>
              </a:r>
            </a:p>
          </p:txBody>
        </p:sp>
      </p:grpSp>
      <p:pic>
        <p:nvPicPr>
          <p:cNvPr id="112" name="図 111" descr="QR コード&#10;&#10;自動的に生成された説明">
            <a:extLst>
              <a:ext uri="{FF2B5EF4-FFF2-40B4-BE49-F238E27FC236}">
                <a16:creationId xmlns:a16="http://schemas.microsoft.com/office/drawing/2014/main" id="{86073622-CE3B-92FA-4EF9-4DE1E7BB94C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328559" y="8913512"/>
            <a:ext cx="648000" cy="648000"/>
          </a:xfrm>
          <a:prstGeom prst="rect">
            <a:avLst/>
          </a:prstGeom>
        </p:spPr>
      </p:pic>
      <p:pic>
        <p:nvPicPr>
          <p:cNvPr id="123" name="図 122">
            <a:extLst>
              <a:ext uri="{FF2B5EF4-FFF2-40B4-BE49-F238E27FC236}">
                <a16:creationId xmlns:a16="http://schemas.microsoft.com/office/drawing/2014/main" id="{4BE0DB65-E085-6C92-D400-02531BD59AA0}"/>
              </a:ext>
            </a:extLst>
          </p:cNvPr>
          <p:cNvPicPr>
            <a:picLocks noChangeAspect="1"/>
          </p:cNvPicPr>
          <p:nvPr/>
        </p:nvPicPr>
        <p:blipFill>
          <a:blip r:embed="rId9"/>
          <a:stretch>
            <a:fillRect/>
          </a:stretch>
        </p:blipFill>
        <p:spPr>
          <a:xfrm>
            <a:off x="3985991" y="912164"/>
            <a:ext cx="1047626" cy="1440000"/>
          </a:xfrm>
          <a:prstGeom prst="rect">
            <a:avLst/>
          </a:prstGeom>
          <a:ln>
            <a:solidFill>
              <a:schemeClr val="tx1"/>
            </a:solidFill>
          </a:ln>
        </p:spPr>
      </p:pic>
      <p:pic>
        <p:nvPicPr>
          <p:cNvPr id="124" name="図 123">
            <a:extLst>
              <a:ext uri="{FF2B5EF4-FFF2-40B4-BE49-F238E27FC236}">
                <a16:creationId xmlns:a16="http://schemas.microsoft.com/office/drawing/2014/main" id="{095F542E-EB61-2FA2-9E45-2086D02CBF0C}"/>
              </a:ext>
            </a:extLst>
          </p:cNvPr>
          <p:cNvPicPr>
            <a:picLocks noChangeAspect="1"/>
          </p:cNvPicPr>
          <p:nvPr/>
        </p:nvPicPr>
        <p:blipFill>
          <a:blip r:embed="rId10"/>
          <a:stretch>
            <a:fillRect/>
          </a:stretch>
        </p:blipFill>
        <p:spPr>
          <a:xfrm>
            <a:off x="5234020" y="904674"/>
            <a:ext cx="993980" cy="1440000"/>
          </a:xfrm>
          <a:prstGeom prst="rect">
            <a:avLst/>
          </a:prstGeom>
          <a:ln>
            <a:solidFill>
              <a:schemeClr val="tx1"/>
            </a:solidFill>
          </a:ln>
        </p:spPr>
      </p:pic>
      <p:pic>
        <p:nvPicPr>
          <p:cNvPr id="125" name="図 124" descr="QR コード&#10;&#10;自動的に生成された説明">
            <a:extLst>
              <a:ext uri="{FF2B5EF4-FFF2-40B4-BE49-F238E27FC236}">
                <a16:creationId xmlns:a16="http://schemas.microsoft.com/office/drawing/2014/main" id="{4BF9B14F-7DC9-BAE8-39B7-057A79C432A4}"/>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041460" y="1784820"/>
            <a:ext cx="576000" cy="576000"/>
          </a:xfrm>
          <a:prstGeom prst="rect">
            <a:avLst/>
          </a:prstGeom>
          <a:ln>
            <a:noFill/>
          </a:ln>
        </p:spPr>
      </p:pic>
    </p:spTree>
    <p:extLst>
      <p:ext uri="{BB962C8B-B14F-4D97-AF65-F5344CB8AC3E}">
        <p14:creationId xmlns:p14="http://schemas.microsoft.com/office/powerpoint/2010/main" val="101177304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52">
            <a:extLst>
              <a:ext uri="{FF2B5EF4-FFF2-40B4-BE49-F238E27FC236}">
                <a16:creationId xmlns:a16="http://schemas.microsoft.com/office/drawing/2014/main" id="{5F0E3945-7608-ED48-21B2-5799AA8B7AE7}"/>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72</a:t>
            </a:r>
          </a:p>
        </p:txBody>
      </p:sp>
      <p:sp>
        <p:nvSpPr>
          <p:cNvPr id="83" name="四角形: 角を丸くする 82">
            <a:extLst>
              <a:ext uri="{FF2B5EF4-FFF2-40B4-BE49-F238E27FC236}">
                <a16:creationId xmlns:a16="http://schemas.microsoft.com/office/drawing/2014/main" id="{0E66F5AA-284B-D729-333A-7E46E8A4FADA}"/>
              </a:ext>
            </a:extLst>
          </p:cNvPr>
          <p:cNvSpPr/>
          <p:nvPr/>
        </p:nvSpPr>
        <p:spPr>
          <a:xfrm>
            <a:off x="2327844" y="7753800"/>
            <a:ext cx="2195136" cy="1688785"/>
          </a:xfrm>
          <a:prstGeom prst="roundRect">
            <a:avLst>
              <a:gd name="adj" fmla="val 0"/>
            </a:avLst>
          </a:prstGeom>
          <a:solidFill>
            <a:schemeClr val="accent2">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84" name="四角形: 角を丸くする 83">
            <a:extLst>
              <a:ext uri="{FF2B5EF4-FFF2-40B4-BE49-F238E27FC236}">
                <a16:creationId xmlns:a16="http://schemas.microsoft.com/office/drawing/2014/main" id="{98DD2FB1-1900-BF69-8933-082EB381E1CB}"/>
              </a:ext>
            </a:extLst>
          </p:cNvPr>
          <p:cNvSpPr/>
          <p:nvPr/>
        </p:nvSpPr>
        <p:spPr>
          <a:xfrm>
            <a:off x="62533" y="7753800"/>
            <a:ext cx="2170631" cy="1689990"/>
          </a:xfrm>
          <a:prstGeom prst="roundRect">
            <a:avLst>
              <a:gd name="adj" fmla="val 0"/>
            </a:avLst>
          </a:prstGeom>
          <a:solidFill>
            <a:schemeClr val="accent2">
              <a:lumMod val="20000"/>
              <a:lumOff val="80000"/>
            </a:schemeClr>
          </a:solid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85" name="四角形: 角を丸くする 84">
            <a:extLst>
              <a:ext uri="{FF2B5EF4-FFF2-40B4-BE49-F238E27FC236}">
                <a16:creationId xmlns:a16="http://schemas.microsoft.com/office/drawing/2014/main" id="{C96CB843-C1FF-671D-0D52-45BE867632AD}"/>
              </a:ext>
            </a:extLst>
          </p:cNvPr>
          <p:cNvSpPr/>
          <p:nvPr/>
        </p:nvSpPr>
        <p:spPr>
          <a:xfrm>
            <a:off x="74229" y="3833212"/>
            <a:ext cx="2165498" cy="1928173"/>
          </a:xfrm>
          <a:prstGeom prst="roundRect">
            <a:avLst>
              <a:gd name="adj" fmla="val 0"/>
            </a:avLst>
          </a:prstGeom>
          <a:solidFill>
            <a:schemeClr val="accent6">
              <a:lumMod val="20000"/>
              <a:lumOff val="80000"/>
            </a:schemeClr>
          </a:solidFill>
          <a:ln w="28575">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pic>
        <p:nvPicPr>
          <p:cNvPr id="86" name="図 85">
            <a:extLst>
              <a:ext uri="{FF2B5EF4-FFF2-40B4-BE49-F238E27FC236}">
                <a16:creationId xmlns:a16="http://schemas.microsoft.com/office/drawing/2014/main" id="{37EE7C41-C571-D594-4007-EBD0C94A09B1}"/>
              </a:ext>
            </a:extLst>
          </p:cNvPr>
          <p:cNvPicPr>
            <a:picLocks noChangeAspect="1"/>
          </p:cNvPicPr>
          <p:nvPr/>
        </p:nvPicPr>
        <p:blipFill rotWithShape="1">
          <a:blip r:embed="rId2"/>
          <a:srcRect l="10062" t="11360" r="59987" b="13031"/>
          <a:stretch/>
        </p:blipFill>
        <p:spPr>
          <a:xfrm>
            <a:off x="2234845" y="1341325"/>
            <a:ext cx="2023889" cy="1436941"/>
          </a:xfrm>
          <a:prstGeom prst="rect">
            <a:avLst/>
          </a:prstGeom>
        </p:spPr>
      </p:pic>
      <p:sp>
        <p:nvSpPr>
          <p:cNvPr id="87" name="吹き出し: 四角形 86">
            <a:extLst>
              <a:ext uri="{FF2B5EF4-FFF2-40B4-BE49-F238E27FC236}">
                <a16:creationId xmlns:a16="http://schemas.microsoft.com/office/drawing/2014/main" id="{3BE70BA4-3497-28EB-BE4C-7DB264808ADF}"/>
              </a:ext>
            </a:extLst>
          </p:cNvPr>
          <p:cNvSpPr/>
          <p:nvPr/>
        </p:nvSpPr>
        <p:spPr>
          <a:xfrm>
            <a:off x="81842" y="798536"/>
            <a:ext cx="4372853" cy="651188"/>
          </a:xfrm>
          <a:prstGeom prst="wedgeRectCallout">
            <a:avLst>
              <a:gd name="adj1" fmla="val 67709"/>
              <a:gd name="adj2" fmla="val -7398"/>
            </a:avLst>
          </a:prstGeom>
          <a:solidFill>
            <a:schemeClr val="accent1">
              <a:lumMod val="20000"/>
              <a:lumOff val="80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88" name="正方形/長方形 87">
            <a:extLst>
              <a:ext uri="{FF2B5EF4-FFF2-40B4-BE49-F238E27FC236}">
                <a16:creationId xmlns:a16="http://schemas.microsoft.com/office/drawing/2014/main" id="{F482BE46-7CD0-ACC3-A6FD-FA30196D63AE}"/>
              </a:ext>
            </a:extLst>
          </p:cNvPr>
          <p:cNvSpPr/>
          <p:nvPr/>
        </p:nvSpPr>
        <p:spPr>
          <a:xfrm>
            <a:off x="1" y="103292"/>
            <a:ext cx="6857999" cy="635458"/>
          </a:xfrm>
          <a:prstGeom prst="rect">
            <a:avLst/>
          </a:prstGeom>
          <a:blipFill>
            <a:blip r:embed="rId3">
              <a:alphaModFix amt="77000"/>
            </a:blip>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89" name="テキスト ボックス 88">
            <a:extLst>
              <a:ext uri="{FF2B5EF4-FFF2-40B4-BE49-F238E27FC236}">
                <a16:creationId xmlns:a16="http://schemas.microsoft.com/office/drawing/2014/main" id="{47296DF0-6C6F-A66F-62BD-E77F9C6DD9BC}"/>
              </a:ext>
            </a:extLst>
          </p:cNvPr>
          <p:cNvSpPr txBox="1"/>
          <p:nvPr/>
        </p:nvSpPr>
        <p:spPr>
          <a:xfrm>
            <a:off x="26394" y="243574"/>
            <a:ext cx="6988765" cy="371512"/>
          </a:xfrm>
          <a:prstGeom prst="rect">
            <a:avLst/>
          </a:prstGeom>
          <a:noFill/>
        </p:spPr>
        <p:txBody>
          <a:bodyPr wrap="square" rtlCol="0">
            <a:spAutoFit/>
          </a:bodyPr>
          <a:lstStyle/>
          <a:p>
            <a:r>
              <a:rPr lang="en-US" altLang="ja-JP" sz="1814">
                <a:ln>
                  <a:solidFill>
                    <a:schemeClr val="tx1"/>
                  </a:solidFill>
                </a:ln>
                <a:solidFill>
                  <a:srgbClr val="FF0000"/>
                </a:solidFill>
                <a:latin typeface="HGS創英角ﾎﾟｯﾌﾟ体" panose="040B0A00000000000000" pitchFamily="50" charset="-128"/>
                <a:ea typeface="HGS創英角ﾎﾟｯﾌﾟ体" panose="040B0A00000000000000" pitchFamily="50" charset="-128"/>
              </a:rPr>
              <a:t>S</a:t>
            </a:r>
            <a:r>
              <a:rPr lang="en-US" altLang="ja-JP" sz="1814">
                <a:ln>
                  <a:solidFill>
                    <a:schemeClr val="tx1"/>
                  </a:solidFill>
                </a:ln>
                <a:solidFill>
                  <a:srgbClr val="FFFF00"/>
                </a:solidFill>
                <a:latin typeface="HGS創英角ﾎﾟｯﾌﾟ体" panose="040B0A00000000000000" pitchFamily="50" charset="-128"/>
                <a:ea typeface="HGS創英角ﾎﾟｯﾌﾟ体" panose="040B0A00000000000000" pitchFamily="50" charset="-128"/>
              </a:rPr>
              <a:t>D</a:t>
            </a:r>
            <a:r>
              <a:rPr lang="en-US" altLang="ja-JP" sz="1814">
                <a:ln>
                  <a:solidFill>
                    <a:schemeClr val="tx1"/>
                  </a:solidFill>
                </a:ln>
                <a:solidFill>
                  <a:srgbClr val="00B0F0"/>
                </a:solidFill>
                <a:latin typeface="HGS創英角ﾎﾟｯﾌﾟ体" panose="040B0A00000000000000" pitchFamily="50" charset="-128"/>
                <a:ea typeface="HGS創英角ﾎﾟｯﾌﾟ体" panose="040B0A00000000000000" pitchFamily="50" charset="-128"/>
              </a:rPr>
              <a:t>G</a:t>
            </a:r>
            <a:r>
              <a:rPr lang="en-US" altLang="ja-JP" sz="1814">
                <a:ln>
                  <a:solidFill>
                    <a:schemeClr val="tx1"/>
                  </a:solidFill>
                </a:ln>
                <a:solidFill>
                  <a:srgbClr val="7030A0"/>
                </a:solidFill>
                <a:latin typeface="HGS創英角ﾎﾟｯﾌﾟ体" panose="040B0A00000000000000" pitchFamily="50" charset="-128"/>
                <a:ea typeface="HGS創英角ﾎﾟｯﾌﾟ体" panose="040B0A00000000000000" pitchFamily="50" charset="-128"/>
              </a:rPr>
              <a:t>s</a:t>
            </a:r>
            <a:r>
              <a:rPr lang="ja-JP" altLang="en-US" sz="1814">
                <a:latin typeface="HGS創英角ﾎﾟｯﾌﾟ体" panose="040B0A00000000000000" pitchFamily="50" charset="-128"/>
                <a:ea typeface="HGS創英角ﾎﾟｯﾌﾟ体" panose="040B0A00000000000000" pitchFamily="50" charset="-128"/>
              </a:rPr>
              <a:t>と多面的機能支払交付金の活動との関わりってなんだろう？</a:t>
            </a:r>
            <a:endParaRPr lang="en-US" altLang="ja-JP" sz="1814">
              <a:latin typeface="HGS創英角ﾎﾟｯﾌﾟ体" panose="040B0A00000000000000" pitchFamily="50" charset="-128"/>
              <a:ea typeface="HGS創英角ﾎﾟｯﾌﾟ体" panose="040B0A00000000000000" pitchFamily="50" charset="-128"/>
            </a:endParaRPr>
          </a:p>
        </p:txBody>
      </p:sp>
      <p:sp>
        <p:nvSpPr>
          <p:cNvPr id="90" name="テキスト ボックス 89">
            <a:extLst>
              <a:ext uri="{FF2B5EF4-FFF2-40B4-BE49-F238E27FC236}">
                <a16:creationId xmlns:a16="http://schemas.microsoft.com/office/drawing/2014/main" id="{4C8209CF-2185-11DC-B37F-FE59715A2871}"/>
              </a:ext>
            </a:extLst>
          </p:cNvPr>
          <p:cNvSpPr txBox="1"/>
          <p:nvPr/>
        </p:nvSpPr>
        <p:spPr>
          <a:xfrm>
            <a:off x="107078" y="740108"/>
            <a:ext cx="4424573" cy="675634"/>
          </a:xfrm>
          <a:prstGeom prst="rect">
            <a:avLst/>
          </a:prstGeom>
          <a:noFill/>
        </p:spPr>
        <p:txBody>
          <a:bodyPr wrap="square" rtlCol="0">
            <a:spAutoFit/>
          </a:bodyPr>
          <a:lstStyle/>
          <a:p>
            <a:r>
              <a:rPr lang="ja-JP" altLang="en-US" sz="1432"/>
              <a:t>　</a:t>
            </a:r>
            <a:r>
              <a:rPr lang="en-US" altLang="ja-JP" sz="1179">
                <a:solidFill>
                  <a:schemeClr val="accent1">
                    <a:lumMod val="50000"/>
                  </a:schemeClr>
                </a:solidFill>
                <a:latin typeface="HGS創英角ｺﾞｼｯｸUB" panose="020B0900000000000000" pitchFamily="50" charset="-128"/>
                <a:ea typeface="HGS創英角ｺﾞｼｯｸUB" panose="020B0900000000000000" pitchFamily="50" charset="-128"/>
              </a:rPr>
              <a:t>SDGs</a:t>
            </a:r>
            <a:r>
              <a:rPr lang="ja-JP" altLang="en-US" sz="1179">
                <a:solidFill>
                  <a:schemeClr val="accent1">
                    <a:lumMod val="50000"/>
                  </a:schemeClr>
                </a:solidFill>
                <a:latin typeface="HGS創英角ｺﾞｼｯｸUB" panose="020B0900000000000000" pitchFamily="50" charset="-128"/>
                <a:ea typeface="HGS創英角ｺﾞｼｯｸUB" panose="020B0900000000000000" pitchFamily="50" charset="-128"/>
              </a:rPr>
              <a:t>（持続可能な開発目標）とは貧困、気候変動や紛争など世界中の問題の解決を目指す目標のことで、</a:t>
            </a:r>
            <a:r>
              <a:rPr lang="en-US" altLang="ja-JP" sz="1179">
                <a:solidFill>
                  <a:schemeClr val="accent1">
                    <a:lumMod val="50000"/>
                  </a:schemeClr>
                </a:solidFill>
                <a:latin typeface="HGS創英角ｺﾞｼｯｸUB" panose="020B0900000000000000" pitchFamily="50" charset="-128"/>
                <a:ea typeface="HGS創英角ｺﾞｼｯｸUB" panose="020B0900000000000000" pitchFamily="50" charset="-128"/>
              </a:rPr>
              <a:t>2015</a:t>
            </a:r>
            <a:r>
              <a:rPr lang="ja-JP" altLang="en-US" sz="1179">
                <a:solidFill>
                  <a:schemeClr val="accent1">
                    <a:lumMod val="50000"/>
                  </a:schemeClr>
                </a:solidFill>
                <a:latin typeface="HGS創英角ｺﾞｼｯｸUB" panose="020B0900000000000000" pitchFamily="50" charset="-128"/>
                <a:ea typeface="HGS創英角ｺﾞｼｯｸUB" panose="020B0900000000000000" pitchFamily="50" charset="-128"/>
              </a:rPr>
              <a:t>年に世界中の国々が集まって話し合う国連総会で決定されました！</a:t>
            </a:r>
            <a:endParaRPr lang="en-US" altLang="ja-JP" sz="1179">
              <a:solidFill>
                <a:schemeClr val="accent1">
                  <a:lumMod val="50000"/>
                </a:schemeClr>
              </a:solidFill>
              <a:latin typeface="HGS創英角ｺﾞｼｯｸUB" panose="020B0900000000000000" pitchFamily="50" charset="-128"/>
              <a:ea typeface="HGS創英角ｺﾞｼｯｸUB" panose="020B0900000000000000" pitchFamily="50" charset="-128"/>
            </a:endParaRPr>
          </a:p>
        </p:txBody>
      </p:sp>
      <p:sp>
        <p:nvSpPr>
          <p:cNvPr id="91" name="テキスト ボックス 90">
            <a:extLst>
              <a:ext uri="{FF2B5EF4-FFF2-40B4-BE49-F238E27FC236}">
                <a16:creationId xmlns:a16="http://schemas.microsoft.com/office/drawing/2014/main" id="{B8F4512D-DA98-7BFE-7D53-D9DF64D65CD7}"/>
              </a:ext>
            </a:extLst>
          </p:cNvPr>
          <p:cNvSpPr txBox="1"/>
          <p:nvPr/>
        </p:nvSpPr>
        <p:spPr>
          <a:xfrm>
            <a:off x="0" y="129699"/>
            <a:ext cx="3745050" cy="238976"/>
          </a:xfrm>
          <a:prstGeom prst="rect">
            <a:avLst/>
          </a:prstGeom>
          <a:noFill/>
        </p:spPr>
        <p:txBody>
          <a:bodyPr wrap="square" rtlCol="0">
            <a:spAutoFit/>
          </a:bodyPr>
          <a:lstStyle/>
          <a:p>
            <a:r>
              <a:rPr lang="ja-JP" altLang="en-US" sz="953" b="1">
                <a:ln>
                  <a:solidFill>
                    <a:schemeClr val="tx1"/>
                  </a:solidFill>
                </a:ln>
                <a:solidFill>
                  <a:srgbClr val="FF0000"/>
                </a:solidFill>
                <a:latin typeface="HGP創英角ﾎﾟｯﾌﾟ体" panose="040B0A00000000000000" pitchFamily="50" charset="-128"/>
                <a:ea typeface="HGP創英角ﾎﾟｯﾌﾟ体" panose="040B0A00000000000000" pitchFamily="50" charset="-128"/>
              </a:rPr>
              <a:t>エス</a:t>
            </a:r>
            <a:r>
              <a:rPr lang="ja-JP" altLang="en-US" sz="953" b="1">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ディー</a:t>
            </a:r>
            <a:r>
              <a:rPr lang="ja-JP" altLang="en-US" sz="953" b="1">
                <a:ln>
                  <a:solidFill>
                    <a:schemeClr val="tx1"/>
                  </a:solidFill>
                </a:ln>
                <a:solidFill>
                  <a:srgbClr val="00B0F0"/>
                </a:solidFill>
                <a:latin typeface="HGP創英角ﾎﾟｯﾌﾟ体" panose="040B0A00000000000000" pitchFamily="50" charset="-128"/>
                <a:ea typeface="HGP創英角ﾎﾟｯﾌﾟ体" panose="040B0A00000000000000" pitchFamily="50" charset="-128"/>
              </a:rPr>
              <a:t>ジー</a:t>
            </a:r>
            <a:r>
              <a:rPr lang="ja-JP" altLang="en-US" sz="953" b="1">
                <a:ln>
                  <a:solidFill>
                    <a:schemeClr val="tx1"/>
                  </a:solidFill>
                </a:ln>
                <a:solidFill>
                  <a:srgbClr val="7030A0"/>
                </a:solidFill>
                <a:latin typeface="HGP創英角ﾎﾟｯﾌﾟ体" panose="040B0A00000000000000" pitchFamily="50" charset="-128"/>
                <a:ea typeface="HGP創英角ﾎﾟｯﾌﾟ体" panose="040B0A00000000000000" pitchFamily="50" charset="-128"/>
              </a:rPr>
              <a:t>ズ</a:t>
            </a:r>
          </a:p>
        </p:txBody>
      </p:sp>
      <p:pic>
        <p:nvPicPr>
          <p:cNvPr id="92" name="図 91">
            <a:extLst>
              <a:ext uri="{FF2B5EF4-FFF2-40B4-BE49-F238E27FC236}">
                <a16:creationId xmlns:a16="http://schemas.microsoft.com/office/drawing/2014/main" id="{52015D0C-36FE-F9CD-7271-F0B1BD0D88A8}"/>
              </a:ext>
            </a:extLst>
          </p:cNvPr>
          <p:cNvPicPr>
            <a:picLocks noChangeAspect="1"/>
          </p:cNvPicPr>
          <p:nvPr/>
        </p:nvPicPr>
        <p:blipFill rotWithShape="1">
          <a:blip r:embed="rId4"/>
          <a:srcRect l="1710" t="10440" r="5296" b="4005"/>
          <a:stretch/>
        </p:blipFill>
        <p:spPr>
          <a:xfrm>
            <a:off x="-297634" y="1536781"/>
            <a:ext cx="2183572" cy="1356547"/>
          </a:xfrm>
          <a:prstGeom prst="rect">
            <a:avLst/>
          </a:prstGeom>
          <a:ln>
            <a:noFill/>
          </a:ln>
        </p:spPr>
      </p:pic>
      <p:sp>
        <p:nvSpPr>
          <p:cNvPr id="93" name="四角形: 角を丸くする 92">
            <a:extLst>
              <a:ext uri="{FF2B5EF4-FFF2-40B4-BE49-F238E27FC236}">
                <a16:creationId xmlns:a16="http://schemas.microsoft.com/office/drawing/2014/main" id="{30EECC1F-69AC-80F3-EC65-6AB99265CC4E}"/>
              </a:ext>
            </a:extLst>
          </p:cNvPr>
          <p:cNvSpPr/>
          <p:nvPr/>
        </p:nvSpPr>
        <p:spPr>
          <a:xfrm>
            <a:off x="81420" y="2831807"/>
            <a:ext cx="6697622" cy="555271"/>
          </a:xfrm>
          <a:prstGeom prst="roundRect">
            <a:avLst/>
          </a:prstGeom>
          <a:solidFill>
            <a:schemeClr val="bg1"/>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94" name="テキスト ボックス 93">
            <a:extLst>
              <a:ext uri="{FF2B5EF4-FFF2-40B4-BE49-F238E27FC236}">
                <a16:creationId xmlns:a16="http://schemas.microsoft.com/office/drawing/2014/main" id="{3055854A-6454-7468-C9BF-2FF5CAEDE65E}"/>
              </a:ext>
            </a:extLst>
          </p:cNvPr>
          <p:cNvSpPr txBox="1"/>
          <p:nvPr/>
        </p:nvSpPr>
        <p:spPr>
          <a:xfrm>
            <a:off x="278737" y="2876891"/>
            <a:ext cx="6736422" cy="483209"/>
          </a:xfrm>
          <a:prstGeom prst="rect">
            <a:avLst/>
          </a:prstGeom>
          <a:noFill/>
        </p:spPr>
        <p:txBody>
          <a:bodyPr wrap="square" rtlCol="0">
            <a:spAutoFit/>
          </a:bodyPr>
          <a:lstStyle/>
          <a:p>
            <a:r>
              <a:rPr lang="ja-JP" altLang="en-US" sz="1270">
                <a:latin typeface="HGS創英角ｺﾞｼｯｸUB" panose="020B0900000000000000" pitchFamily="50" charset="-128"/>
                <a:ea typeface="HGS創英角ｺﾞｼｯｸUB" panose="020B0900000000000000" pitchFamily="50" charset="-128"/>
              </a:rPr>
              <a:t>多面的機能支払の活動は農業・農村の持続的発展を通じて</a:t>
            </a:r>
            <a:r>
              <a:rPr lang="en-US" altLang="ja-JP" sz="1270">
                <a:latin typeface="HGS創英角ｺﾞｼｯｸUB" panose="020B0900000000000000" pitchFamily="50" charset="-128"/>
                <a:ea typeface="HGS創英角ｺﾞｼｯｸUB" panose="020B0900000000000000" pitchFamily="50" charset="-128"/>
              </a:rPr>
              <a:t>17</a:t>
            </a:r>
            <a:r>
              <a:rPr lang="ja-JP" altLang="en-US" sz="1270">
                <a:latin typeface="HGS創英角ｺﾞｼｯｸUB" panose="020B0900000000000000" pitchFamily="50" charset="-128"/>
                <a:ea typeface="HGS創英角ｺﾞｼｯｸUB" panose="020B0900000000000000" pitchFamily="50" charset="-128"/>
              </a:rPr>
              <a:t>の目標のうち</a:t>
            </a:r>
            <a:r>
              <a:rPr lang="en-US" altLang="ja-JP" sz="1270">
                <a:latin typeface="HGS創英角ｺﾞｼｯｸUB" panose="020B0900000000000000" pitchFamily="50" charset="-128"/>
                <a:ea typeface="HGS創英角ｺﾞｼｯｸUB" panose="020B0900000000000000" pitchFamily="50" charset="-128"/>
              </a:rPr>
              <a:t>15</a:t>
            </a:r>
            <a:r>
              <a:rPr lang="ja-JP" altLang="en-US" sz="1270">
                <a:latin typeface="HGS創英角ｺﾞｼｯｸUB" panose="020B0900000000000000" pitchFamily="50" charset="-128"/>
                <a:ea typeface="HGS創英角ｺﾞｼｯｸUB" panose="020B0900000000000000" pitchFamily="50" charset="-128"/>
              </a:rPr>
              <a:t>の目標</a:t>
            </a:r>
            <a:endParaRPr lang="en-US" altLang="ja-JP" sz="1270">
              <a:latin typeface="HGS創英角ｺﾞｼｯｸUB" panose="020B0900000000000000" pitchFamily="50" charset="-128"/>
              <a:ea typeface="HGS創英角ｺﾞｼｯｸUB" panose="020B0900000000000000" pitchFamily="50" charset="-128"/>
            </a:endParaRPr>
          </a:p>
          <a:p>
            <a:r>
              <a:rPr lang="ja-JP" altLang="en-US" sz="1270">
                <a:latin typeface="HGS創英角ｺﾞｼｯｸUB" panose="020B0900000000000000" pitchFamily="50" charset="-128"/>
                <a:ea typeface="HGS創英角ｺﾞｼｯｸUB" panose="020B0900000000000000" pitchFamily="50" charset="-128"/>
              </a:rPr>
              <a:t>（目標２～９、</a:t>
            </a:r>
            <a:r>
              <a:rPr lang="en-US" altLang="ja-JP" sz="1270">
                <a:latin typeface="HGS創英角ｺﾞｼｯｸUB" panose="020B0900000000000000" pitchFamily="50" charset="-128"/>
                <a:ea typeface="HGS創英角ｺﾞｼｯｸUB" panose="020B0900000000000000" pitchFamily="50" charset="-128"/>
              </a:rPr>
              <a:t>11</a:t>
            </a:r>
            <a:r>
              <a:rPr lang="ja-JP" altLang="en-US" sz="1270">
                <a:latin typeface="HGS創英角ｺﾞｼｯｸUB" panose="020B0900000000000000" pitchFamily="50" charset="-128"/>
                <a:ea typeface="HGS創英角ｺﾞｼｯｸUB" panose="020B0900000000000000" pitchFamily="50" charset="-128"/>
              </a:rPr>
              <a:t>～</a:t>
            </a:r>
            <a:r>
              <a:rPr lang="en-US" altLang="ja-JP" sz="1270">
                <a:latin typeface="HGS創英角ｺﾞｼｯｸUB" panose="020B0900000000000000" pitchFamily="50" charset="-128"/>
                <a:ea typeface="HGS創英角ｺﾞｼｯｸUB" panose="020B0900000000000000" pitchFamily="50" charset="-128"/>
              </a:rPr>
              <a:t>17</a:t>
            </a:r>
            <a:r>
              <a:rPr lang="ja-JP" altLang="en-US" sz="1270">
                <a:latin typeface="HGS創英角ｺﾞｼｯｸUB" panose="020B0900000000000000" pitchFamily="50" charset="-128"/>
                <a:ea typeface="HGS創英角ｺﾞｼｯｸUB" panose="020B0900000000000000" pitchFamily="50" charset="-128"/>
              </a:rPr>
              <a:t>）達成に貢献しています。下記の事例を見てみましょう！</a:t>
            </a:r>
            <a:endParaRPr lang="en-US" altLang="ja-JP" sz="1270">
              <a:latin typeface="HGS創英角ｺﾞｼｯｸUB" panose="020B0900000000000000" pitchFamily="50" charset="-128"/>
              <a:ea typeface="HGS創英角ｺﾞｼｯｸUB" panose="020B0900000000000000" pitchFamily="50" charset="-128"/>
            </a:endParaRPr>
          </a:p>
        </p:txBody>
      </p:sp>
      <p:pic>
        <p:nvPicPr>
          <p:cNvPr id="95" name="図 94">
            <a:extLst>
              <a:ext uri="{FF2B5EF4-FFF2-40B4-BE49-F238E27FC236}">
                <a16:creationId xmlns:a16="http://schemas.microsoft.com/office/drawing/2014/main" id="{449AFFA3-A619-9F5C-24B4-A05E1A1DE7E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986337" y="4057781"/>
            <a:ext cx="458294" cy="458294"/>
          </a:xfrm>
          <a:prstGeom prst="rect">
            <a:avLst/>
          </a:prstGeom>
        </p:spPr>
      </p:pic>
      <p:pic>
        <p:nvPicPr>
          <p:cNvPr id="96" name="図 95">
            <a:extLst>
              <a:ext uri="{FF2B5EF4-FFF2-40B4-BE49-F238E27FC236}">
                <a16:creationId xmlns:a16="http://schemas.microsoft.com/office/drawing/2014/main" id="{1131F7CA-7FB2-FE08-6EF0-1073D754233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000080" y="4941948"/>
            <a:ext cx="458295" cy="458295"/>
          </a:xfrm>
          <a:prstGeom prst="rect">
            <a:avLst/>
          </a:prstGeom>
        </p:spPr>
      </p:pic>
      <p:sp>
        <p:nvSpPr>
          <p:cNvPr id="97" name="四角形: 角を丸くする 96">
            <a:extLst>
              <a:ext uri="{FF2B5EF4-FFF2-40B4-BE49-F238E27FC236}">
                <a16:creationId xmlns:a16="http://schemas.microsoft.com/office/drawing/2014/main" id="{5BDB0194-1D1E-0E80-1080-C20E84CD3A51}"/>
              </a:ext>
            </a:extLst>
          </p:cNvPr>
          <p:cNvSpPr/>
          <p:nvPr/>
        </p:nvSpPr>
        <p:spPr>
          <a:xfrm>
            <a:off x="71888" y="3504091"/>
            <a:ext cx="1235574" cy="274320"/>
          </a:xfrm>
          <a:prstGeom prst="roundRect">
            <a:avLst>
              <a:gd name="adj" fmla="val 2510"/>
            </a:avLst>
          </a:prstGeom>
          <a:noFill/>
          <a:ln w="2857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98" name="テキスト ボックス 97">
            <a:extLst>
              <a:ext uri="{FF2B5EF4-FFF2-40B4-BE49-F238E27FC236}">
                <a16:creationId xmlns:a16="http://schemas.microsoft.com/office/drawing/2014/main" id="{C817C8D7-DF1F-909B-77A4-548870FD6A21}"/>
              </a:ext>
            </a:extLst>
          </p:cNvPr>
          <p:cNvSpPr txBox="1"/>
          <p:nvPr/>
        </p:nvSpPr>
        <p:spPr>
          <a:xfrm>
            <a:off x="2222346" y="3458193"/>
            <a:ext cx="1674516" cy="315792"/>
          </a:xfrm>
          <a:prstGeom prst="rect">
            <a:avLst/>
          </a:prstGeom>
          <a:noFill/>
        </p:spPr>
        <p:txBody>
          <a:bodyPr wrap="square" rtlCol="0">
            <a:spAutoFit/>
          </a:bodyPr>
          <a:lstStyle/>
          <a:p>
            <a:r>
              <a:rPr lang="ja-JP" altLang="en-US" sz="1452" b="1">
                <a:latin typeface="+mn-ea"/>
              </a:rPr>
              <a:t>活動による効果</a:t>
            </a:r>
          </a:p>
        </p:txBody>
      </p:sp>
      <p:sp>
        <p:nvSpPr>
          <p:cNvPr id="99" name="四角形: 角を丸くする 98">
            <a:extLst>
              <a:ext uri="{FF2B5EF4-FFF2-40B4-BE49-F238E27FC236}">
                <a16:creationId xmlns:a16="http://schemas.microsoft.com/office/drawing/2014/main" id="{BA615049-DFF9-BFB3-E189-33729F85948A}"/>
              </a:ext>
            </a:extLst>
          </p:cNvPr>
          <p:cNvSpPr/>
          <p:nvPr/>
        </p:nvSpPr>
        <p:spPr>
          <a:xfrm>
            <a:off x="86600" y="7441113"/>
            <a:ext cx="1927331" cy="261086"/>
          </a:xfrm>
          <a:prstGeom prst="roundRect">
            <a:avLst>
              <a:gd name="adj" fmla="val 1281"/>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100" name="テキスト ボックス 99">
            <a:extLst>
              <a:ext uri="{FF2B5EF4-FFF2-40B4-BE49-F238E27FC236}">
                <a16:creationId xmlns:a16="http://schemas.microsoft.com/office/drawing/2014/main" id="{54391E08-9283-E758-355D-D915D989B1CE}"/>
              </a:ext>
            </a:extLst>
          </p:cNvPr>
          <p:cNvSpPr txBox="1"/>
          <p:nvPr/>
        </p:nvSpPr>
        <p:spPr>
          <a:xfrm>
            <a:off x="4553474" y="3469455"/>
            <a:ext cx="1447128" cy="315792"/>
          </a:xfrm>
          <a:prstGeom prst="rect">
            <a:avLst/>
          </a:prstGeom>
          <a:noFill/>
        </p:spPr>
        <p:txBody>
          <a:bodyPr wrap="square" rtlCol="0">
            <a:spAutoFit/>
          </a:bodyPr>
          <a:lstStyle/>
          <a:p>
            <a:r>
              <a:rPr lang="en-US" altLang="ja-JP" sz="1452" b="1">
                <a:latin typeface="+mn-ea"/>
              </a:rPr>
              <a:t>SDGs</a:t>
            </a:r>
            <a:r>
              <a:rPr lang="ja-JP" altLang="en-US" sz="1452" b="1">
                <a:latin typeface="+mn-ea"/>
              </a:rPr>
              <a:t>への貢献</a:t>
            </a:r>
          </a:p>
        </p:txBody>
      </p:sp>
      <p:sp>
        <p:nvSpPr>
          <p:cNvPr id="101" name="テキスト ボックス 100">
            <a:extLst>
              <a:ext uri="{FF2B5EF4-FFF2-40B4-BE49-F238E27FC236}">
                <a16:creationId xmlns:a16="http://schemas.microsoft.com/office/drawing/2014/main" id="{F8179EA0-AE5E-663E-70C4-704A79F6A470}"/>
              </a:ext>
            </a:extLst>
          </p:cNvPr>
          <p:cNvSpPr txBox="1"/>
          <p:nvPr/>
        </p:nvSpPr>
        <p:spPr>
          <a:xfrm>
            <a:off x="5410569" y="3921748"/>
            <a:ext cx="1495104" cy="762773"/>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目標４</a:t>
            </a:r>
            <a:endParaRPr lang="en-US" altLang="ja-JP" sz="1089">
              <a:latin typeface="メイリオ" panose="020B0604030504040204" pitchFamily="50" charset="-128"/>
              <a:ea typeface="メイリオ" panose="020B0604030504040204" pitchFamily="50" charset="-128"/>
            </a:endParaRPr>
          </a:p>
          <a:p>
            <a:r>
              <a:rPr lang="ja-JP" altLang="en-US" sz="1089">
                <a:latin typeface="メイリオ" panose="020B0604030504040204" pitchFamily="50" charset="-128"/>
                <a:ea typeface="メイリオ" panose="020B0604030504040204" pitchFamily="50" charset="-128"/>
              </a:rPr>
              <a:t>地域内外の人に質が高い教育、生涯学習の機会を提供する。</a:t>
            </a:r>
            <a:endParaRPr lang="en-US" altLang="ja-JP" sz="1089">
              <a:latin typeface="メイリオ" panose="020B0604030504040204" pitchFamily="50" charset="-128"/>
              <a:ea typeface="メイリオ" panose="020B0604030504040204" pitchFamily="50" charset="-128"/>
            </a:endParaRPr>
          </a:p>
        </p:txBody>
      </p:sp>
      <p:sp>
        <p:nvSpPr>
          <p:cNvPr id="102" name="テキスト ボックス 101">
            <a:extLst>
              <a:ext uri="{FF2B5EF4-FFF2-40B4-BE49-F238E27FC236}">
                <a16:creationId xmlns:a16="http://schemas.microsoft.com/office/drawing/2014/main" id="{B621566B-EF52-2E9B-CCD4-35D9BF26891D}"/>
              </a:ext>
            </a:extLst>
          </p:cNvPr>
          <p:cNvSpPr txBox="1"/>
          <p:nvPr/>
        </p:nvSpPr>
        <p:spPr>
          <a:xfrm>
            <a:off x="5416489" y="4890023"/>
            <a:ext cx="1461832" cy="595163"/>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目標</a:t>
            </a:r>
            <a:r>
              <a:rPr lang="en-US" altLang="ja-JP" sz="1089">
                <a:latin typeface="メイリオ" panose="020B0604030504040204" pitchFamily="50" charset="-128"/>
                <a:ea typeface="メイリオ" panose="020B0604030504040204" pitchFamily="50" charset="-128"/>
              </a:rPr>
              <a:t>11</a:t>
            </a:r>
          </a:p>
          <a:p>
            <a:r>
              <a:rPr lang="ja-JP" altLang="en-US" sz="1089">
                <a:latin typeface="メイリオ" panose="020B0604030504040204" pitchFamily="50" charset="-128"/>
                <a:ea typeface="メイリオ" panose="020B0604030504040204" pitchFamily="50" charset="-128"/>
              </a:rPr>
              <a:t>住み続けられる地域を作る。</a:t>
            </a:r>
            <a:endParaRPr lang="en-US" altLang="ja-JP" sz="1089">
              <a:latin typeface="メイリオ" panose="020B0604030504040204" pitchFamily="50" charset="-128"/>
              <a:ea typeface="メイリオ" panose="020B0604030504040204" pitchFamily="50" charset="-128"/>
            </a:endParaRPr>
          </a:p>
        </p:txBody>
      </p:sp>
      <p:sp>
        <p:nvSpPr>
          <p:cNvPr id="103" name="テキスト ボックス 102">
            <a:extLst>
              <a:ext uri="{FF2B5EF4-FFF2-40B4-BE49-F238E27FC236}">
                <a16:creationId xmlns:a16="http://schemas.microsoft.com/office/drawing/2014/main" id="{23B9C3C6-DC69-0FA1-5025-95DEAB0F0EC5}"/>
              </a:ext>
            </a:extLst>
          </p:cNvPr>
          <p:cNvSpPr txBox="1"/>
          <p:nvPr/>
        </p:nvSpPr>
        <p:spPr>
          <a:xfrm>
            <a:off x="5484261" y="7878745"/>
            <a:ext cx="1293736" cy="595163"/>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目標３</a:t>
            </a:r>
            <a:endParaRPr lang="en-US" altLang="ja-JP" sz="1089">
              <a:latin typeface="メイリオ" panose="020B0604030504040204" pitchFamily="50" charset="-128"/>
              <a:ea typeface="メイリオ" panose="020B0604030504040204" pitchFamily="50" charset="-128"/>
            </a:endParaRPr>
          </a:p>
          <a:p>
            <a:r>
              <a:rPr lang="ja-JP" altLang="en-US" sz="1089">
                <a:latin typeface="メイリオ" panose="020B0604030504040204" pitchFamily="50" charset="-128"/>
                <a:ea typeface="メイリオ" panose="020B0604030504040204" pitchFamily="50" charset="-128"/>
              </a:rPr>
              <a:t>やすらぎや福祉の機会を提供する。</a:t>
            </a:r>
            <a:endParaRPr lang="en-US" altLang="ja-JP" sz="1089">
              <a:latin typeface="メイリオ" panose="020B0604030504040204" pitchFamily="50" charset="-128"/>
              <a:ea typeface="メイリオ" panose="020B0604030504040204" pitchFamily="50" charset="-128"/>
            </a:endParaRPr>
          </a:p>
        </p:txBody>
      </p:sp>
      <p:sp>
        <p:nvSpPr>
          <p:cNvPr id="104" name="テキスト ボックス 103">
            <a:extLst>
              <a:ext uri="{FF2B5EF4-FFF2-40B4-BE49-F238E27FC236}">
                <a16:creationId xmlns:a16="http://schemas.microsoft.com/office/drawing/2014/main" id="{B72DA445-B0DD-8765-5BF9-8C800F32EF96}"/>
              </a:ext>
            </a:extLst>
          </p:cNvPr>
          <p:cNvSpPr txBox="1"/>
          <p:nvPr/>
        </p:nvSpPr>
        <p:spPr>
          <a:xfrm>
            <a:off x="4648803" y="3696710"/>
            <a:ext cx="2653422" cy="245901"/>
          </a:xfrm>
          <a:prstGeom prst="rect">
            <a:avLst/>
          </a:prstGeom>
          <a:noFill/>
        </p:spPr>
        <p:txBody>
          <a:bodyPr wrap="square" rtlCol="0">
            <a:spAutoFit/>
          </a:bodyPr>
          <a:lstStyle/>
          <a:p>
            <a:r>
              <a:rPr lang="en-US" altLang="ja-JP" sz="998"/>
              <a:t>※</a:t>
            </a:r>
            <a:r>
              <a:rPr lang="ja-JP" altLang="en-US" sz="998"/>
              <a:t>多面版</a:t>
            </a:r>
            <a:r>
              <a:rPr lang="en-US" altLang="ja-JP" sz="998"/>
              <a:t>SDGs</a:t>
            </a:r>
            <a:r>
              <a:rPr lang="ja-JP" altLang="en-US" sz="998"/>
              <a:t>の目標文になっています</a:t>
            </a:r>
          </a:p>
        </p:txBody>
      </p:sp>
      <p:sp>
        <p:nvSpPr>
          <p:cNvPr id="105" name="テキスト ボックス 104">
            <a:extLst>
              <a:ext uri="{FF2B5EF4-FFF2-40B4-BE49-F238E27FC236}">
                <a16:creationId xmlns:a16="http://schemas.microsoft.com/office/drawing/2014/main" id="{F4213EF4-7832-5707-A833-846427ED737C}"/>
              </a:ext>
            </a:extLst>
          </p:cNvPr>
          <p:cNvSpPr txBox="1"/>
          <p:nvPr/>
        </p:nvSpPr>
        <p:spPr>
          <a:xfrm>
            <a:off x="2320595" y="8036476"/>
            <a:ext cx="2170630" cy="1265603"/>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　老若男女、地域内外問わず、女性や子どもが活動組織の計画策定や運営等に参画し、多様な主体の活躍の場を創出することで、関係人口が拡大し、農村振興へつながる。</a:t>
            </a:r>
            <a:endParaRPr lang="en-US" altLang="ja-JP" sz="1089">
              <a:latin typeface="メイリオ" panose="020B0604030504040204" pitchFamily="50" charset="-128"/>
              <a:ea typeface="メイリオ" panose="020B0604030504040204" pitchFamily="50" charset="-128"/>
            </a:endParaRPr>
          </a:p>
          <a:p>
            <a:endParaRPr lang="en-US" altLang="ja-JP" sz="1089">
              <a:latin typeface="メイリオ" panose="020B0604030504040204" pitchFamily="50" charset="-128"/>
              <a:ea typeface="メイリオ" panose="020B0604030504040204" pitchFamily="50" charset="-128"/>
            </a:endParaRPr>
          </a:p>
        </p:txBody>
      </p:sp>
      <p:sp>
        <p:nvSpPr>
          <p:cNvPr id="106" name="テキスト ボックス 105">
            <a:extLst>
              <a:ext uri="{FF2B5EF4-FFF2-40B4-BE49-F238E27FC236}">
                <a16:creationId xmlns:a16="http://schemas.microsoft.com/office/drawing/2014/main" id="{4ADC22AD-2E0E-A2B9-850D-6D716AAF34C6}"/>
              </a:ext>
            </a:extLst>
          </p:cNvPr>
          <p:cNvSpPr txBox="1"/>
          <p:nvPr/>
        </p:nvSpPr>
        <p:spPr>
          <a:xfrm>
            <a:off x="5425315" y="5993353"/>
            <a:ext cx="1530914" cy="553037"/>
          </a:xfrm>
          <a:prstGeom prst="rect">
            <a:avLst/>
          </a:prstGeom>
          <a:noFill/>
        </p:spPr>
        <p:txBody>
          <a:bodyPr wrap="square" rtlCol="0">
            <a:spAutoFit/>
          </a:bodyPr>
          <a:lstStyle/>
          <a:p>
            <a:r>
              <a:rPr lang="ja-JP" altLang="en-US" sz="998">
                <a:latin typeface="メイリオ" panose="020B0604030504040204" pitchFamily="50" charset="-128"/>
                <a:ea typeface="メイリオ" panose="020B0604030504040204" pitchFamily="50" charset="-128"/>
              </a:rPr>
              <a:t>目標２</a:t>
            </a:r>
            <a:endParaRPr lang="en-US" altLang="ja-JP" sz="998">
              <a:latin typeface="メイリオ" panose="020B0604030504040204" pitchFamily="50" charset="-128"/>
              <a:ea typeface="メイリオ" panose="020B0604030504040204" pitchFamily="50" charset="-128"/>
            </a:endParaRPr>
          </a:p>
          <a:p>
            <a:r>
              <a:rPr lang="ja-JP" altLang="en-US" sz="998">
                <a:latin typeface="メイリオ" panose="020B0604030504040204" pitchFamily="50" charset="-128"/>
                <a:ea typeface="メイリオ" panose="020B0604030504040204" pitchFamily="50" charset="-128"/>
              </a:rPr>
              <a:t>持続可能な農業生産を支える。</a:t>
            </a:r>
            <a:endParaRPr lang="en-US" altLang="ja-JP" sz="998">
              <a:latin typeface="メイリオ" panose="020B0604030504040204" pitchFamily="50" charset="-128"/>
              <a:ea typeface="メイリオ" panose="020B0604030504040204" pitchFamily="50" charset="-128"/>
            </a:endParaRPr>
          </a:p>
        </p:txBody>
      </p:sp>
      <p:sp>
        <p:nvSpPr>
          <p:cNvPr id="107" name="テキスト ボックス 106">
            <a:extLst>
              <a:ext uri="{FF2B5EF4-FFF2-40B4-BE49-F238E27FC236}">
                <a16:creationId xmlns:a16="http://schemas.microsoft.com/office/drawing/2014/main" id="{C26281D3-5BAF-8AA1-3DB3-BEF9E045611A}"/>
              </a:ext>
            </a:extLst>
          </p:cNvPr>
          <p:cNvSpPr txBox="1"/>
          <p:nvPr/>
        </p:nvSpPr>
        <p:spPr>
          <a:xfrm>
            <a:off x="5469680" y="6685787"/>
            <a:ext cx="1512317" cy="706604"/>
          </a:xfrm>
          <a:prstGeom prst="rect">
            <a:avLst/>
          </a:prstGeom>
          <a:noFill/>
        </p:spPr>
        <p:txBody>
          <a:bodyPr wrap="square" rtlCol="0">
            <a:spAutoFit/>
          </a:bodyPr>
          <a:lstStyle/>
          <a:p>
            <a:r>
              <a:rPr lang="ja-JP" altLang="en-US" sz="998">
                <a:latin typeface="メイリオ" panose="020B0604030504040204" pitchFamily="50" charset="-128"/>
                <a:ea typeface="メイリオ" panose="020B0604030504040204" pitchFamily="50" charset="-128"/>
              </a:rPr>
              <a:t>目標</a:t>
            </a:r>
            <a:r>
              <a:rPr lang="en-US" altLang="ja-JP" sz="998">
                <a:latin typeface="メイリオ" panose="020B0604030504040204" pitchFamily="50" charset="-128"/>
                <a:ea typeface="メイリオ" panose="020B0604030504040204" pitchFamily="50" charset="-128"/>
              </a:rPr>
              <a:t>13</a:t>
            </a:r>
          </a:p>
          <a:p>
            <a:r>
              <a:rPr lang="ja-JP" altLang="en-US" sz="998">
                <a:latin typeface="メイリオ" panose="020B0604030504040204" pitchFamily="50" charset="-128"/>
                <a:ea typeface="メイリオ" panose="020B0604030504040204" pitchFamily="50" charset="-128"/>
              </a:rPr>
              <a:t>気候変動及びその影響を軽減するための対策を実践する。</a:t>
            </a:r>
            <a:endParaRPr lang="en-US" altLang="ja-JP" sz="998">
              <a:latin typeface="メイリオ" panose="020B0604030504040204" pitchFamily="50" charset="-128"/>
              <a:ea typeface="メイリオ" panose="020B0604030504040204" pitchFamily="50" charset="-128"/>
            </a:endParaRPr>
          </a:p>
        </p:txBody>
      </p:sp>
      <p:pic>
        <p:nvPicPr>
          <p:cNvPr id="108" name="図 107">
            <a:extLst>
              <a:ext uri="{FF2B5EF4-FFF2-40B4-BE49-F238E27FC236}">
                <a16:creationId xmlns:a16="http://schemas.microsoft.com/office/drawing/2014/main" id="{0B191539-B881-9EFD-6F75-5B3B6B340968}"/>
              </a:ext>
            </a:extLst>
          </p:cNvPr>
          <p:cNvPicPr>
            <a:picLocks noChangeAspect="1"/>
          </p:cNvPicPr>
          <p:nvPr/>
        </p:nvPicPr>
        <p:blipFill>
          <a:blip r:embed="rId7"/>
          <a:stretch>
            <a:fillRect/>
          </a:stretch>
        </p:blipFill>
        <p:spPr>
          <a:xfrm>
            <a:off x="5286768" y="749261"/>
            <a:ext cx="655867" cy="891010"/>
          </a:xfrm>
          <a:prstGeom prst="rect">
            <a:avLst/>
          </a:prstGeom>
        </p:spPr>
      </p:pic>
      <p:pic>
        <p:nvPicPr>
          <p:cNvPr id="109" name="図 108" descr="屋外, 草, 男, 座る が含まれている画像&#10;&#10;自動的に生成された説明">
            <a:extLst>
              <a:ext uri="{FF2B5EF4-FFF2-40B4-BE49-F238E27FC236}">
                <a16:creationId xmlns:a16="http://schemas.microsoft.com/office/drawing/2014/main" id="{1FA94910-B4DC-9C93-6D18-3FB0F129BD6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78313" y="7793379"/>
            <a:ext cx="1095751" cy="821813"/>
          </a:xfrm>
          <a:prstGeom prst="rect">
            <a:avLst/>
          </a:prstGeom>
        </p:spPr>
      </p:pic>
      <p:sp>
        <p:nvSpPr>
          <p:cNvPr id="110" name="テキスト ボックス 109">
            <a:extLst>
              <a:ext uri="{FF2B5EF4-FFF2-40B4-BE49-F238E27FC236}">
                <a16:creationId xmlns:a16="http://schemas.microsoft.com/office/drawing/2014/main" id="{BFF934B7-1A82-7E1D-8681-62E4179A374C}"/>
              </a:ext>
            </a:extLst>
          </p:cNvPr>
          <p:cNvSpPr txBox="1"/>
          <p:nvPr/>
        </p:nvSpPr>
        <p:spPr>
          <a:xfrm>
            <a:off x="56104" y="7817492"/>
            <a:ext cx="1112001" cy="986167"/>
          </a:xfrm>
          <a:prstGeom prst="rect">
            <a:avLst/>
          </a:prstGeom>
          <a:noFill/>
        </p:spPr>
        <p:txBody>
          <a:bodyPr wrap="square" rtlCol="0">
            <a:spAutoFit/>
          </a:bodyPr>
          <a:lstStyle/>
          <a:p>
            <a:r>
              <a:rPr lang="ja-JP" altLang="en-US" sz="1452" b="1">
                <a:latin typeface="メイリオ" panose="020B0604030504040204" pitchFamily="50" charset="-128"/>
                <a:ea typeface="メイリオ" panose="020B0604030504040204" pitchFamily="50" charset="-128"/>
              </a:rPr>
              <a:t>例３）</a:t>
            </a:r>
            <a:endParaRPr lang="en-US" altLang="ja-JP" sz="1452" b="1">
              <a:latin typeface="メイリオ" panose="020B0604030504040204" pitchFamily="50" charset="-128"/>
              <a:ea typeface="メイリオ" panose="020B0604030504040204" pitchFamily="50" charset="-128"/>
            </a:endParaRPr>
          </a:p>
          <a:p>
            <a:r>
              <a:rPr lang="ja-JP" altLang="en-US" sz="1452" b="1">
                <a:latin typeface="メイリオ" panose="020B0604030504040204" pitchFamily="50" charset="-128"/>
                <a:ea typeface="メイリオ" panose="020B0604030504040204" pitchFamily="50" charset="-128"/>
              </a:rPr>
              <a:t>多様な人材が参画した活動</a:t>
            </a:r>
            <a:endParaRPr lang="en-US" altLang="ja-JP" sz="1452" b="1">
              <a:latin typeface="メイリオ" panose="020B0604030504040204" pitchFamily="50" charset="-128"/>
              <a:ea typeface="メイリオ" panose="020B0604030504040204" pitchFamily="50" charset="-128"/>
            </a:endParaRPr>
          </a:p>
        </p:txBody>
      </p:sp>
      <p:pic>
        <p:nvPicPr>
          <p:cNvPr id="111" name="図 110" descr="部屋 が含まれている画像&#10;&#10;自動的に生成された説明">
            <a:extLst>
              <a:ext uri="{FF2B5EF4-FFF2-40B4-BE49-F238E27FC236}">
                <a16:creationId xmlns:a16="http://schemas.microsoft.com/office/drawing/2014/main" id="{86C3A134-4AC3-5802-15E9-5F159AAEAC4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008838" y="6772368"/>
            <a:ext cx="497703" cy="497703"/>
          </a:xfrm>
          <a:prstGeom prst="rect">
            <a:avLst/>
          </a:prstGeom>
        </p:spPr>
      </p:pic>
      <p:pic>
        <p:nvPicPr>
          <p:cNvPr id="112" name="図 111" descr="アイコン&#10;&#10;自動的に生成された説明">
            <a:extLst>
              <a:ext uri="{FF2B5EF4-FFF2-40B4-BE49-F238E27FC236}">
                <a16:creationId xmlns:a16="http://schemas.microsoft.com/office/drawing/2014/main" id="{C81FF9AF-AA91-FAF7-C467-96F5C39E4811}"/>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1732" y="6038943"/>
            <a:ext cx="475632" cy="475632"/>
          </a:xfrm>
          <a:prstGeom prst="rect">
            <a:avLst/>
          </a:prstGeom>
        </p:spPr>
      </p:pic>
      <p:pic>
        <p:nvPicPr>
          <p:cNvPr id="113" name="図 112" descr="公園にいる人たち&#10;&#10;低い精度で自動的に生成された説明">
            <a:extLst>
              <a:ext uri="{FF2B5EF4-FFF2-40B4-BE49-F238E27FC236}">
                <a16:creationId xmlns:a16="http://schemas.microsoft.com/office/drawing/2014/main" id="{E9AB44C3-A396-ACD6-F5B2-B0F7AFF1397B}"/>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28191" y="3985304"/>
            <a:ext cx="1504974" cy="1128730"/>
          </a:xfrm>
          <a:prstGeom prst="rect">
            <a:avLst/>
          </a:prstGeom>
        </p:spPr>
      </p:pic>
      <p:sp>
        <p:nvSpPr>
          <p:cNvPr id="114" name="テキスト ボックス 113">
            <a:extLst>
              <a:ext uri="{FF2B5EF4-FFF2-40B4-BE49-F238E27FC236}">
                <a16:creationId xmlns:a16="http://schemas.microsoft.com/office/drawing/2014/main" id="{CF2FAFFE-BD2F-4F8B-DCD9-B766C15E209C}"/>
              </a:ext>
            </a:extLst>
          </p:cNvPr>
          <p:cNvSpPr txBox="1"/>
          <p:nvPr/>
        </p:nvSpPr>
        <p:spPr>
          <a:xfrm>
            <a:off x="59232" y="3854378"/>
            <a:ext cx="840703" cy="1007520"/>
          </a:xfrm>
          <a:prstGeom prst="rect">
            <a:avLst/>
          </a:prstGeom>
          <a:noFill/>
        </p:spPr>
        <p:txBody>
          <a:bodyPr wrap="square" rtlCol="0">
            <a:spAutoFit/>
          </a:bodyPr>
          <a:lstStyle/>
          <a:p>
            <a:r>
              <a:rPr lang="ja-JP" altLang="en-US" sz="1452" b="1">
                <a:latin typeface="メイリオ" panose="020B0604030504040204" pitchFamily="50" charset="-128"/>
                <a:ea typeface="メイリオ" panose="020B0604030504040204" pitchFamily="50" charset="-128"/>
              </a:rPr>
              <a:t>例１）</a:t>
            </a:r>
            <a:endParaRPr lang="en-US" altLang="ja-JP" sz="1452" b="1">
              <a:latin typeface="メイリオ" panose="020B0604030504040204" pitchFamily="50" charset="-128"/>
              <a:ea typeface="メイリオ" panose="020B0604030504040204" pitchFamily="50" charset="-128"/>
            </a:endParaRPr>
          </a:p>
          <a:p>
            <a:r>
              <a:rPr lang="ja-JP" altLang="en-US" sz="1452" b="1">
                <a:latin typeface="メイリオ" panose="020B0604030504040204" pitchFamily="50" charset="-128"/>
                <a:ea typeface="メイリオ" panose="020B0604030504040204" pitchFamily="50" charset="-128"/>
              </a:rPr>
              <a:t>生き物調査</a:t>
            </a:r>
            <a:endParaRPr lang="en-US" altLang="ja-JP" sz="1452" b="1">
              <a:latin typeface="メイリオ" panose="020B0604030504040204" pitchFamily="50" charset="-128"/>
              <a:ea typeface="メイリオ" panose="020B0604030504040204" pitchFamily="50" charset="-128"/>
            </a:endParaRPr>
          </a:p>
          <a:p>
            <a:endParaRPr lang="ja-JP" altLang="en-US" sz="1591">
              <a:latin typeface="メイリオ" panose="020B0604030504040204" pitchFamily="50" charset="-128"/>
              <a:ea typeface="メイリオ" panose="020B0604030504040204" pitchFamily="50" charset="-128"/>
            </a:endParaRPr>
          </a:p>
        </p:txBody>
      </p:sp>
      <p:sp>
        <p:nvSpPr>
          <p:cNvPr id="115" name="テキスト ボックス 114">
            <a:extLst>
              <a:ext uri="{FF2B5EF4-FFF2-40B4-BE49-F238E27FC236}">
                <a16:creationId xmlns:a16="http://schemas.microsoft.com/office/drawing/2014/main" id="{00A55067-4883-099E-F09C-570D60F8A81A}"/>
              </a:ext>
            </a:extLst>
          </p:cNvPr>
          <p:cNvSpPr txBox="1"/>
          <p:nvPr/>
        </p:nvSpPr>
        <p:spPr>
          <a:xfrm>
            <a:off x="28283" y="5156831"/>
            <a:ext cx="2287953" cy="595163"/>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活動組織と地域の子ども達等が田んぼや水路に生息する生き物を観察する取組。</a:t>
            </a:r>
          </a:p>
        </p:txBody>
      </p:sp>
      <p:sp>
        <p:nvSpPr>
          <p:cNvPr id="116" name="テキスト ボックス 115">
            <a:extLst>
              <a:ext uri="{FF2B5EF4-FFF2-40B4-BE49-F238E27FC236}">
                <a16:creationId xmlns:a16="http://schemas.microsoft.com/office/drawing/2014/main" id="{4DF5A807-D186-506D-B900-45B0CDA91DC8}"/>
              </a:ext>
            </a:extLst>
          </p:cNvPr>
          <p:cNvSpPr txBox="1"/>
          <p:nvPr/>
        </p:nvSpPr>
        <p:spPr>
          <a:xfrm>
            <a:off x="36944" y="3480585"/>
            <a:ext cx="1503951" cy="315792"/>
          </a:xfrm>
          <a:prstGeom prst="rect">
            <a:avLst/>
          </a:prstGeom>
          <a:noFill/>
          <a:ln>
            <a:noFill/>
          </a:ln>
        </p:spPr>
        <p:txBody>
          <a:bodyPr wrap="square" rtlCol="0">
            <a:spAutoFit/>
          </a:bodyPr>
          <a:lstStyle/>
          <a:p>
            <a:r>
              <a:rPr lang="ja-JP" altLang="en-US" sz="1452" b="1"/>
              <a:t>共同活動の例</a:t>
            </a:r>
          </a:p>
        </p:txBody>
      </p:sp>
      <p:sp>
        <p:nvSpPr>
          <p:cNvPr id="117" name="四角形: 角を丸くする 116">
            <a:extLst>
              <a:ext uri="{FF2B5EF4-FFF2-40B4-BE49-F238E27FC236}">
                <a16:creationId xmlns:a16="http://schemas.microsoft.com/office/drawing/2014/main" id="{437DFD03-61AD-0EE9-A943-0B4B78A265FF}"/>
              </a:ext>
            </a:extLst>
          </p:cNvPr>
          <p:cNvSpPr/>
          <p:nvPr/>
        </p:nvSpPr>
        <p:spPr>
          <a:xfrm>
            <a:off x="81421" y="5819137"/>
            <a:ext cx="2158306" cy="1551767"/>
          </a:xfrm>
          <a:prstGeom prst="roundRect">
            <a:avLst>
              <a:gd name="adj" fmla="val 0"/>
            </a:avLst>
          </a:prstGeom>
          <a:solidFill>
            <a:schemeClr val="accent6">
              <a:lumMod val="20000"/>
              <a:lumOff val="80000"/>
            </a:schemeClr>
          </a:solidFill>
          <a:ln w="28575">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118" name="テキスト ボックス 117">
            <a:extLst>
              <a:ext uri="{FF2B5EF4-FFF2-40B4-BE49-F238E27FC236}">
                <a16:creationId xmlns:a16="http://schemas.microsoft.com/office/drawing/2014/main" id="{FA7D2004-AC1F-B428-0B96-628A6764B380}"/>
              </a:ext>
            </a:extLst>
          </p:cNvPr>
          <p:cNvSpPr txBox="1"/>
          <p:nvPr/>
        </p:nvSpPr>
        <p:spPr>
          <a:xfrm>
            <a:off x="22854" y="5930461"/>
            <a:ext cx="1004084" cy="706668"/>
          </a:xfrm>
          <a:prstGeom prst="rect">
            <a:avLst/>
          </a:prstGeom>
          <a:noFill/>
        </p:spPr>
        <p:txBody>
          <a:bodyPr wrap="square" rtlCol="0">
            <a:spAutoFit/>
          </a:bodyPr>
          <a:lstStyle/>
          <a:p>
            <a:r>
              <a:rPr lang="ja-JP" altLang="en-US" sz="1452" b="1">
                <a:latin typeface="メイリオ" panose="020B0604030504040204" pitchFamily="50" charset="-128"/>
                <a:ea typeface="メイリオ" panose="020B0604030504040204" pitchFamily="50" charset="-128"/>
              </a:rPr>
              <a:t>例２）</a:t>
            </a:r>
            <a:endParaRPr lang="en-US" altLang="ja-JP" sz="1452" b="1">
              <a:latin typeface="メイリオ" panose="020B0604030504040204" pitchFamily="50" charset="-128"/>
              <a:ea typeface="メイリオ" panose="020B0604030504040204" pitchFamily="50" charset="-128"/>
            </a:endParaRPr>
          </a:p>
          <a:p>
            <a:r>
              <a:rPr lang="ja-JP" altLang="en-US" sz="1270" b="1">
                <a:latin typeface="メイリオ" panose="020B0604030504040204" pitchFamily="50" charset="-128"/>
                <a:ea typeface="メイリオ" panose="020B0604030504040204" pitchFamily="50" charset="-128"/>
              </a:rPr>
              <a:t>草刈り・</a:t>
            </a:r>
            <a:endParaRPr lang="en-US" altLang="ja-JP" sz="1270" b="1">
              <a:latin typeface="メイリオ" panose="020B0604030504040204" pitchFamily="50" charset="-128"/>
              <a:ea typeface="メイリオ" panose="020B0604030504040204" pitchFamily="50" charset="-128"/>
            </a:endParaRPr>
          </a:p>
          <a:p>
            <a:r>
              <a:rPr lang="ja-JP" altLang="en-US" sz="1270" b="1">
                <a:latin typeface="メイリオ" panose="020B0604030504040204" pitchFamily="50" charset="-128"/>
                <a:ea typeface="メイリオ" panose="020B0604030504040204" pitchFamily="50" charset="-128"/>
              </a:rPr>
              <a:t>泥上げ</a:t>
            </a:r>
          </a:p>
        </p:txBody>
      </p:sp>
      <p:sp>
        <p:nvSpPr>
          <p:cNvPr id="119" name="テキスト ボックス 118">
            <a:extLst>
              <a:ext uri="{FF2B5EF4-FFF2-40B4-BE49-F238E27FC236}">
                <a16:creationId xmlns:a16="http://schemas.microsoft.com/office/drawing/2014/main" id="{7B310EF0-7F21-5123-9901-E17DE1682447}"/>
              </a:ext>
            </a:extLst>
          </p:cNvPr>
          <p:cNvSpPr txBox="1"/>
          <p:nvPr/>
        </p:nvSpPr>
        <p:spPr>
          <a:xfrm>
            <a:off x="12184" y="6972668"/>
            <a:ext cx="2258885" cy="427553"/>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農地やため池周辺の草刈りと水路の泥上げをする取組。</a:t>
            </a:r>
          </a:p>
        </p:txBody>
      </p:sp>
      <p:pic>
        <p:nvPicPr>
          <p:cNvPr id="120" name="図 119" descr="草の上を歩いている人たち&#10;&#10;中程度の精度で自動的に生成された説明">
            <a:extLst>
              <a:ext uri="{FF2B5EF4-FFF2-40B4-BE49-F238E27FC236}">
                <a16:creationId xmlns:a16="http://schemas.microsoft.com/office/drawing/2014/main" id="{1152C54C-38A6-6215-498D-0FEBC1772C70}"/>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45162" y="5906195"/>
            <a:ext cx="1469225" cy="1023866"/>
          </a:xfrm>
          <a:prstGeom prst="rect">
            <a:avLst/>
          </a:prstGeom>
        </p:spPr>
      </p:pic>
      <p:sp>
        <p:nvSpPr>
          <p:cNvPr id="121" name="矢印: 右 120">
            <a:extLst>
              <a:ext uri="{FF2B5EF4-FFF2-40B4-BE49-F238E27FC236}">
                <a16:creationId xmlns:a16="http://schemas.microsoft.com/office/drawing/2014/main" id="{ADA23685-9C66-B8E0-A5BF-A6873ECC9E55}"/>
              </a:ext>
            </a:extLst>
          </p:cNvPr>
          <p:cNvSpPr/>
          <p:nvPr/>
        </p:nvSpPr>
        <p:spPr>
          <a:xfrm>
            <a:off x="4596927" y="4061178"/>
            <a:ext cx="333672" cy="372706"/>
          </a:xfrm>
          <a:prstGeom prst="rightArrow">
            <a:avLst>
              <a:gd name="adj1" fmla="val 37635"/>
              <a:gd name="adj2" fmla="val 54515"/>
            </a:avLst>
          </a:prstGeom>
          <a:solidFill>
            <a:schemeClr val="accent6"/>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122" name="四角形: 角を丸くする 121">
            <a:extLst>
              <a:ext uri="{FF2B5EF4-FFF2-40B4-BE49-F238E27FC236}">
                <a16:creationId xmlns:a16="http://schemas.microsoft.com/office/drawing/2014/main" id="{C31D4D44-708D-3EBF-D35A-84AC24B71E85}"/>
              </a:ext>
            </a:extLst>
          </p:cNvPr>
          <p:cNvSpPr/>
          <p:nvPr/>
        </p:nvSpPr>
        <p:spPr>
          <a:xfrm>
            <a:off x="2323005" y="3827264"/>
            <a:ext cx="2204362" cy="1934121"/>
          </a:xfrm>
          <a:prstGeom prst="roundRect">
            <a:avLst>
              <a:gd name="adj" fmla="val 0"/>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123" name="四角形: 角を丸くする 122">
            <a:extLst>
              <a:ext uri="{FF2B5EF4-FFF2-40B4-BE49-F238E27FC236}">
                <a16:creationId xmlns:a16="http://schemas.microsoft.com/office/drawing/2014/main" id="{62AEC7F7-B571-78DD-C9C5-33A81E7B54A4}"/>
              </a:ext>
            </a:extLst>
          </p:cNvPr>
          <p:cNvSpPr/>
          <p:nvPr/>
        </p:nvSpPr>
        <p:spPr>
          <a:xfrm>
            <a:off x="2323428" y="5811430"/>
            <a:ext cx="2204362" cy="1561234"/>
          </a:xfrm>
          <a:prstGeom prst="roundRect">
            <a:avLst>
              <a:gd name="adj" fmla="val 0"/>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124" name="テキスト ボックス 123">
            <a:extLst>
              <a:ext uri="{FF2B5EF4-FFF2-40B4-BE49-F238E27FC236}">
                <a16:creationId xmlns:a16="http://schemas.microsoft.com/office/drawing/2014/main" id="{F883B2E7-47C9-204B-2019-F29D1C15DA72}"/>
              </a:ext>
            </a:extLst>
          </p:cNvPr>
          <p:cNvSpPr txBox="1"/>
          <p:nvPr/>
        </p:nvSpPr>
        <p:spPr>
          <a:xfrm>
            <a:off x="6632106" y="5569777"/>
            <a:ext cx="386915" cy="245901"/>
          </a:xfrm>
          <a:prstGeom prst="rect">
            <a:avLst/>
          </a:prstGeom>
          <a:noFill/>
        </p:spPr>
        <p:txBody>
          <a:bodyPr wrap="square" rtlCol="0">
            <a:spAutoFit/>
          </a:bodyPr>
          <a:lstStyle/>
          <a:p>
            <a:r>
              <a:rPr lang="ja-JP" altLang="en-US" sz="998"/>
              <a:t>等</a:t>
            </a:r>
          </a:p>
        </p:txBody>
      </p:sp>
      <p:sp>
        <p:nvSpPr>
          <p:cNvPr id="125" name="テキスト ボックス 124">
            <a:extLst>
              <a:ext uri="{FF2B5EF4-FFF2-40B4-BE49-F238E27FC236}">
                <a16:creationId xmlns:a16="http://schemas.microsoft.com/office/drawing/2014/main" id="{299D91F2-0DE4-A09D-A5AF-91CB9F64D256}"/>
              </a:ext>
            </a:extLst>
          </p:cNvPr>
          <p:cNvSpPr txBox="1"/>
          <p:nvPr/>
        </p:nvSpPr>
        <p:spPr>
          <a:xfrm>
            <a:off x="2351381" y="3988633"/>
            <a:ext cx="2107431" cy="1600823"/>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①地域の学校等と連携することで子ども達に農業生産活動が生態系保全につながっていると学ぶことができる。</a:t>
            </a:r>
            <a:endParaRPr lang="en-US" altLang="ja-JP" sz="1089">
              <a:latin typeface="メイリオ" panose="020B0604030504040204" pitchFamily="50" charset="-128"/>
              <a:ea typeface="メイリオ" panose="020B0604030504040204" pitchFamily="50" charset="-128"/>
            </a:endParaRPr>
          </a:p>
          <a:p>
            <a:endParaRPr lang="en-US" altLang="ja-JP" sz="1089">
              <a:latin typeface="メイリオ" panose="020B0604030504040204" pitchFamily="50" charset="-128"/>
              <a:ea typeface="メイリオ" panose="020B0604030504040204" pitchFamily="50" charset="-128"/>
            </a:endParaRPr>
          </a:p>
          <a:p>
            <a:r>
              <a:rPr lang="ja-JP" altLang="en-US" sz="1089">
                <a:latin typeface="メイリオ" panose="020B0604030504040204" pitchFamily="50" charset="-128"/>
                <a:ea typeface="メイリオ" panose="020B0604030504040204" pitchFamily="50" charset="-128"/>
              </a:rPr>
              <a:t>②世代間との交流により、コミュニティが形成・強化され、地域の自然環境が保全されることにつながる。</a:t>
            </a:r>
            <a:endParaRPr lang="en-US" altLang="ja-JP" sz="1089">
              <a:latin typeface="メイリオ" panose="020B0604030504040204" pitchFamily="50" charset="-128"/>
              <a:ea typeface="メイリオ" panose="020B0604030504040204" pitchFamily="50" charset="-128"/>
            </a:endParaRPr>
          </a:p>
        </p:txBody>
      </p:sp>
      <p:sp>
        <p:nvSpPr>
          <p:cNvPr id="126" name="矢印: 右 125">
            <a:extLst>
              <a:ext uri="{FF2B5EF4-FFF2-40B4-BE49-F238E27FC236}">
                <a16:creationId xmlns:a16="http://schemas.microsoft.com/office/drawing/2014/main" id="{083F9D86-8B8C-C05B-231B-2A50CA1F323C}"/>
              </a:ext>
            </a:extLst>
          </p:cNvPr>
          <p:cNvSpPr/>
          <p:nvPr/>
        </p:nvSpPr>
        <p:spPr>
          <a:xfrm>
            <a:off x="4596927" y="4968136"/>
            <a:ext cx="333672" cy="372706"/>
          </a:xfrm>
          <a:prstGeom prst="rightArrow">
            <a:avLst>
              <a:gd name="adj1" fmla="val 37635"/>
              <a:gd name="adj2" fmla="val 54515"/>
            </a:avLst>
          </a:prstGeom>
          <a:solidFill>
            <a:schemeClr val="accent6"/>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127" name="テキスト ボックス 126">
            <a:extLst>
              <a:ext uri="{FF2B5EF4-FFF2-40B4-BE49-F238E27FC236}">
                <a16:creationId xmlns:a16="http://schemas.microsoft.com/office/drawing/2014/main" id="{96B32DAE-C41A-AC42-8D0E-9A50226A0A76}"/>
              </a:ext>
            </a:extLst>
          </p:cNvPr>
          <p:cNvSpPr txBox="1"/>
          <p:nvPr/>
        </p:nvSpPr>
        <p:spPr>
          <a:xfrm>
            <a:off x="2317918" y="6025080"/>
            <a:ext cx="2146987" cy="1265603"/>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①安定的な農業生産にとって必要不可欠な農地や水路、ため池などを適切に保全管理している。</a:t>
            </a:r>
            <a:endParaRPr lang="en-US" altLang="ja-JP" sz="1089">
              <a:latin typeface="メイリオ" panose="020B0604030504040204" pitchFamily="50" charset="-128"/>
              <a:ea typeface="メイリオ" panose="020B0604030504040204" pitchFamily="50" charset="-128"/>
            </a:endParaRPr>
          </a:p>
          <a:p>
            <a:endParaRPr lang="en-US" altLang="ja-JP" sz="1089">
              <a:latin typeface="メイリオ" panose="020B0604030504040204" pitchFamily="50" charset="-128"/>
              <a:ea typeface="メイリオ" panose="020B0604030504040204" pitchFamily="50" charset="-128"/>
            </a:endParaRPr>
          </a:p>
          <a:p>
            <a:r>
              <a:rPr lang="ja-JP" altLang="en-US" sz="1089">
                <a:latin typeface="メイリオ" panose="020B0604030504040204" pitchFamily="50" charset="-128"/>
                <a:ea typeface="メイリオ" panose="020B0604030504040204" pitchFamily="50" charset="-128"/>
              </a:rPr>
              <a:t>②保全管理が行き届いていることで異常気象時等の被害軽減につながる。</a:t>
            </a:r>
          </a:p>
        </p:txBody>
      </p:sp>
      <p:sp>
        <p:nvSpPr>
          <p:cNvPr id="128" name="矢印: 右 127">
            <a:extLst>
              <a:ext uri="{FF2B5EF4-FFF2-40B4-BE49-F238E27FC236}">
                <a16:creationId xmlns:a16="http://schemas.microsoft.com/office/drawing/2014/main" id="{C042E997-989C-2A77-7C9B-EFE6358F04EB}"/>
              </a:ext>
            </a:extLst>
          </p:cNvPr>
          <p:cNvSpPr/>
          <p:nvPr/>
        </p:nvSpPr>
        <p:spPr>
          <a:xfrm>
            <a:off x="4591185" y="6091644"/>
            <a:ext cx="333672" cy="372706"/>
          </a:xfrm>
          <a:prstGeom prst="rightArrow">
            <a:avLst>
              <a:gd name="adj1" fmla="val 37635"/>
              <a:gd name="adj2" fmla="val 54515"/>
            </a:avLst>
          </a:prstGeom>
          <a:solidFill>
            <a:schemeClr val="accent6"/>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129" name="矢印: 右 128">
            <a:extLst>
              <a:ext uri="{FF2B5EF4-FFF2-40B4-BE49-F238E27FC236}">
                <a16:creationId xmlns:a16="http://schemas.microsoft.com/office/drawing/2014/main" id="{A425F5F9-9A7E-3559-06F2-2C33D2636210}"/>
              </a:ext>
            </a:extLst>
          </p:cNvPr>
          <p:cNvSpPr/>
          <p:nvPr/>
        </p:nvSpPr>
        <p:spPr>
          <a:xfrm>
            <a:off x="4593045" y="6852880"/>
            <a:ext cx="333672" cy="372706"/>
          </a:xfrm>
          <a:prstGeom prst="rightArrow">
            <a:avLst>
              <a:gd name="adj1" fmla="val 37635"/>
              <a:gd name="adj2" fmla="val 54515"/>
            </a:avLst>
          </a:prstGeom>
          <a:solidFill>
            <a:schemeClr val="accent6"/>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sp>
        <p:nvSpPr>
          <p:cNvPr id="130" name="テキスト ボックス 129">
            <a:extLst>
              <a:ext uri="{FF2B5EF4-FFF2-40B4-BE49-F238E27FC236}">
                <a16:creationId xmlns:a16="http://schemas.microsoft.com/office/drawing/2014/main" id="{800AB73B-C6B1-FAA6-A51A-BD3A35104596}"/>
              </a:ext>
            </a:extLst>
          </p:cNvPr>
          <p:cNvSpPr txBox="1"/>
          <p:nvPr/>
        </p:nvSpPr>
        <p:spPr>
          <a:xfrm>
            <a:off x="34678" y="7412036"/>
            <a:ext cx="2512401" cy="315792"/>
          </a:xfrm>
          <a:prstGeom prst="rect">
            <a:avLst/>
          </a:prstGeom>
          <a:noFill/>
          <a:ln>
            <a:noFill/>
          </a:ln>
        </p:spPr>
        <p:txBody>
          <a:bodyPr wrap="square" rtlCol="0">
            <a:spAutoFit/>
          </a:bodyPr>
          <a:lstStyle/>
          <a:p>
            <a:r>
              <a:rPr lang="ja-JP" altLang="en-US" sz="1452" b="1"/>
              <a:t>活動の企画・運営の例</a:t>
            </a:r>
          </a:p>
        </p:txBody>
      </p:sp>
      <p:sp>
        <p:nvSpPr>
          <p:cNvPr id="131" name="テキスト ボックス 130">
            <a:extLst>
              <a:ext uri="{FF2B5EF4-FFF2-40B4-BE49-F238E27FC236}">
                <a16:creationId xmlns:a16="http://schemas.microsoft.com/office/drawing/2014/main" id="{ABB0E853-D98C-E609-62AB-2E5605CC5D7D}"/>
              </a:ext>
            </a:extLst>
          </p:cNvPr>
          <p:cNvSpPr txBox="1"/>
          <p:nvPr/>
        </p:nvSpPr>
        <p:spPr>
          <a:xfrm>
            <a:off x="12184" y="8755210"/>
            <a:ext cx="2258885" cy="762773"/>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非農業者や女性や子ども等多様な人材が植栽活動等の活動に参加することや、組織の運営に関わる等の取組。</a:t>
            </a:r>
          </a:p>
        </p:txBody>
      </p:sp>
      <p:sp>
        <p:nvSpPr>
          <p:cNvPr id="132" name="矢印: 右 131">
            <a:extLst>
              <a:ext uri="{FF2B5EF4-FFF2-40B4-BE49-F238E27FC236}">
                <a16:creationId xmlns:a16="http://schemas.microsoft.com/office/drawing/2014/main" id="{1E050F57-DFB8-C7C2-8848-F548DF01BD79}"/>
              </a:ext>
            </a:extLst>
          </p:cNvPr>
          <p:cNvSpPr/>
          <p:nvPr/>
        </p:nvSpPr>
        <p:spPr>
          <a:xfrm>
            <a:off x="4585350" y="8358218"/>
            <a:ext cx="333672" cy="372706"/>
          </a:xfrm>
          <a:prstGeom prst="rightArrow">
            <a:avLst>
              <a:gd name="adj1" fmla="val 37635"/>
              <a:gd name="adj2" fmla="val 54515"/>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32"/>
          </a:p>
        </p:txBody>
      </p:sp>
      <p:pic>
        <p:nvPicPr>
          <p:cNvPr id="133" name="図 132" descr="アイコン&#10;&#10;低い精度で自動的に生成された説明">
            <a:extLst>
              <a:ext uri="{FF2B5EF4-FFF2-40B4-BE49-F238E27FC236}">
                <a16:creationId xmlns:a16="http://schemas.microsoft.com/office/drawing/2014/main" id="{CAEF2233-10C3-D659-4FB7-E436F074EDEF}"/>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004910" y="7909936"/>
            <a:ext cx="497703" cy="497703"/>
          </a:xfrm>
          <a:prstGeom prst="rect">
            <a:avLst/>
          </a:prstGeom>
        </p:spPr>
      </p:pic>
      <p:pic>
        <p:nvPicPr>
          <p:cNvPr id="134" name="図 133" descr="アイコン&#10;&#10;低い精度で自動的に生成された説明">
            <a:extLst>
              <a:ext uri="{FF2B5EF4-FFF2-40B4-BE49-F238E27FC236}">
                <a16:creationId xmlns:a16="http://schemas.microsoft.com/office/drawing/2014/main" id="{379ED393-1DC1-B17D-6528-DF27915276D3}"/>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000696" y="8775416"/>
            <a:ext cx="497703" cy="497703"/>
          </a:xfrm>
          <a:prstGeom prst="rect">
            <a:avLst/>
          </a:prstGeom>
        </p:spPr>
      </p:pic>
      <p:sp>
        <p:nvSpPr>
          <p:cNvPr id="135" name="テキスト ボックス 134">
            <a:extLst>
              <a:ext uri="{FF2B5EF4-FFF2-40B4-BE49-F238E27FC236}">
                <a16:creationId xmlns:a16="http://schemas.microsoft.com/office/drawing/2014/main" id="{51660FEA-69FB-3122-80A7-B85913B46429}"/>
              </a:ext>
            </a:extLst>
          </p:cNvPr>
          <p:cNvSpPr txBox="1"/>
          <p:nvPr/>
        </p:nvSpPr>
        <p:spPr>
          <a:xfrm>
            <a:off x="5484436" y="8730602"/>
            <a:ext cx="1421852" cy="720647"/>
          </a:xfrm>
          <a:prstGeom prst="rect">
            <a:avLst/>
          </a:prstGeom>
          <a:noFill/>
        </p:spPr>
        <p:txBody>
          <a:bodyPr wrap="square" rtlCol="0">
            <a:spAutoFit/>
          </a:bodyPr>
          <a:lstStyle/>
          <a:p>
            <a:r>
              <a:rPr lang="ja-JP" altLang="en-US" sz="1089">
                <a:latin typeface="メイリオ" panose="020B0604030504040204" pitchFamily="50" charset="-128"/>
                <a:ea typeface="メイリオ" panose="020B0604030504040204" pitchFamily="50" charset="-128"/>
              </a:rPr>
              <a:t>目標</a:t>
            </a:r>
            <a:r>
              <a:rPr lang="en-US" altLang="ja-JP" sz="1089">
                <a:latin typeface="メイリオ" panose="020B0604030504040204" pitchFamily="50" charset="-128"/>
                <a:ea typeface="メイリオ" panose="020B0604030504040204" pitchFamily="50" charset="-128"/>
              </a:rPr>
              <a:t>16</a:t>
            </a:r>
          </a:p>
          <a:p>
            <a:r>
              <a:rPr lang="ja-JP" altLang="en-US" sz="998">
                <a:latin typeface="メイリオ" panose="020B0604030504040204" pitchFamily="50" charset="-128"/>
                <a:ea typeface="メイリオ" panose="020B0604030504040204" pitchFamily="50" charset="-128"/>
              </a:rPr>
              <a:t>多様な主体の参画による地域づくりを促進する。</a:t>
            </a:r>
            <a:endParaRPr lang="en-US" altLang="ja-JP" sz="998">
              <a:latin typeface="メイリオ" panose="020B0604030504040204" pitchFamily="50" charset="-128"/>
              <a:ea typeface="メイリオ" panose="020B0604030504040204" pitchFamily="50" charset="-128"/>
            </a:endParaRPr>
          </a:p>
        </p:txBody>
      </p:sp>
      <p:grpSp>
        <p:nvGrpSpPr>
          <p:cNvPr id="136" name="グループ化 135">
            <a:extLst>
              <a:ext uri="{FF2B5EF4-FFF2-40B4-BE49-F238E27FC236}">
                <a16:creationId xmlns:a16="http://schemas.microsoft.com/office/drawing/2014/main" id="{146B913D-8870-3CDB-89CE-16252F66CA37}"/>
              </a:ext>
            </a:extLst>
          </p:cNvPr>
          <p:cNvGrpSpPr/>
          <p:nvPr/>
        </p:nvGrpSpPr>
        <p:grpSpPr>
          <a:xfrm>
            <a:off x="4448128" y="1969915"/>
            <a:ext cx="2263568" cy="692654"/>
            <a:chOff x="4903237" y="2057607"/>
            <a:chExt cx="2386472" cy="763523"/>
          </a:xfrm>
        </p:grpSpPr>
        <p:sp>
          <p:nvSpPr>
            <p:cNvPr id="137" name="テキスト ボックス 136">
              <a:extLst>
                <a:ext uri="{FF2B5EF4-FFF2-40B4-BE49-F238E27FC236}">
                  <a16:creationId xmlns:a16="http://schemas.microsoft.com/office/drawing/2014/main" id="{F82713EB-F0ED-EF18-4FD9-CD0EDF5B866D}"/>
                </a:ext>
              </a:extLst>
            </p:cNvPr>
            <p:cNvSpPr txBox="1"/>
            <p:nvPr/>
          </p:nvSpPr>
          <p:spPr>
            <a:xfrm>
              <a:off x="4914858" y="2119103"/>
              <a:ext cx="1813119" cy="655351"/>
            </a:xfrm>
            <a:prstGeom prst="rect">
              <a:avLst/>
            </a:prstGeom>
            <a:noFill/>
          </p:spPr>
          <p:txBody>
            <a:bodyPr wrap="square" rtlCol="0">
              <a:spAutoFit/>
            </a:bodyPr>
            <a:lstStyle/>
            <a:p>
              <a:r>
                <a:rPr lang="ja-JP" altLang="en-US" sz="816" dirty="0">
                  <a:latin typeface="メイリオ" panose="020B0604030504040204" pitchFamily="50" charset="-128"/>
                  <a:ea typeface="メイリオ" panose="020B0604030504040204" pitchFamily="50" charset="-128"/>
                </a:rPr>
                <a:t>本交付金と</a:t>
              </a:r>
              <a:r>
                <a:rPr lang="en-US" altLang="ja-JP" sz="816" dirty="0">
                  <a:latin typeface="メイリオ" panose="020B0604030504040204" pitchFamily="50" charset="-128"/>
                  <a:ea typeface="メイリオ" panose="020B0604030504040204" pitchFamily="50" charset="-128"/>
                </a:rPr>
                <a:t>SDGs</a:t>
              </a:r>
              <a:r>
                <a:rPr lang="ja-JP" altLang="en-US" sz="816" dirty="0">
                  <a:latin typeface="メイリオ" panose="020B0604030504040204" pitchFamily="50" charset="-128"/>
                  <a:ea typeface="メイリオ" panose="020B0604030504040204" pitchFamily="50" charset="-128"/>
                </a:rPr>
                <a:t>の関わりが</a:t>
              </a:r>
              <a:endParaRPr lang="en-US" altLang="ja-JP" sz="816" dirty="0">
                <a:latin typeface="メイリオ" panose="020B0604030504040204" pitchFamily="50" charset="-128"/>
                <a:ea typeface="メイリオ" panose="020B0604030504040204" pitchFamily="50" charset="-128"/>
              </a:endParaRPr>
            </a:p>
            <a:p>
              <a:r>
                <a:rPr lang="ja-JP" altLang="en-US" sz="816" dirty="0">
                  <a:latin typeface="メイリオ" panose="020B0604030504040204" pitchFamily="50" charset="-128"/>
                  <a:ea typeface="メイリオ" panose="020B0604030504040204" pitchFamily="50" charset="-128"/>
                </a:rPr>
                <a:t>より詳しく記載されております。ぜひ</a:t>
              </a:r>
              <a:r>
                <a:rPr lang="en-US" altLang="ja-JP" sz="816" dirty="0">
                  <a:latin typeface="メイリオ" panose="020B0604030504040204" pitchFamily="50" charset="-128"/>
                  <a:ea typeface="メイリオ" panose="020B0604030504040204" pitchFamily="50" charset="-128"/>
                </a:rPr>
                <a:t>QR</a:t>
              </a:r>
              <a:r>
                <a:rPr lang="ja-JP" altLang="en-US" sz="816" dirty="0">
                  <a:latin typeface="メイリオ" panose="020B0604030504040204" pitchFamily="50" charset="-128"/>
                  <a:ea typeface="メイリオ" panose="020B0604030504040204" pitchFamily="50" charset="-128"/>
                </a:rPr>
                <a:t>コードを読み取って</a:t>
              </a:r>
              <a:endParaRPr lang="en-US" altLang="ja-JP" sz="816" dirty="0">
                <a:latin typeface="メイリオ" panose="020B0604030504040204" pitchFamily="50" charset="-128"/>
                <a:ea typeface="メイリオ" panose="020B0604030504040204" pitchFamily="50" charset="-128"/>
              </a:endParaRPr>
            </a:p>
            <a:p>
              <a:r>
                <a:rPr lang="ja-JP" altLang="en-US" sz="816" dirty="0">
                  <a:latin typeface="メイリオ" panose="020B0604030504040204" pitchFamily="50" charset="-128"/>
                  <a:ea typeface="メイリオ" panose="020B0604030504040204" pitchFamily="50" charset="-128"/>
                </a:rPr>
                <a:t>ご覧下さい</a:t>
              </a:r>
              <a:r>
                <a:rPr lang="en-US" altLang="ja-JP" sz="816" dirty="0">
                  <a:latin typeface="メイリオ" panose="020B0604030504040204" pitchFamily="50" charset="-128"/>
                  <a:ea typeface="メイリオ" panose="020B0604030504040204" pitchFamily="50" charset="-128"/>
                </a:rPr>
                <a:t>‼</a:t>
              </a:r>
            </a:p>
          </p:txBody>
        </p:sp>
        <p:pic>
          <p:nvPicPr>
            <p:cNvPr id="138" name="図 137" descr="QR コード&#10;&#10;自動的に生成された説明">
              <a:extLst>
                <a:ext uri="{FF2B5EF4-FFF2-40B4-BE49-F238E27FC236}">
                  <a16:creationId xmlns:a16="http://schemas.microsoft.com/office/drawing/2014/main" id="{9F83017A-4819-49C5-EEBC-DDD356D2B510}"/>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642765" y="2142260"/>
              <a:ext cx="608183" cy="608183"/>
            </a:xfrm>
            <a:prstGeom prst="rect">
              <a:avLst/>
            </a:prstGeom>
          </p:spPr>
        </p:pic>
        <p:sp>
          <p:nvSpPr>
            <p:cNvPr id="139" name="フローチャート: 代替処理 138">
              <a:extLst>
                <a:ext uri="{FF2B5EF4-FFF2-40B4-BE49-F238E27FC236}">
                  <a16:creationId xmlns:a16="http://schemas.microsoft.com/office/drawing/2014/main" id="{EBDAA5D0-226F-6A6A-41F7-290FBC6FB3A2}"/>
                </a:ext>
              </a:extLst>
            </p:cNvPr>
            <p:cNvSpPr/>
            <p:nvPr/>
          </p:nvSpPr>
          <p:spPr>
            <a:xfrm>
              <a:off x="4903237" y="2057607"/>
              <a:ext cx="2386472" cy="763523"/>
            </a:xfrm>
            <a:prstGeom prst="flowChartAlternateProcess">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89"/>
            </a:p>
          </p:txBody>
        </p:sp>
      </p:grpSp>
      <p:sp>
        <p:nvSpPr>
          <p:cNvPr id="140" name="正方形/長方形 139">
            <a:extLst>
              <a:ext uri="{FF2B5EF4-FFF2-40B4-BE49-F238E27FC236}">
                <a16:creationId xmlns:a16="http://schemas.microsoft.com/office/drawing/2014/main" id="{CA35FB34-2C4F-B1CA-15B8-FD3E58A86DEA}"/>
              </a:ext>
            </a:extLst>
          </p:cNvPr>
          <p:cNvSpPr/>
          <p:nvPr/>
        </p:nvSpPr>
        <p:spPr>
          <a:xfrm>
            <a:off x="24129" y="3449020"/>
            <a:ext cx="2256740" cy="6081409"/>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89"/>
          </a:p>
        </p:txBody>
      </p:sp>
      <p:sp>
        <p:nvSpPr>
          <p:cNvPr id="141" name="正方形/長方形 140">
            <a:extLst>
              <a:ext uri="{FF2B5EF4-FFF2-40B4-BE49-F238E27FC236}">
                <a16:creationId xmlns:a16="http://schemas.microsoft.com/office/drawing/2014/main" id="{2530414A-11D3-EE24-87DB-2DC83268C14C}"/>
              </a:ext>
            </a:extLst>
          </p:cNvPr>
          <p:cNvSpPr/>
          <p:nvPr/>
        </p:nvSpPr>
        <p:spPr>
          <a:xfrm>
            <a:off x="2280141" y="3449020"/>
            <a:ext cx="2289411" cy="6081409"/>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089"/>
          </a:p>
        </p:txBody>
      </p:sp>
      <p:sp>
        <p:nvSpPr>
          <p:cNvPr id="142" name="テキスト ボックス 141">
            <a:extLst>
              <a:ext uri="{FF2B5EF4-FFF2-40B4-BE49-F238E27FC236}">
                <a16:creationId xmlns:a16="http://schemas.microsoft.com/office/drawing/2014/main" id="{12D317A4-0F77-FDCF-A309-E9CF7D265B2A}"/>
              </a:ext>
            </a:extLst>
          </p:cNvPr>
          <p:cNvSpPr txBox="1"/>
          <p:nvPr/>
        </p:nvSpPr>
        <p:spPr>
          <a:xfrm>
            <a:off x="6597270" y="7345684"/>
            <a:ext cx="386915" cy="245901"/>
          </a:xfrm>
          <a:prstGeom prst="rect">
            <a:avLst/>
          </a:prstGeom>
          <a:noFill/>
        </p:spPr>
        <p:txBody>
          <a:bodyPr wrap="square" rtlCol="0">
            <a:spAutoFit/>
          </a:bodyPr>
          <a:lstStyle/>
          <a:p>
            <a:r>
              <a:rPr lang="ja-JP" altLang="en-US" sz="998"/>
              <a:t>等</a:t>
            </a:r>
          </a:p>
        </p:txBody>
      </p:sp>
      <p:sp>
        <p:nvSpPr>
          <p:cNvPr id="143" name="テキスト ボックス 142">
            <a:extLst>
              <a:ext uri="{FF2B5EF4-FFF2-40B4-BE49-F238E27FC236}">
                <a16:creationId xmlns:a16="http://schemas.microsoft.com/office/drawing/2014/main" id="{6D92035F-9F84-1664-C177-B8305D3590D5}"/>
              </a:ext>
            </a:extLst>
          </p:cNvPr>
          <p:cNvSpPr txBox="1"/>
          <p:nvPr/>
        </p:nvSpPr>
        <p:spPr>
          <a:xfrm>
            <a:off x="6628244" y="9355885"/>
            <a:ext cx="386915" cy="245901"/>
          </a:xfrm>
          <a:prstGeom prst="rect">
            <a:avLst/>
          </a:prstGeom>
          <a:noFill/>
        </p:spPr>
        <p:txBody>
          <a:bodyPr wrap="square" rtlCol="0">
            <a:spAutoFit/>
          </a:bodyPr>
          <a:lstStyle/>
          <a:p>
            <a:r>
              <a:rPr lang="ja-JP" altLang="en-US" sz="998"/>
              <a:t>等</a:t>
            </a:r>
          </a:p>
        </p:txBody>
      </p:sp>
    </p:spTree>
    <p:extLst>
      <p:ext uri="{BB962C8B-B14F-4D97-AF65-F5344CB8AC3E}">
        <p14:creationId xmlns:p14="http://schemas.microsoft.com/office/powerpoint/2010/main" val="259280319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58"/>
          <p:cNvSpPr>
            <a:spLocks noChangeArrowheads="1"/>
          </p:cNvSpPr>
          <p:nvPr/>
        </p:nvSpPr>
        <p:spPr bwMode="auto">
          <a:xfrm>
            <a:off x="5353875" y="7113017"/>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令和６年</a:t>
            </a:r>
            <a:r>
              <a:rPr lang="ja-JP" altLang="en-US" dirty="0">
                <a:latin typeface="Arial" charset="0"/>
              </a:rPr>
              <a:t>１２</a:t>
            </a:r>
            <a:r>
              <a:rPr lang="ja-JP" altLang="en-US" dirty="0">
                <a:solidFill>
                  <a:srgbClr val="103540"/>
                </a:solidFill>
                <a:latin typeface="Arial" charset="0"/>
              </a:rPr>
              <a:t>月</a:t>
            </a:r>
          </a:p>
        </p:txBody>
      </p:sp>
      <p:sp>
        <p:nvSpPr>
          <p:cNvPr id="10" name="Text Box 52">
            <a:extLst>
              <a:ext uri="{FF2B5EF4-FFF2-40B4-BE49-F238E27FC236}">
                <a16:creationId xmlns:a16="http://schemas.microsoft.com/office/drawing/2014/main" id="{5F0E3945-7608-ED48-21B2-5799AA8B7AE7}"/>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73</a:t>
            </a:r>
          </a:p>
        </p:txBody>
      </p:sp>
      <p:sp>
        <p:nvSpPr>
          <p:cNvPr id="34" name="角丸四角形 22">
            <a:extLst>
              <a:ext uri="{FF2B5EF4-FFF2-40B4-BE49-F238E27FC236}">
                <a16:creationId xmlns:a16="http://schemas.microsoft.com/office/drawing/2014/main" id="{1E6CAE2D-2EB0-ABA7-22A0-5480AE780867}"/>
              </a:ext>
            </a:extLst>
          </p:cNvPr>
          <p:cNvSpPr/>
          <p:nvPr/>
        </p:nvSpPr>
        <p:spPr>
          <a:xfrm>
            <a:off x="405000" y="5080596"/>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　本手引に掲載されている各種様式の電子データは、農林水産省</a:t>
            </a:r>
            <a:r>
              <a:rPr lang="en-US" altLang="ja-JP" dirty="0">
                <a:solidFill>
                  <a:sysClr val="windowText" lastClr="000000"/>
                </a:solidFill>
                <a:latin typeface="HG丸ｺﾞｼｯｸM-PRO" pitchFamily="50" charset="-128"/>
                <a:ea typeface="HG丸ｺﾞｼｯｸM-PRO" pitchFamily="50" charset="-128"/>
              </a:rPr>
              <a:t>HP</a:t>
            </a:r>
          </a:p>
          <a:p>
            <a:pPr indent="144000">
              <a:defRPr/>
            </a:pPr>
            <a:r>
              <a:rPr lang="ja-JP" altLang="en-US" dirty="0">
                <a:solidFill>
                  <a:sysClr val="windowText" lastClr="000000"/>
                </a:solidFill>
                <a:latin typeface="HG丸ｺﾞｼｯｸM-PRO" pitchFamily="50" charset="-128"/>
                <a:ea typeface="HG丸ｺﾞｼｯｸM-PRO" pitchFamily="50" charset="-128"/>
              </a:rPr>
              <a:t>にて入手できます。</a:t>
            </a:r>
            <a:endParaRPr lang="en-US" altLang="ja-JP" dirty="0">
              <a:solidFill>
                <a:schemeClr val="tx1"/>
              </a:solidFill>
              <a:latin typeface="+mn-ea"/>
              <a:hlinkClick r:id="rId2"/>
            </a:endParaRPr>
          </a:p>
          <a:p>
            <a:pPr indent="179388"/>
            <a:r>
              <a:rPr lang="en-US" altLang="ja-JP" dirty="0">
                <a:latin typeface="+mn-ea"/>
                <a:ea typeface="+mn-ea"/>
                <a:hlinkClick r:id="rId3"/>
              </a:rPr>
              <a:t>https://www.maff.go.jp/j/nousin/kanri/tamen_siharai/n_youshiki/youshiki.html</a:t>
            </a:r>
            <a:endParaRPr lang="en-US" altLang="ja-JP" dirty="0">
              <a:latin typeface="+mn-ea"/>
              <a:ea typeface="+mn-ea"/>
            </a:endParaRPr>
          </a:p>
        </p:txBody>
      </p:sp>
      <p:sp>
        <p:nvSpPr>
          <p:cNvPr id="36" name="テキスト ボックス 35">
            <a:extLst>
              <a:ext uri="{FF2B5EF4-FFF2-40B4-BE49-F238E27FC236}">
                <a16:creationId xmlns:a16="http://schemas.microsoft.com/office/drawing/2014/main" id="{EBAB43EF-36D8-5F9C-0DC5-5038F6983D22}"/>
              </a:ext>
            </a:extLst>
          </p:cNvPr>
          <p:cNvSpPr txBox="1"/>
          <p:nvPr/>
        </p:nvSpPr>
        <p:spPr>
          <a:xfrm>
            <a:off x="437606" y="715561"/>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37" name="グループ化 36">
            <a:extLst>
              <a:ext uri="{FF2B5EF4-FFF2-40B4-BE49-F238E27FC236}">
                <a16:creationId xmlns:a16="http://schemas.microsoft.com/office/drawing/2014/main" id="{12D1C019-667E-374F-A029-63380174A2A8}"/>
              </a:ext>
            </a:extLst>
          </p:cNvPr>
          <p:cNvGrpSpPr/>
          <p:nvPr/>
        </p:nvGrpSpPr>
        <p:grpSpPr>
          <a:xfrm>
            <a:off x="5054254" y="466222"/>
            <a:ext cx="1759122" cy="1052675"/>
            <a:chOff x="5126262" y="5146301"/>
            <a:chExt cx="1759122" cy="1052675"/>
          </a:xfrm>
        </p:grpSpPr>
        <p:pic>
          <p:nvPicPr>
            <p:cNvPr id="38" name="図 37">
              <a:extLst>
                <a:ext uri="{FF2B5EF4-FFF2-40B4-BE49-F238E27FC236}">
                  <a16:creationId xmlns:a16="http://schemas.microsoft.com/office/drawing/2014/main" id="{0F7FBA4B-62C7-1CEF-788A-9E0D1AB7B9F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39" name="図 38">
              <a:extLst>
                <a:ext uri="{FF2B5EF4-FFF2-40B4-BE49-F238E27FC236}">
                  <a16:creationId xmlns:a16="http://schemas.microsoft.com/office/drawing/2014/main" id="{07C661F2-2443-F1F8-AA7D-FD317CE3C6B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pic>
        <p:nvPicPr>
          <p:cNvPr id="40" name="図 39" descr="QR コード&#10;&#10;自動的に生成された説明">
            <a:extLst>
              <a:ext uri="{FF2B5EF4-FFF2-40B4-BE49-F238E27FC236}">
                <a16:creationId xmlns:a16="http://schemas.microsoft.com/office/drawing/2014/main" id="{04115E43-1843-406A-BEB2-AB24468EAA2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733256" y="5169354"/>
            <a:ext cx="576000" cy="576000"/>
          </a:xfrm>
          <a:prstGeom prst="rect">
            <a:avLst/>
          </a:prstGeom>
          <a:ln>
            <a:solidFill>
              <a:schemeClr val="tx1"/>
            </a:solidFill>
          </a:ln>
        </p:spPr>
      </p:pic>
      <p:sp>
        <p:nvSpPr>
          <p:cNvPr id="2" name="テキスト ボックス 1">
            <a:extLst>
              <a:ext uri="{FF2B5EF4-FFF2-40B4-BE49-F238E27FC236}">
                <a16:creationId xmlns:a16="http://schemas.microsoft.com/office/drawing/2014/main" id="{AEBFFEF6-3DA4-F035-250F-6AD186A0EF1B}"/>
              </a:ext>
            </a:extLst>
          </p:cNvPr>
          <p:cNvSpPr txBox="1"/>
          <p:nvPr/>
        </p:nvSpPr>
        <p:spPr>
          <a:xfrm>
            <a:off x="501909" y="2786653"/>
            <a:ext cx="5975995" cy="1661993"/>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a:defRPr/>
            </a:pPr>
            <a:r>
              <a:rPr lang="ja-JP" altLang="en-US" dirty="0">
                <a:latin typeface="HG丸ｺﾞｼｯｸM-PRO" pitchFamily="50" charset="-128"/>
                <a:ea typeface="HG丸ｺﾞｼｯｸM-PRO" pitchFamily="50" charset="-128"/>
              </a:rPr>
              <a:t>　 各市町村</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　 鳥取県農林水産部農業振興局農地・水保全課　（電話）（０８５７）２６</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７３３６</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鳥取県東部農林事務所地域整備課　　　　　　（電話）（０８５７）２０</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３５７０</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鳥取県中部総合事務所農林局地域整備課　　　（電話）（０８５８）２３</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３１７２</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鳥取県西部総合事務所農林局地域整備課　　　（電話）（０８５９）３１</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９６６５</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水土里ネットとっとり（協議会事務局）　　   （電話）（０８５７）３８</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９５００</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水土里ネットとっとり倉吉事務所　　　         （電話）（０８５８）４７</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００５５</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水土里ネットとっとり米子事務所　　　         （電話）（０８５９）３２</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９７１０</a:t>
            </a:r>
          </a:p>
        </p:txBody>
      </p:sp>
      <p:sp>
        <p:nvSpPr>
          <p:cNvPr id="3" name="角丸四角形 10">
            <a:extLst>
              <a:ext uri="{FF2B5EF4-FFF2-40B4-BE49-F238E27FC236}">
                <a16:creationId xmlns:a16="http://schemas.microsoft.com/office/drawing/2014/main" id="{F7F5EF08-2B5F-5447-57D5-8DE8651BD7F0}"/>
              </a:ext>
            </a:extLst>
          </p:cNvPr>
          <p:cNvSpPr/>
          <p:nvPr/>
        </p:nvSpPr>
        <p:spPr>
          <a:xfrm>
            <a:off x="429904" y="6175575"/>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鳥取県の独自申請様式は、鳥取県農地・水・環境保全協議会のホームページにて入手できます。</a:t>
            </a:r>
          </a:p>
          <a:p>
            <a:pPr marL="144000">
              <a:spcAft>
                <a:spcPts val="600"/>
              </a:spcAft>
              <a:defRPr/>
            </a:pPr>
            <a:r>
              <a:rPr lang="en-US" altLang="ja-JP" dirty="0">
                <a:solidFill>
                  <a:schemeClr val="tx1"/>
                </a:solidFill>
                <a:latin typeface="+mn-ea"/>
              </a:rPr>
              <a:t>http://www.totirengogonet.or.jp/kyogikai/yoshiki/yoshiki.html</a:t>
            </a:r>
          </a:p>
        </p:txBody>
      </p:sp>
    </p:spTree>
    <p:extLst>
      <p:ext uri="{BB962C8B-B14F-4D97-AF65-F5344CB8AC3E}">
        <p14:creationId xmlns:p14="http://schemas.microsoft.com/office/powerpoint/2010/main" val="133557915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67999" y="2245724"/>
            <a:ext cx="6120000" cy="262211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50" name="角丸四角形 49"/>
          <p:cNvSpPr/>
          <p:nvPr/>
        </p:nvSpPr>
        <p:spPr>
          <a:xfrm>
            <a:off x="216000" y="1103777"/>
            <a:ext cx="6408738" cy="6476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a:t>
            </a:r>
            <a:r>
              <a:rPr lang="ja-JP" altLang="en-US" sz="1000" i="1" dirty="0">
                <a:ea typeface="HG丸ｺﾞｼｯｸM-PRO" pitchFamily="50" charset="-128"/>
              </a:rPr>
              <a:t> 組織の設立</a:t>
            </a:r>
          </a:p>
        </p:txBody>
      </p:sp>
      <p:sp>
        <p:nvSpPr>
          <p:cNvPr id="22535" name="テキスト ボックス 4"/>
          <p:cNvSpPr txBox="1">
            <a:spLocks noChangeArrowheads="1"/>
          </p:cNvSpPr>
          <p:nvPr/>
        </p:nvSpPr>
        <p:spPr bwMode="auto">
          <a:xfrm>
            <a:off x="664278" y="2345219"/>
            <a:ext cx="5832000" cy="223138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・組織づくりは、対象地域を設定することから始めます。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・地域の水路や農道などを守っていく共同活動にもっとも取り組みやすいまとまりを、それぞれの地域に応じて設定します。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・対象地域の単位は、集落ごと、ため池や堰などの用水がかりごと、</a:t>
            </a:r>
            <a:r>
              <a:rPr lang="ja-JP" altLang="en-US" dirty="0" err="1">
                <a:latin typeface="HG丸ｺﾞｼｯｸM-PRO" pitchFamily="50" charset="-128"/>
                <a:ea typeface="HG丸ｺﾞｼｯｸM-PRO" pitchFamily="50" charset="-128"/>
              </a:rPr>
              <a:t>ほ</a:t>
            </a:r>
            <a:r>
              <a:rPr lang="ja-JP" altLang="en-US" dirty="0">
                <a:latin typeface="HG丸ｺﾞｼｯｸM-PRO" pitchFamily="50" charset="-128"/>
                <a:ea typeface="HG丸ｺﾞｼｯｸM-PRO" pitchFamily="50" charset="-128"/>
              </a:rPr>
              <a:t>場整備などの事業実施区域ごとなど、様々なまとまりが考えられます。</a:t>
            </a:r>
            <a:endParaRPr lang="en-US" altLang="ja-JP" dirty="0">
              <a:latin typeface="HG丸ｺﾞｼｯｸM-PRO" pitchFamily="50" charset="-128"/>
              <a:ea typeface="HG丸ｺﾞｼｯｸM-PRO" pitchFamily="50" charset="-128"/>
            </a:endParaRPr>
          </a:p>
          <a:p>
            <a:pPr marL="144000" indent="-144000">
              <a:spcAft>
                <a:spcPts val="1200"/>
              </a:spcAft>
            </a:pPr>
            <a:r>
              <a:rPr lang="ja-JP" altLang="en-US" dirty="0">
                <a:latin typeface="HG丸ｺﾞｼｯｸM-PRO" pitchFamily="50" charset="-128"/>
                <a:ea typeface="HG丸ｺﾞｼｯｸM-PRO" pitchFamily="50" charset="-128"/>
              </a:rPr>
              <a:t>・合意形成が可能なまとまりで、対象地域を検討してください。</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の対象となる区域が旧市区町村等の広域に及ぶ場合には、広域活動組織を設立することができます。広域活動組織化により、事務負担の軽減や運営体制の強化が期待できます。広域活動組織を設立して活動を実施する場合は、「多面的機能支払交付金の活動の手引き（広域活動組織用）」を参照してください。</a:t>
            </a:r>
            <a:endParaRPr lang="en-US" altLang="ja-JP" dirty="0">
              <a:latin typeface="HG丸ｺﾞｼｯｸM-PRO" pitchFamily="50" charset="-128"/>
              <a:ea typeface="HG丸ｺﾞｼｯｸM-PRO" pitchFamily="50" charset="-128"/>
            </a:endParaRPr>
          </a:p>
        </p:txBody>
      </p:sp>
      <p:sp>
        <p:nvSpPr>
          <p:cNvPr id="2059" name="AutoShape 11"/>
          <p:cNvSpPr>
            <a:spLocks noChangeArrowheads="1"/>
          </p:cNvSpPr>
          <p:nvPr/>
        </p:nvSpPr>
        <p:spPr bwMode="auto">
          <a:xfrm>
            <a:off x="468000" y="4989040"/>
            <a:ext cx="1652588" cy="288000"/>
          </a:xfrm>
          <a:prstGeom prst="roundRect">
            <a:avLst>
              <a:gd name="adj" fmla="val 50000"/>
            </a:avLst>
          </a:prstGeom>
          <a:solidFill>
            <a:srgbClr val="FFFFC9"/>
          </a:solidFill>
          <a:ln w="9525">
            <a:solidFill>
              <a:schemeClr val="tx1"/>
            </a:solidFill>
            <a:round/>
            <a:headEnd/>
            <a:tailEnd/>
          </a:ln>
          <a:effectLst/>
        </p:spPr>
        <p:txBody>
          <a:bodyPr wrap="none" lIns="91341" tIns="45675" rIns="91341" bIns="45675" anchor="ctr"/>
          <a:lstStyle/>
          <a:p>
            <a:pPr algn="ctr">
              <a:defRPr/>
            </a:pPr>
            <a:r>
              <a:rPr lang="ja-JP" altLang="en-US" dirty="0">
                <a:latin typeface="HG丸ｺﾞｼｯｸM-PRO" panose="020F0600000000000000" pitchFamily="50" charset="-128"/>
                <a:ea typeface="HG丸ｺﾞｼｯｸM-PRO" panose="020F0600000000000000" pitchFamily="50" charset="-128"/>
              </a:rPr>
              <a:t>対象地域の単位の例</a:t>
            </a:r>
            <a:endParaRPr lang="ja-JP" altLang="en-US" sz="1000" dirty="0">
              <a:latin typeface="HG丸ｺﾞｼｯｸM-PRO" panose="020F0600000000000000" pitchFamily="50" charset="-128"/>
              <a:ea typeface="HG丸ｺﾞｼｯｸM-PRO" panose="020F0600000000000000" pitchFamily="50" charset="-128"/>
            </a:endParaRPr>
          </a:p>
        </p:txBody>
      </p:sp>
      <p:graphicFrame>
        <p:nvGraphicFramePr>
          <p:cNvPr id="3" name="表 2"/>
          <p:cNvGraphicFramePr>
            <a:graphicFrameLocks noGrp="1" noChangeAspect="1"/>
          </p:cNvGraphicFramePr>
          <p:nvPr>
            <p:extLst>
              <p:ext uri="{D42A27DB-BD31-4B8C-83A1-F6EECF244321}">
                <p14:modId xmlns:p14="http://schemas.microsoft.com/office/powerpoint/2010/main" val="1208869026"/>
              </p:ext>
            </p:extLst>
          </p:nvPr>
        </p:nvGraphicFramePr>
        <p:xfrm>
          <a:off x="675593" y="5401815"/>
          <a:ext cx="5506814" cy="4159697"/>
        </p:xfrm>
        <a:graphic>
          <a:graphicData uri="http://schemas.openxmlformats.org/drawingml/2006/table">
            <a:tbl>
              <a:tblPr firstRow="1" bandRow="1">
                <a:tableStyleId>{5C22544A-7EE6-4342-B048-85BDC9FD1C3A}</a:tableStyleId>
              </a:tblPr>
              <a:tblGrid>
                <a:gridCol w="2674738">
                  <a:extLst>
                    <a:ext uri="{9D8B030D-6E8A-4147-A177-3AD203B41FA5}">
                      <a16:colId xmlns:a16="http://schemas.microsoft.com/office/drawing/2014/main" val="20000"/>
                    </a:ext>
                  </a:extLst>
                </a:gridCol>
                <a:gridCol w="2832076">
                  <a:extLst>
                    <a:ext uri="{9D8B030D-6E8A-4147-A177-3AD203B41FA5}">
                      <a16:colId xmlns:a16="http://schemas.microsoft.com/office/drawing/2014/main" val="20001"/>
                    </a:ext>
                  </a:extLst>
                </a:gridCol>
              </a:tblGrid>
              <a:tr h="22680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集落営農単位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r h="130995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3204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集落ぐるみで保全活動を行う体制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集落営農組織で保全活動を行う体制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880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水系単位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事業単位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136815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872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ため池や堰などの水系単位で保全活動を行う体制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ほ場整備事業などの事業実施区域単位で保全活動を行う体制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22579" name="テキスト ボックス 4"/>
          <p:cNvSpPr txBox="1">
            <a:spLocks noChangeArrowheads="1"/>
          </p:cNvSpPr>
          <p:nvPr/>
        </p:nvSpPr>
        <p:spPr bwMode="auto">
          <a:xfrm>
            <a:off x="396000" y="1128151"/>
            <a:ext cx="6119812" cy="523875"/>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多面的機能支払交付金を活用した活動を行うためには、活動組織を設立する必要があります。</a:t>
            </a:r>
            <a:endParaRPr lang="en-US" altLang="ja-JP" sz="1400" dirty="0">
              <a:latin typeface="HG丸ｺﾞｼｯｸM-PRO" pitchFamily="50" charset="-128"/>
              <a:ea typeface="HG丸ｺﾞｼｯｸM-PRO"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組織の設立</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Ⅰ</a:t>
            </a:r>
            <a:endParaRPr lang="ja-JP" altLang="en-US" sz="2000" b="1" i="1" dirty="0">
              <a:solidFill>
                <a:schemeClr val="bg1"/>
              </a:solidFill>
            </a:endParaRPr>
          </a:p>
        </p:txBody>
      </p:sp>
      <p:sp>
        <p:nvSpPr>
          <p:cNvPr id="17" name="テキスト ボックス 1"/>
          <p:cNvSpPr txBox="1">
            <a:spLocks noChangeArrowheads="1"/>
          </p:cNvSpPr>
          <p:nvPr/>
        </p:nvSpPr>
        <p:spPr bwMode="auto">
          <a:xfrm>
            <a:off x="360000" y="1832850"/>
            <a:ext cx="2412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１．対象地域の設定</a:t>
            </a:r>
          </a:p>
        </p:txBody>
      </p:sp>
      <p:grpSp>
        <p:nvGrpSpPr>
          <p:cNvPr id="7" name="グループ化 6">
            <a:extLst>
              <a:ext uri="{FF2B5EF4-FFF2-40B4-BE49-F238E27FC236}">
                <a16:creationId xmlns:a16="http://schemas.microsoft.com/office/drawing/2014/main" id="{090A774C-6FB0-57D8-BC46-A48C639AC102}"/>
              </a:ext>
            </a:extLst>
          </p:cNvPr>
          <p:cNvGrpSpPr/>
          <p:nvPr/>
        </p:nvGrpSpPr>
        <p:grpSpPr>
          <a:xfrm>
            <a:off x="1484784" y="5726410"/>
            <a:ext cx="1165984" cy="1144107"/>
            <a:chOff x="1297798" y="5761856"/>
            <a:chExt cx="1165984" cy="1144107"/>
          </a:xfrm>
        </p:grpSpPr>
        <p:pic>
          <p:nvPicPr>
            <p:cNvPr id="22548" name="Picture 95"/>
            <p:cNvPicPr preferRelativeResize="0">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97798" y="5761856"/>
              <a:ext cx="1165984" cy="1144107"/>
            </a:xfrm>
            <a:prstGeom prst="rect">
              <a:avLst/>
            </a:prstGeom>
            <a:noFill/>
            <a:ln w="12700">
              <a:noFill/>
              <a:miter lim="800000"/>
              <a:headEnd/>
              <a:tailEnd/>
            </a:ln>
          </p:spPr>
        </p:pic>
        <p:sp>
          <p:nvSpPr>
            <p:cNvPr id="5" name="フリーフォーム: 図形 4">
              <a:extLst>
                <a:ext uri="{FF2B5EF4-FFF2-40B4-BE49-F238E27FC236}">
                  <a16:creationId xmlns:a16="http://schemas.microsoft.com/office/drawing/2014/main" id="{02675A35-F1A8-C010-430A-A172601572A3}"/>
                </a:ext>
              </a:extLst>
            </p:cNvPr>
            <p:cNvSpPr/>
            <p:nvPr/>
          </p:nvSpPr>
          <p:spPr>
            <a:xfrm>
              <a:off x="1317625" y="5854700"/>
              <a:ext cx="571500" cy="501650"/>
            </a:xfrm>
            <a:custGeom>
              <a:avLst/>
              <a:gdLst>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14325 w 571500"/>
                <a:gd name="connsiteY14" fmla="*/ 117475 h 501650"/>
                <a:gd name="connsiteX15" fmla="*/ 428625 w 571500"/>
                <a:gd name="connsiteY15" fmla="*/ 57150 h 501650"/>
                <a:gd name="connsiteX16" fmla="*/ 571500 w 571500"/>
                <a:gd name="connsiteY16"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28625 w 571500"/>
                <a:gd name="connsiteY15" fmla="*/ 57150 h 501650"/>
                <a:gd name="connsiteX16" fmla="*/ 571500 w 571500"/>
                <a:gd name="connsiteY16"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41325 w 571500"/>
                <a:gd name="connsiteY15" fmla="*/ 57150 h 501650"/>
                <a:gd name="connsiteX16" fmla="*/ 571500 w 571500"/>
                <a:gd name="connsiteY16"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41325 w 571500"/>
                <a:gd name="connsiteY15" fmla="*/ 57150 h 501650"/>
                <a:gd name="connsiteX16" fmla="*/ 514350 w 571500"/>
                <a:gd name="connsiteY16" fmla="*/ 25400 h 501650"/>
                <a:gd name="connsiteX17" fmla="*/ 571500 w 571500"/>
                <a:gd name="connsiteY17"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41325 w 571500"/>
                <a:gd name="connsiteY15" fmla="*/ 57150 h 501650"/>
                <a:gd name="connsiteX16" fmla="*/ 514350 w 571500"/>
                <a:gd name="connsiteY16" fmla="*/ 19050 h 501650"/>
                <a:gd name="connsiteX17" fmla="*/ 571500 w 571500"/>
                <a:gd name="connsiteY17" fmla="*/ 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1500" h="501650">
                  <a:moveTo>
                    <a:pt x="571500" y="0"/>
                  </a:moveTo>
                  <a:lnTo>
                    <a:pt x="555625" y="282575"/>
                  </a:lnTo>
                  <a:lnTo>
                    <a:pt x="536575" y="460375"/>
                  </a:lnTo>
                  <a:lnTo>
                    <a:pt x="485775" y="498475"/>
                  </a:lnTo>
                  <a:lnTo>
                    <a:pt x="406400" y="501650"/>
                  </a:lnTo>
                  <a:lnTo>
                    <a:pt x="250825" y="485775"/>
                  </a:lnTo>
                  <a:lnTo>
                    <a:pt x="117475" y="485775"/>
                  </a:lnTo>
                  <a:lnTo>
                    <a:pt x="34925" y="473075"/>
                  </a:lnTo>
                  <a:lnTo>
                    <a:pt x="0" y="441325"/>
                  </a:lnTo>
                  <a:lnTo>
                    <a:pt x="0" y="361950"/>
                  </a:lnTo>
                  <a:lnTo>
                    <a:pt x="19050" y="254000"/>
                  </a:lnTo>
                  <a:lnTo>
                    <a:pt x="60325" y="168275"/>
                  </a:lnTo>
                  <a:lnTo>
                    <a:pt x="111125" y="146050"/>
                  </a:lnTo>
                  <a:lnTo>
                    <a:pt x="238125" y="149225"/>
                  </a:lnTo>
                  <a:lnTo>
                    <a:pt x="323850" y="120650"/>
                  </a:lnTo>
                  <a:lnTo>
                    <a:pt x="441325" y="57150"/>
                  </a:lnTo>
                  <a:lnTo>
                    <a:pt x="514350" y="19050"/>
                  </a:lnTo>
                  <a:lnTo>
                    <a:pt x="571500" y="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7">
            <a:extLst>
              <a:ext uri="{FF2B5EF4-FFF2-40B4-BE49-F238E27FC236}">
                <a16:creationId xmlns:a16="http://schemas.microsoft.com/office/drawing/2014/main" id="{28004C2B-42A0-3AF6-9370-E1966FAC68D8}"/>
              </a:ext>
            </a:extLst>
          </p:cNvPr>
          <p:cNvGrpSpPr/>
          <p:nvPr/>
        </p:nvGrpSpPr>
        <p:grpSpPr>
          <a:xfrm>
            <a:off x="4152888" y="5761856"/>
            <a:ext cx="1081879" cy="1144900"/>
            <a:chOff x="4152888" y="5761856"/>
            <a:chExt cx="1081879" cy="1144900"/>
          </a:xfrm>
        </p:grpSpPr>
        <p:pic>
          <p:nvPicPr>
            <p:cNvPr id="22545" name="Picture 36"/>
            <p:cNvPicPr preferRelativeResize="0">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2888" y="5761856"/>
              <a:ext cx="1081879" cy="1144900"/>
            </a:xfrm>
            <a:prstGeom prst="rect">
              <a:avLst/>
            </a:prstGeom>
            <a:noFill/>
            <a:ln w="12700">
              <a:noFill/>
              <a:miter lim="800000"/>
              <a:headEnd/>
              <a:tailEnd/>
            </a:ln>
          </p:spPr>
        </p:pic>
        <p:sp>
          <p:nvSpPr>
            <p:cNvPr id="6" name="フリーフォーム: 図形 5">
              <a:extLst>
                <a:ext uri="{FF2B5EF4-FFF2-40B4-BE49-F238E27FC236}">
                  <a16:creationId xmlns:a16="http://schemas.microsoft.com/office/drawing/2014/main" id="{EA8AA78B-41B3-65C8-0F22-F96C5574E78C}"/>
                </a:ext>
              </a:extLst>
            </p:cNvPr>
            <p:cNvSpPr/>
            <p:nvPr/>
          </p:nvSpPr>
          <p:spPr>
            <a:xfrm>
              <a:off x="4689475" y="5861050"/>
              <a:ext cx="530225" cy="508793"/>
            </a:xfrm>
            <a:custGeom>
              <a:avLst/>
              <a:gdLst>
                <a:gd name="connsiteX0" fmla="*/ 12700 w 530225"/>
                <a:gd name="connsiteY0" fmla="*/ 0 h 504825"/>
                <a:gd name="connsiteX1" fmla="*/ 120650 w 530225"/>
                <a:gd name="connsiteY1" fmla="*/ 47625 h 504825"/>
                <a:gd name="connsiteX2" fmla="*/ 171450 w 530225"/>
                <a:gd name="connsiteY2" fmla="*/ 82550 h 504825"/>
                <a:gd name="connsiteX3" fmla="*/ 225425 w 530225"/>
                <a:gd name="connsiteY3" fmla="*/ 114300 h 504825"/>
                <a:gd name="connsiteX4" fmla="*/ 266700 w 530225"/>
                <a:gd name="connsiteY4" fmla="*/ 130175 h 504825"/>
                <a:gd name="connsiteX5" fmla="*/ 346075 w 530225"/>
                <a:gd name="connsiteY5" fmla="*/ 136525 h 504825"/>
                <a:gd name="connsiteX6" fmla="*/ 409575 w 530225"/>
                <a:gd name="connsiteY6" fmla="*/ 136525 h 504825"/>
                <a:gd name="connsiteX7" fmla="*/ 488950 w 530225"/>
                <a:gd name="connsiteY7" fmla="*/ 180975 h 504825"/>
                <a:gd name="connsiteX8" fmla="*/ 501650 w 530225"/>
                <a:gd name="connsiteY8" fmla="*/ 241300 h 504825"/>
                <a:gd name="connsiteX9" fmla="*/ 523875 w 530225"/>
                <a:gd name="connsiteY9" fmla="*/ 317500 h 504825"/>
                <a:gd name="connsiteX10" fmla="*/ 530225 w 530225"/>
                <a:gd name="connsiteY10" fmla="*/ 384175 h 504825"/>
                <a:gd name="connsiteX11" fmla="*/ 508000 w 530225"/>
                <a:gd name="connsiteY11" fmla="*/ 460375 h 504825"/>
                <a:gd name="connsiteX12" fmla="*/ 508000 w 530225"/>
                <a:gd name="connsiteY12" fmla="*/ 463550 h 504825"/>
                <a:gd name="connsiteX13" fmla="*/ 454025 w 530225"/>
                <a:gd name="connsiteY13" fmla="*/ 485775 h 504825"/>
                <a:gd name="connsiteX14" fmla="*/ 390525 w 530225"/>
                <a:gd name="connsiteY14" fmla="*/ 466725 h 504825"/>
                <a:gd name="connsiteX15" fmla="*/ 349250 w 530225"/>
                <a:gd name="connsiteY15" fmla="*/ 466725 h 504825"/>
                <a:gd name="connsiteX16" fmla="*/ 254000 w 530225"/>
                <a:gd name="connsiteY16" fmla="*/ 492125 h 504825"/>
                <a:gd name="connsiteX17" fmla="*/ 177800 w 530225"/>
                <a:gd name="connsiteY17" fmla="*/ 504825 h 504825"/>
                <a:gd name="connsiteX18" fmla="*/ 104775 w 530225"/>
                <a:gd name="connsiteY18" fmla="*/ 492125 h 504825"/>
                <a:gd name="connsiteX19" fmla="*/ 50800 w 530225"/>
                <a:gd name="connsiteY19" fmla="*/ 460375 h 504825"/>
                <a:gd name="connsiteX20" fmla="*/ 22225 w 530225"/>
                <a:gd name="connsiteY20" fmla="*/ 355600 h 504825"/>
                <a:gd name="connsiteX21" fmla="*/ 9525 w 530225"/>
                <a:gd name="connsiteY21" fmla="*/ 228600 h 504825"/>
                <a:gd name="connsiteX22" fmla="*/ 3175 w 530225"/>
                <a:gd name="connsiteY22" fmla="*/ 142875 h 504825"/>
                <a:gd name="connsiteX23" fmla="*/ 0 w 530225"/>
                <a:gd name="connsiteY23" fmla="*/ 53975 h 504825"/>
                <a:gd name="connsiteX24" fmla="*/ 12700 w 530225"/>
                <a:gd name="connsiteY24" fmla="*/ 0 h 504825"/>
                <a:gd name="connsiteX0" fmla="*/ 12700 w 530225"/>
                <a:gd name="connsiteY0" fmla="*/ 0 h 504825"/>
                <a:gd name="connsiteX1" fmla="*/ 120650 w 530225"/>
                <a:gd name="connsiteY1" fmla="*/ 47625 h 504825"/>
                <a:gd name="connsiteX2" fmla="*/ 171450 w 530225"/>
                <a:gd name="connsiteY2" fmla="*/ 82550 h 504825"/>
                <a:gd name="connsiteX3" fmla="*/ 225425 w 530225"/>
                <a:gd name="connsiteY3" fmla="*/ 114300 h 504825"/>
                <a:gd name="connsiteX4" fmla="*/ 266700 w 530225"/>
                <a:gd name="connsiteY4" fmla="*/ 130175 h 504825"/>
                <a:gd name="connsiteX5" fmla="*/ 346075 w 530225"/>
                <a:gd name="connsiteY5" fmla="*/ 136525 h 504825"/>
                <a:gd name="connsiteX6" fmla="*/ 409575 w 530225"/>
                <a:gd name="connsiteY6" fmla="*/ 136525 h 504825"/>
                <a:gd name="connsiteX7" fmla="*/ 488950 w 530225"/>
                <a:gd name="connsiteY7" fmla="*/ 180975 h 504825"/>
                <a:gd name="connsiteX8" fmla="*/ 501650 w 530225"/>
                <a:gd name="connsiteY8" fmla="*/ 241300 h 504825"/>
                <a:gd name="connsiteX9" fmla="*/ 523875 w 530225"/>
                <a:gd name="connsiteY9" fmla="*/ 317500 h 504825"/>
                <a:gd name="connsiteX10" fmla="*/ 530225 w 530225"/>
                <a:gd name="connsiteY10" fmla="*/ 384175 h 504825"/>
                <a:gd name="connsiteX11" fmla="*/ 508000 w 530225"/>
                <a:gd name="connsiteY11" fmla="*/ 460375 h 504825"/>
                <a:gd name="connsiteX12" fmla="*/ 508000 w 530225"/>
                <a:gd name="connsiteY12" fmla="*/ 463550 h 504825"/>
                <a:gd name="connsiteX13" fmla="*/ 454025 w 530225"/>
                <a:gd name="connsiteY13" fmla="*/ 485775 h 504825"/>
                <a:gd name="connsiteX14" fmla="*/ 390525 w 530225"/>
                <a:gd name="connsiteY14" fmla="*/ 466725 h 504825"/>
                <a:gd name="connsiteX15" fmla="*/ 349250 w 530225"/>
                <a:gd name="connsiteY15" fmla="*/ 466725 h 504825"/>
                <a:gd name="connsiteX16" fmla="*/ 254000 w 530225"/>
                <a:gd name="connsiteY16" fmla="*/ 492125 h 504825"/>
                <a:gd name="connsiteX17" fmla="*/ 177800 w 530225"/>
                <a:gd name="connsiteY17" fmla="*/ 504825 h 504825"/>
                <a:gd name="connsiteX18" fmla="*/ 104775 w 530225"/>
                <a:gd name="connsiteY18" fmla="*/ 492125 h 504825"/>
                <a:gd name="connsiteX19" fmla="*/ 38100 w 530225"/>
                <a:gd name="connsiteY19" fmla="*/ 473075 h 504825"/>
                <a:gd name="connsiteX20" fmla="*/ 22225 w 530225"/>
                <a:gd name="connsiteY20" fmla="*/ 355600 h 504825"/>
                <a:gd name="connsiteX21" fmla="*/ 9525 w 530225"/>
                <a:gd name="connsiteY21" fmla="*/ 228600 h 504825"/>
                <a:gd name="connsiteX22" fmla="*/ 3175 w 530225"/>
                <a:gd name="connsiteY22" fmla="*/ 142875 h 504825"/>
                <a:gd name="connsiteX23" fmla="*/ 0 w 530225"/>
                <a:gd name="connsiteY23" fmla="*/ 53975 h 504825"/>
                <a:gd name="connsiteX24" fmla="*/ 12700 w 530225"/>
                <a:gd name="connsiteY24" fmla="*/ 0 h 504825"/>
                <a:gd name="connsiteX0" fmla="*/ 12700 w 530225"/>
                <a:gd name="connsiteY0" fmla="*/ 0 h 504825"/>
                <a:gd name="connsiteX1" fmla="*/ 120650 w 530225"/>
                <a:gd name="connsiteY1" fmla="*/ 47625 h 504825"/>
                <a:gd name="connsiteX2" fmla="*/ 171450 w 530225"/>
                <a:gd name="connsiteY2" fmla="*/ 82550 h 504825"/>
                <a:gd name="connsiteX3" fmla="*/ 225425 w 530225"/>
                <a:gd name="connsiteY3" fmla="*/ 114300 h 504825"/>
                <a:gd name="connsiteX4" fmla="*/ 266700 w 530225"/>
                <a:gd name="connsiteY4" fmla="*/ 130175 h 504825"/>
                <a:gd name="connsiteX5" fmla="*/ 346075 w 530225"/>
                <a:gd name="connsiteY5" fmla="*/ 136525 h 504825"/>
                <a:gd name="connsiteX6" fmla="*/ 409575 w 530225"/>
                <a:gd name="connsiteY6" fmla="*/ 136525 h 504825"/>
                <a:gd name="connsiteX7" fmla="*/ 488950 w 530225"/>
                <a:gd name="connsiteY7" fmla="*/ 180975 h 504825"/>
                <a:gd name="connsiteX8" fmla="*/ 501650 w 530225"/>
                <a:gd name="connsiteY8" fmla="*/ 241300 h 504825"/>
                <a:gd name="connsiteX9" fmla="*/ 523875 w 530225"/>
                <a:gd name="connsiteY9" fmla="*/ 317500 h 504825"/>
                <a:gd name="connsiteX10" fmla="*/ 530225 w 530225"/>
                <a:gd name="connsiteY10" fmla="*/ 384175 h 504825"/>
                <a:gd name="connsiteX11" fmla="*/ 508000 w 530225"/>
                <a:gd name="connsiteY11" fmla="*/ 460375 h 504825"/>
                <a:gd name="connsiteX12" fmla="*/ 508000 w 530225"/>
                <a:gd name="connsiteY12" fmla="*/ 463550 h 504825"/>
                <a:gd name="connsiteX13" fmla="*/ 454025 w 530225"/>
                <a:gd name="connsiteY13" fmla="*/ 485775 h 504825"/>
                <a:gd name="connsiteX14" fmla="*/ 390525 w 530225"/>
                <a:gd name="connsiteY14" fmla="*/ 466725 h 504825"/>
                <a:gd name="connsiteX15" fmla="*/ 349250 w 530225"/>
                <a:gd name="connsiteY15" fmla="*/ 466725 h 504825"/>
                <a:gd name="connsiteX16" fmla="*/ 254000 w 530225"/>
                <a:gd name="connsiteY16" fmla="*/ 492125 h 504825"/>
                <a:gd name="connsiteX17" fmla="*/ 177800 w 530225"/>
                <a:gd name="connsiteY17" fmla="*/ 504825 h 504825"/>
                <a:gd name="connsiteX18" fmla="*/ 104775 w 530225"/>
                <a:gd name="connsiteY18" fmla="*/ 492125 h 504825"/>
                <a:gd name="connsiteX19" fmla="*/ 38100 w 530225"/>
                <a:gd name="connsiteY19" fmla="*/ 473075 h 504825"/>
                <a:gd name="connsiteX20" fmla="*/ 9525 w 530225"/>
                <a:gd name="connsiteY20" fmla="*/ 371475 h 504825"/>
                <a:gd name="connsiteX21" fmla="*/ 9525 w 530225"/>
                <a:gd name="connsiteY21" fmla="*/ 228600 h 504825"/>
                <a:gd name="connsiteX22" fmla="*/ 3175 w 530225"/>
                <a:gd name="connsiteY22" fmla="*/ 142875 h 504825"/>
                <a:gd name="connsiteX23" fmla="*/ 0 w 530225"/>
                <a:gd name="connsiteY23" fmla="*/ 53975 h 504825"/>
                <a:gd name="connsiteX24" fmla="*/ 12700 w 530225"/>
                <a:gd name="connsiteY24" fmla="*/ 0 h 50482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28600 h 511175"/>
                <a:gd name="connsiteX22" fmla="*/ 3175 w 530225"/>
                <a:gd name="connsiteY22" fmla="*/ 142875 h 511175"/>
                <a:gd name="connsiteX23" fmla="*/ 0 w 530225"/>
                <a:gd name="connsiteY23" fmla="*/ 53975 h 511175"/>
                <a:gd name="connsiteX24" fmla="*/ 12700 w 530225"/>
                <a:gd name="connsiteY24"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28600 h 511175"/>
                <a:gd name="connsiteX22" fmla="*/ 9525 w 530225"/>
                <a:gd name="connsiteY22" fmla="*/ 187325 h 511175"/>
                <a:gd name="connsiteX23" fmla="*/ 3175 w 530225"/>
                <a:gd name="connsiteY23" fmla="*/ 142875 h 511175"/>
                <a:gd name="connsiteX24" fmla="*/ 0 w 530225"/>
                <a:gd name="connsiteY24" fmla="*/ 53975 h 511175"/>
                <a:gd name="connsiteX25" fmla="*/ 12700 w 530225"/>
                <a:gd name="connsiteY25" fmla="*/ 0 h 511175"/>
                <a:gd name="connsiteX0" fmla="*/ 200025 w 717550"/>
                <a:gd name="connsiteY0" fmla="*/ 0 h 511175"/>
                <a:gd name="connsiteX1" fmla="*/ 307975 w 717550"/>
                <a:gd name="connsiteY1" fmla="*/ 47625 h 511175"/>
                <a:gd name="connsiteX2" fmla="*/ 358775 w 717550"/>
                <a:gd name="connsiteY2" fmla="*/ 82550 h 511175"/>
                <a:gd name="connsiteX3" fmla="*/ 412750 w 717550"/>
                <a:gd name="connsiteY3" fmla="*/ 114300 h 511175"/>
                <a:gd name="connsiteX4" fmla="*/ 454025 w 717550"/>
                <a:gd name="connsiteY4" fmla="*/ 130175 h 511175"/>
                <a:gd name="connsiteX5" fmla="*/ 533400 w 717550"/>
                <a:gd name="connsiteY5" fmla="*/ 136525 h 511175"/>
                <a:gd name="connsiteX6" fmla="*/ 596900 w 717550"/>
                <a:gd name="connsiteY6" fmla="*/ 136525 h 511175"/>
                <a:gd name="connsiteX7" fmla="*/ 676275 w 717550"/>
                <a:gd name="connsiteY7" fmla="*/ 180975 h 511175"/>
                <a:gd name="connsiteX8" fmla="*/ 688975 w 717550"/>
                <a:gd name="connsiteY8" fmla="*/ 241300 h 511175"/>
                <a:gd name="connsiteX9" fmla="*/ 711200 w 717550"/>
                <a:gd name="connsiteY9" fmla="*/ 317500 h 511175"/>
                <a:gd name="connsiteX10" fmla="*/ 717550 w 717550"/>
                <a:gd name="connsiteY10" fmla="*/ 384175 h 511175"/>
                <a:gd name="connsiteX11" fmla="*/ 695325 w 717550"/>
                <a:gd name="connsiteY11" fmla="*/ 460375 h 511175"/>
                <a:gd name="connsiteX12" fmla="*/ 695325 w 717550"/>
                <a:gd name="connsiteY12" fmla="*/ 463550 h 511175"/>
                <a:gd name="connsiteX13" fmla="*/ 641350 w 717550"/>
                <a:gd name="connsiteY13" fmla="*/ 485775 h 511175"/>
                <a:gd name="connsiteX14" fmla="*/ 577850 w 717550"/>
                <a:gd name="connsiteY14" fmla="*/ 466725 h 511175"/>
                <a:gd name="connsiteX15" fmla="*/ 536575 w 717550"/>
                <a:gd name="connsiteY15" fmla="*/ 466725 h 511175"/>
                <a:gd name="connsiteX16" fmla="*/ 441325 w 717550"/>
                <a:gd name="connsiteY16" fmla="*/ 492125 h 511175"/>
                <a:gd name="connsiteX17" fmla="*/ 365125 w 717550"/>
                <a:gd name="connsiteY17" fmla="*/ 504825 h 511175"/>
                <a:gd name="connsiteX18" fmla="*/ 288925 w 717550"/>
                <a:gd name="connsiteY18" fmla="*/ 511175 h 511175"/>
                <a:gd name="connsiteX19" fmla="*/ 225425 w 717550"/>
                <a:gd name="connsiteY19" fmla="*/ 473075 h 511175"/>
                <a:gd name="connsiteX20" fmla="*/ 196850 w 717550"/>
                <a:gd name="connsiteY20" fmla="*/ 371475 h 511175"/>
                <a:gd name="connsiteX21" fmla="*/ 196850 w 717550"/>
                <a:gd name="connsiteY21" fmla="*/ 228600 h 511175"/>
                <a:gd name="connsiteX22" fmla="*/ 0 w 717550"/>
                <a:gd name="connsiteY22" fmla="*/ 209550 h 511175"/>
                <a:gd name="connsiteX23" fmla="*/ 190500 w 717550"/>
                <a:gd name="connsiteY23" fmla="*/ 142875 h 511175"/>
                <a:gd name="connsiteX24" fmla="*/ 187325 w 717550"/>
                <a:gd name="connsiteY24" fmla="*/ 53975 h 511175"/>
                <a:gd name="connsiteX25" fmla="*/ 200025 w 717550"/>
                <a:gd name="connsiteY25"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28600 h 511175"/>
                <a:gd name="connsiteX22" fmla="*/ 0 w 530225"/>
                <a:gd name="connsiteY22" fmla="*/ 203200 h 511175"/>
                <a:gd name="connsiteX23" fmla="*/ 3175 w 530225"/>
                <a:gd name="connsiteY23" fmla="*/ 142875 h 511175"/>
                <a:gd name="connsiteX24" fmla="*/ 0 w 530225"/>
                <a:gd name="connsiteY24" fmla="*/ 53975 h 511175"/>
                <a:gd name="connsiteX25" fmla="*/ 12700 w 530225"/>
                <a:gd name="connsiteY25"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60350 h 511175"/>
                <a:gd name="connsiteX22" fmla="*/ 0 w 530225"/>
                <a:gd name="connsiteY22" fmla="*/ 203200 h 511175"/>
                <a:gd name="connsiteX23" fmla="*/ 3175 w 530225"/>
                <a:gd name="connsiteY23" fmla="*/ 142875 h 511175"/>
                <a:gd name="connsiteX24" fmla="*/ 0 w 530225"/>
                <a:gd name="connsiteY24" fmla="*/ 53975 h 511175"/>
                <a:gd name="connsiteX25" fmla="*/ 12700 w 530225"/>
                <a:gd name="connsiteY25"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60350 h 511175"/>
                <a:gd name="connsiteX22" fmla="*/ 12700 w 530225"/>
                <a:gd name="connsiteY22" fmla="*/ 203200 h 511175"/>
                <a:gd name="connsiteX23" fmla="*/ 3175 w 530225"/>
                <a:gd name="connsiteY23" fmla="*/ 142875 h 511175"/>
                <a:gd name="connsiteX24" fmla="*/ 0 w 530225"/>
                <a:gd name="connsiteY24" fmla="*/ 53975 h 511175"/>
                <a:gd name="connsiteX25" fmla="*/ 12700 w 530225"/>
                <a:gd name="connsiteY25" fmla="*/ 0 h 511175"/>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66725 h 508793"/>
                <a:gd name="connsiteX15" fmla="*/ 349250 w 530225"/>
                <a:gd name="connsiteY15" fmla="*/ 466725 h 508793"/>
                <a:gd name="connsiteX16" fmla="*/ 254000 w 530225"/>
                <a:gd name="connsiteY16" fmla="*/ 492125 h 508793"/>
                <a:gd name="connsiteX17" fmla="*/ 177800 w 530225"/>
                <a:gd name="connsiteY17" fmla="*/ 504825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66725 h 508793"/>
                <a:gd name="connsiteX15" fmla="*/ 349250 w 530225"/>
                <a:gd name="connsiteY15" fmla="*/ 466725 h 508793"/>
                <a:gd name="connsiteX16" fmla="*/ 254000 w 530225"/>
                <a:gd name="connsiteY16" fmla="*/ 492125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66725 h 508793"/>
                <a:gd name="connsiteX15" fmla="*/ 349250 w 530225"/>
                <a:gd name="connsiteY15" fmla="*/ 466725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66725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76250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76250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5556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85750 w 530225"/>
                <a:gd name="connsiteY4" fmla="*/ 142081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76250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5556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0225" h="508793">
                  <a:moveTo>
                    <a:pt x="12700" y="0"/>
                  </a:moveTo>
                  <a:lnTo>
                    <a:pt x="120650" y="47625"/>
                  </a:lnTo>
                  <a:lnTo>
                    <a:pt x="171450" y="82550"/>
                  </a:lnTo>
                  <a:lnTo>
                    <a:pt x="225425" y="114300"/>
                  </a:lnTo>
                  <a:lnTo>
                    <a:pt x="285750" y="142081"/>
                  </a:lnTo>
                  <a:lnTo>
                    <a:pt x="346075" y="136525"/>
                  </a:lnTo>
                  <a:lnTo>
                    <a:pt x="409575" y="136525"/>
                  </a:lnTo>
                  <a:lnTo>
                    <a:pt x="488950" y="180975"/>
                  </a:lnTo>
                  <a:lnTo>
                    <a:pt x="501650" y="241300"/>
                  </a:lnTo>
                  <a:lnTo>
                    <a:pt x="523875" y="317500"/>
                  </a:lnTo>
                  <a:lnTo>
                    <a:pt x="530225" y="384175"/>
                  </a:lnTo>
                  <a:lnTo>
                    <a:pt x="508000" y="460375"/>
                  </a:lnTo>
                  <a:lnTo>
                    <a:pt x="508000" y="463550"/>
                  </a:lnTo>
                  <a:lnTo>
                    <a:pt x="454025" y="485775"/>
                  </a:lnTo>
                  <a:lnTo>
                    <a:pt x="390525" y="478631"/>
                  </a:lnTo>
                  <a:lnTo>
                    <a:pt x="349250" y="476250"/>
                  </a:lnTo>
                  <a:lnTo>
                    <a:pt x="254000" y="477837"/>
                  </a:lnTo>
                  <a:lnTo>
                    <a:pt x="177800" y="492919"/>
                  </a:lnTo>
                  <a:lnTo>
                    <a:pt x="106363" y="508793"/>
                  </a:lnTo>
                  <a:lnTo>
                    <a:pt x="38100" y="473075"/>
                  </a:lnTo>
                  <a:lnTo>
                    <a:pt x="9525" y="371475"/>
                  </a:lnTo>
                  <a:lnTo>
                    <a:pt x="9525" y="260350"/>
                  </a:lnTo>
                  <a:lnTo>
                    <a:pt x="5556" y="203200"/>
                  </a:lnTo>
                  <a:cubicBezTo>
                    <a:pt x="4762" y="183092"/>
                    <a:pt x="3969" y="162983"/>
                    <a:pt x="3175" y="142875"/>
                  </a:cubicBezTo>
                  <a:lnTo>
                    <a:pt x="0" y="53975"/>
                  </a:lnTo>
                  <a:lnTo>
                    <a:pt x="12700" y="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9">
            <a:extLst>
              <a:ext uri="{FF2B5EF4-FFF2-40B4-BE49-F238E27FC236}">
                <a16:creationId xmlns:a16="http://schemas.microsoft.com/office/drawing/2014/main" id="{FE0B61FE-2C01-3952-2DFC-D8A6A1FC5D09}"/>
              </a:ext>
            </a:extLst>
          </p:cNvPr>
          <p:cNvGrpSpPr/>
          <p:nvPr/>
        </p:nvGrpSpPr>
        <p:grpSpPr>
          <a:xfrm>
            <a:off x="1412776" y="7813515"/>
            <a:ext cx="1158974" cy="1213960"/>
            <a:chOff x="1412776" y="7813515"/>
            <a:chExt cx="1158974" cy="1213960"/>
          </a:xfrm>
        </p:grpSpPr>
        <p:pic>
          <p:nvPicPr>
            <p:cNvPr id="22546" name="Picture 37"/>
            <p:cNvPicPr preferRelativeResize="0">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12776" y="7813515"/>
              <a:ext cx="1155936" cy="1213960"/>
            </a:xfrm>
            <a:prstGeom prst="rect">
              <a:avLst/>
            </a:prstGeom>
            <a:noFill/>
            <a:ln w="12700">
              <a:noFill/>
              <a:miter lim="800000"/>
              <a:headEnd/>
              <a:tailEnd/>
            </a:ln>
          </p:spPr>
        </p:pic>
        <p:sp>
          <p:nvSpPr>
            <p:cNvPr id="9" name="フリーフォーム: 図形 8">
              <a:extLst>
                <a:ext uri="{FF2B5EF4-FFF2-40B4-BE49-F238E27FC236}">
                  <a16:creationId xmlns:a16="http://schemas.microsoft.com/office/drawing/2014/main" id="{5C3D53CE-888F-7197-FB4C-0EA9523E9F97}"/>
                </a:ext>
              </a:extLst>
            </p:cNvPr>
            <p:cNvSpPr/>
            <p:nvPr/>
          </p:nvSpPr>
          <p:spPr>
            <a:xfrm>
              <a:off x="1435100" y="7962900"/>
              <a:ext cx="1136650" cy="1022350"/>
            </a:xfrm>
            <a:custGeom>
              <a:avLst/>
              <a:gdLst>
                <a:gd name="connsiteX0" fmla="*/ 171450 w 1136650"/>
                <a:gd name="connsiteY0" fmla="*/ 76200 h 1022350"/>
                <a:gd name="connsiteX1" fmla="*/ 342900 w 1136650"/>
                <a:gd name="connsiteY1" fmla="*/ 1397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50800 w 1136650"/>
                <a:gd name="connsiteY28" fmla="*/ 247650 h 1022350"/>
                <a:gd name="connsiteX29" fmla="*/ 101600 w 1136650"/>
                <a:gd name="connsiteY29" fmla="*/ 120650 h 1022350"/>
                <a:gd name="connsiteX30" fmla="*/ 171450 w 1136650"/>
                <a:gd name="connsiteY30" fmla="*/ 76200 h 1022350"/>
                <a:gd name="connsiteX0" fmla="*/ 171450 w 1136650"/>
                <a:gd name="connsiteY0" fmla="*/ 76200 h 1022350"/>
                <a:gd name="connsiteX1" fmla="*/ 342900 w 1136650"/>
                <a:gd name="connsiteY1" fmla="*/ 1397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120650 h 1022350"/>
                <a:gd name="connsiteX30" fmla="*/ 171450 w 1136650"/>
                <a:gd name="connsiteY30" fmla="*/ 76200 h 1022350"/>
                <a:gd name="connsiteX0" fmla="*/ 171450 w 1136650"/>
                <a:gd name="connsiteY0" fmla="*/ 76200 h 1022350"/>
                <a:gd name="connsiteX1" fmla="*/ 342900 w 1136650"/>
                <a:gd name="connsiteY1" fmla="*/ 1397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016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01600 h 1022350"/>
                <a:gd name="connsiteX2" fmla="*/ 406400 w 1136650"/>
                <a:gd name="connsiteY2" fmla="*/ 762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33350 h 1022350"/>
                <a:gd name="connsiteX2" fmla="*/ 406400 w 1136650"/>
                <a:gd name="connsiteY2" fmla="*/ 762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33350 h 1022350"/>
                <a:gd name="connsiteX2" fmla="*/ 406400 w 1136650"/>
                <a:gd name="connsiteY2" fmla="*/ 762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36650" h="1022350">
                  <a:moveTo>
                    <a:pt x="171450" y="76200"/>
                  </a:moveTo>
                  <a:lnTo>
                    <a:pt x="342900" y="133350"/>
                  </a:lnTo>
                  <a:lnTo>
                    <a:pt x="406400" y="76200"/>
                  </a:lnTo>
                  <a:lnTo>
                    <a:pt x="476250" y="44450"/>
                  </a:lnTo>
                  <a:lnTo>
                    <a:pt x="546100" y="0"/>
                  </a:lnTo>
                  <a:lnTo>
                    <a:pt x="647700" y="12700"/>
                  </a:lnTo>
                  <a:lnTo>
                    <a:pt x="774700" y="57150"/>
                  </a:lnTo>
                  <a:lnTo>
                    <a:pt x="850900" y="88900"/>
                  </a:lnTo>
                  <a:lnTo>
                    <a:pt x="965200" y="101600"/>
                  </a:lnTo>
                  <a:lnTo>
                    <a:pt x="1041400" y="101600"/>
                  </a:lnTo>
                  <a:lnTo>
                    <a:pt x="1111250" y="203200"/>
                  </a:lnTo>
                  <a:lnTo>
                    <a:pt x="1123950" y="285750"/>
                  </a:lnTo>
                  <a:lnTo>
                    <a:pt x="1136650" y="400050"/>
                  </a:lnTo>
                  <a:lnTo>
                    <a:pt x="1117600" y="501650"/>
                  </a:lnTo>
                  <a:lnTo>
                    <a:pt x="1117600" y="654050"/>
                  </a:lnTo>
                  <a:lnTo>
                    <a:pt x="1085850" y="850900"/>
                  </a:lnTo>
                  <a:lnTo>
                    <a:pt x="1047750" y="996950"/>
                  </a:lnTo>
                  <a:lnTo>
                    <a:pt x="933450" y="1022350"/>
                  </a:lnTo>
                  <a:lnTo>
                    <a:pt x="825500" y="1003300"/>
                  </a:lnTo>
                  <a:lnTo>
                    <a:pt x="685800" y="971550"/>
                  </a:lnTo>
                  <a:lnTo>
                    <a:pt x="571500" y="952500"/>
                  </a:lnTo>
                  <a:lnTo>
                    <a:pt x="469900" y="958850"/>
                  </a:lnTo>
                  <a:lnTo>
                    <a:pt x="361950" y="990600"/>
                  </a:lnTo>
                  <a:lnTo>
                    <a:pt x="228600" y="990600"/>
                  </a:lnTo>
                  <a:lnTo>
                    <a:pt x="88900" y="952500"/>
                  </a:lnTo>
                  <a:lnTo>
                    <a:pt x="19050" y="876300"/>
                  </a:lnTo>
                  <a:lnTo>
                    <a:pt x="0" y="679450"/>
                  </a:lnTo>
                  <a:lnTo>
                    <a:pt x="12700" y="444500"/>
                  </a:lnTo>
                  <a:lnTo>
                    <a:pt x="38100" y="228600"/>
                  </a:lnTo>
                  <a:lnTo>
                    <a:pt x="101600" y="95250"/>
                  </a:lnTo>
                  <a:lnTo>
                    <a:pt x="171450" y="7620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 name="グループ化 11">
            <a:extLst>
              <a:ext uri="{FF2B5EF4-FFF2-40B4-BE49-F238E27FC236}">
                <a16:creationId xmlns:a16="http://schemas.microsoft.com/office/drawing/2014/main" id="{058C9ED9-D5EE-88E4-1A89-5D8B1D51537C}"/>
              </a:ext>
            </a:extLst>
          </p:cNvPr>
          <p:cNvGrpSpPr/>
          <p:nvPr/>
        </p:nvGrpSpPr>
        <p:grpSpPr>
          <a:xfrm>
            <a:off x="4289290" y="7813515"/>
            <a:ext cx="1094363" cy="1120865"/>
            <a:chOff x="4289290" y="7813515"/>
            <a:chExt cx="1094363" cy="1120865"/>
          </a:xfrm>
        </p:grpSpPr>
        <p:pic>
          <p:nvPicPr>
            <p:cNvPr id="22547" name="Picture 38"/>
            <p:cNvPicPr preferRelativeResize="0">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289290" y="7813515"/>
              <a:ext cx="1094363" cy="1120865"/>
            </a:xfrm>
            <a:prstGeom prst="rect">
              <a:avLst/>
            </a:prstGeom>
            <a:noFill/>
            <a:ln w="12700">
              <a:noFill/>
              <a:miter lim="800000"/>
              <a:headEnd/>
              <a:tailEnd/>
            </a:ln>
          </p:spPr>
        </p:pic>
        <p:sp>
          <p:nvSpPr>
            <p:cNvPr id="11" name="フリーフォーム: 図形 10">
              <a:extLst>
                <a:ext uri="{FF2B5EF4-FFF2-40B4-BE49-F238E27FC236}">
                  <a16:creationId xmlns:a16="http://schemas.microsoft.com/office/drawing/2014/main" id="{D8472C18-480C-4117-E639-E8DF766C2136}"/>
                </a:ext>
              </a:extLst>
            </p:cNvPr>
            <p:cNvSpPr/>
            <p:nvPr/>
          </p:nvSpPr>
          <p:spPr>
            <a:xfrm>
              <a:off x="4318000" y="7905750"/>
              <a:ext cx="1057275" cy="974725"/>
            </a:xfrm>
            <a:custGeom>
              <a:avLst/>
              <a:gdLst>
                <a:gd name="connsiteX0" fmla="*/ 142875 w 1057275"/>
                <a:gd name="connsiteY0" fmla="*/ 942975 h 965200"/>
                <a:gd name="connsiteX1" fmla="*/ 63500 w 1057275"/>
                <a:gd name="connsiteY1" fmla="*/ 923925 h 965200"/>
                <a:gd name="connsiteX2" fmla="*/ 12700 w 1057275"/>
                <a:gd name="connsiteY2" fmla="*/ 873125 h 965200"/>
                <a:gd name="connsiteX3" fmla="*/ 0 w 1057275"/>
                <a:gd name="connsiteY3" fmla="*/ 793750 h 965200"/>
                <a:gd name="connsiteX4" fmla="*/ 0 w 1057275"/>
                <a:gd name="connsiteY4" fmla="*/ 733425 h 965200"/>
                <a:gd name="connsiteX5" fmla="*/ 19050 w 1057275"/>
                <a:gd name="connsiteY5" fmla="*/ 688975 h 965200"/>
                <a:gd name="connsiteX6" fmla="*/ 44450 w 1057275"/>
                <a:gd name="connsiteY6" fmla="*/ 644525 h 965200"/>
                <a:gd name="connsiteX7" fmla="*/ 9525 w 1057275"/>
                <a:gd name="connsiteY7" fmla="*/ 609600 h 965200"/>
                <a:gd name="connsiteX8" fmla="*/ 0 w 1057275"/>
                <a:gd name="connsiteY8" fmla="*/ 514350 h 965200"/>
                <a:gd name="connsiteX9" fmla="*/ 3175 w 1057275"/>
                <a:gd name="connsiteY9" fmla="*/ 393700 h 965200"/>
                <a:gd name="connsiteX10" fmla="*/ 25400 w 1057275"/>
                <a:gd name="connsiteY10" fmla="*/ 257175 h 965200"/>
                <a:gd name="connsiteX11" fmla="*/ 57150 w 1057275"/>
                <a:gd name="connsiteY11" fmla="*/ 127000 h 965200"/>
                <a:gd name="connsiteX12" fmla="*/ 82550 w 1057275"/>
                <a:gd name="connsiteY12" fmla="*/ 60325 h 965200"/>
                <a:gd name="connsiteX13" fmla="*/ 142875 w 1057275"/>
                <a:gd name="connsiteY13" fmla="*/ 50800 h 965200"/>
                <a:gd name="connsiteX14" fmla="*/ 196850 w 1057275"/>
                <a:gd name="connsiteY14" fmla="*/ 76200 h 965200"/>
                <a:gd name="connsiteX15" fmla="*/ 285750 w 1057275"/>
                <a:gd name="connsiteY15" fmla="*/ 130175 h 965200"/>
                <a:gd name="connsiteX16" fmla="*/ 355600 w 1057275"/>
                <a:gd name="connsiteY16" fmla="*/ 73025 h 965200"/>
                <a:gd name="connsiteX17" fmla="*/ 409575 w 1057275"/>
                <a:gd name="connsiteY17" fmla="*/ 34925 h 965200"/>
                <a:gd name="connsiteX18" fmla="*/ 504825 w 1057275"/>
                <a:gd name="connsiteY18" fmla="*/ 0 h 965200"/>
                <a:gd name="connsiteX19" fmla="*/ 596900 w 1057275"/>
                <a:gd name="connsiteY19" fmla="*/ 0 h 965200"/>
                <a:gd name="connsiteX20" fmla="*/ 673100 w 1057275"/>
                <a:gd name="connsiteY20" fmla="*/ 28575 h 965200"/>
                <a:gd name="connsiteX21" fmla="*/ 717550 w 1057275"/>
                <a:gd name="connsiteY21" fmla="*/ 63500 h 965200"/>
                <a:gd name="connsiteX22" fmla="*/ 784225 w 1057275"/>
                <a:gd name="connsiteY22" fmla="*/ 92075 h 965200"/>
                <a:gd name="connsiteX23" fmla="*/ 863600 w 1057275"/>
                <a:gd name="connsiteY23" fmla="*/ 111125 h 965200"/>
                <a:gd name="connsiteX24" fmla="*/ 939800 w 1057275"/>
                <a:gd name="connsiteY24" fmla="*/ 111125 h 965200"/>
                <a:gd name="connsiteX25" fmla="*/ 996950 w 1057275"/>
                <a:gd name="connsiteY25" fmla="*/ 139700 h 965200"/>
                <a:gd name="connsiteX26" fmla="*/ 1031875 w 1057275"/>
                <a:gd name="connsiteY26" fmla="*/ 241300 h 965200"/>
                <a:gd name="connsiteX27" fmla="*/ 1057275 w 1057275"/>
                <a:gd name="connsiteY27" fmla="*/ 346075 h 965200"/>
                <a:gd name="connsiteX28" fmla="*/ 1050925 w 1057275"/>
                <a:gd name="connsiteY28" fmla="*/ 419100 h 965200"/>
                <a:gd name="connsiteX29" fmla="*/ 1006475 w 1057275"/>
                <a:gd name="connsiteY29" fmla="*/ 460375 h 965200"/>
                <a:gd name="connsiteX30" fmla="*/ 920750 w 1057275"/>
                <a:gd name="connsiteY30" fmla="*/ 450850 h 965200"/>
                <a:gd name="connsiteX31" fmla="*/ 815975 w 1057275"/>
                <a:gd name="connsiteY31" fmla="*/ 450850 h 965200"/>
                <a:gd name="connsiteX32" fmla="*/ 695325 w 1057275"/>
                <a:gd name="connsiteY32" fmla="*/ 469900 h 965200"/>
                <a:gd name="connsiteX33" fmla="*/ 644525 w 1057275"/>
                <a:gd name="connsiteY33" fmla="*/ 463550 h 965200"/>
                <a:gd name="connsiteX34" fmla="*/ 603250 w 1057275"/>
                <a:gd name="connsiteY34" fmla="*/ 492125 h 965200"/>
                <a:gd name="connsiteX35" fmla="*/ 615950 w 1057275"/>
                <a:gd name="connsiteY35" fmla="*/ 552450 h 965200"/>
                <a:gd name="connsiteX36" fmla="*/ 600075 w 1057275"/>
                <a:gd name="connsiteY36" fmla="*/ 619125 h 965200"/>
                <a:gd name="connsiteX37" fmla="*/ 584200 w 1057275"/>
                <a:gd name="connsiteY37" fmla="*/ 711200 h 965200"/>
                <a:gd name="connsiteX38" fmla="*/ 571500 w 1057275"/>
                <a:gd name="connsiteY38" fmla="*/ 781050 h 965200"/>
                <a:gd name="connsiteX39" fmla="*/ 520700 w 1057275"/>
                <a:gd name="connsiteY39" fmla="*/ 917575 h 965200"/>
                <a:gd name="connsiteX40" fmla="*/ 473075 w 1057275"/>
                <a:gd name="connsiteY40" fmla="*/ 965200 h 965200"/>
                <a:gd name="connsiteX41" fmla="*/ 349250 w 1057275"/>
                <a:gd name="connsiteY41" fmla="*/ 958850 h 965200"/>
                <a:gd name="connsiteX42" fmla="*/ 273050 w 1057275"/>
                <a:gd name="connsiteY42" fmla="*/ 946150 h 965200"/>
                <a:gd name="connsiteX43" fmla="*/ 215900 w 1057275"/>
                <a:gd name="connsiteY43" fmla="*/ 933450 h 965200"/>
                <a:gd name="connsiteX44" fmla="*/ 142875 w 1057275"/>
                <a:gd name="connsiteY44" fmla="*/ 942975 h 965200"/>
                <a:gd name="connsiteX0" fmla="*/ 142875 w 1057275"/>
                <a:gd name="connsiteY0" fmla="*/ 942975 h 965200"/>
                <a:gd name="connsiteX1" fmla="*/ 63500 w 1057275"/>
                <a:gd name="connsiteY1" fmla="*/ 923925 h 965200"/>
                <a:gd name="connsiteX2" fmla="*/ 12700 w 1057275"/>
                <a:gd name="connsiteY2" fmla="*/ 873125 h 965200"/>
                <a:gd name="connsiteX3" fmla="*/ 0 w 1057275"/>
                <a:gd name="connsiteY3" fmla="*/ 793750 h 965200"/>
                <a:gd name="connsiteX4" fmla="*/ 0 w 1057275"/>
                <a:gd name="connsiteY4" fmla="*/ 733425 h 965200"/>
                <a:gd name="connsiteX5" fmla="*/ 19050 w 1057275"/>
                <a:gd name="connsiteY5" fmla="*/ 688975 h 965200"/>
                <a:gd name="connsiteX6" fmla="*/ 44450 w 1057275"/>
                <a:gd name="connsiteY6" fmla="*/ 644525 h 965200"/>
                <a:gd name="connsiteX7" fmla="*/ 9525 w 1057275"/>
                <a:gd name="connsiteY7" fmla="*/ 609600 h 965200"/>
                <a:gd name="connsiteX8" fmla="*/ 0 w 1057275"/>
                <a:gd name="connsiteY8" fmla="*/ 514350 h 965200"/>
                <a:gd name="connsiteX9" fmla="*/ 3175 w 1057275"/>
                <a:gd name="connsiteY9" fmla="*/ 393700 h 965200"/>
                <a:gd name="connsiteX10" fmla="*/ 25400 w 1057275"/>
                <a:gd name="connsiteY10" fmla="*/ 257175 h 965200"/>
                <a:gd name="connsiteX11" fmla="*/ 57150 w 1057275"/>
                <a:gd name="connsiteY11" fmla="*/ 127000 h 965200"/>
                <a:gd name="connsiteX12" fmla="*/ 95250 w 1057275"/>
                <a:gd name="connsiteY12" fmla="*/ 66675 h 965200"/>
                <a:gd name="connsiteX13" fmla="*/ 142875 w 1057275"/>
                <a:gd name="connsiteY13" fmla="*/ 50800 h 965200"/>
                <a:gd name="connsiteX14" fmla="*/ 196850 w 1057275"/>
                <a:gd name="connsiteY14" fmla="*/ 76200 h 965200"/>
                <a:gd name="connsiteX15" fmla="*/ 285750 w 1057275"/>
                <a:gd name="connsiteY15" fmla="*/ 130175 h 965200"/>
                <a:gd name="connsiteX16" fmla="*/ 355600 w 1057275"/>
                <a:gd name="connsiteY16" fmla="*/ 73025 h 965200"/>
                <a:gd name="connsiteX17" fmla="*/ 409575 w 1057275"/>
                <a:gd name="connsiteY17" fmla="*/ 34925 h 965200"/>
                <a:gd name="connsiteX18" fmla="*/ 504825 w 1057275"/>
                <a:gd name="connsiteY18" fmla="*/ 0 h 965200"/>
                <a:gd name="connsiteX19" fmla="*/ 596900 w 1057275"/>
                <a:gd name="connsiteY19" fmla="*/ 0 h 965200"/>
                <a:gd name="connsiteX20" fmla="*/ 673100 w 1057275"/>
                <a:gd name="connsiteY20" fmla="*/ 28575 h 965200"/>
                <a:gd name="connsiteX21" fmla="*/ 717550 w 1057275"/>
                <a:gd name="connsiteY21" fmla="*/ 63500 h 965200"/>
                <a:gd name="connsiteX22" fmla="*/ 784225 w 1057275"/>
                <a:gd name="connsiteY22" fmla="*/ 92075 h 965200"/>
                <a:gd name="connsiteX23" fmla="*/ 863600 w 1057275"/>
                <a:gd name="connsiteY23" fmla="*/ 111125 h 965200"/>
                <a:gd name="connsiteX24" fmla="*/ 939800 w 1057275"/>
                <a:gd name="connsiteY24" fmla="*/ 111125 h 965200"/>
                <a:gd name="connsiteX25" fmla="*/ 996950 w 1057275"/>
                <a:gd name="connsiteY25" fmla="*/ 139700 h 965200"/>
                <a:gd name="connsiteX26" fmla="*/ 1031875 w 1057275"/>
                <a:gd name="connsiteY26" fmla="*/ 241300 h 965200"/>
                <a:gd name="connsiteX27" fmla="*/ 1057275 w 1057275"/>
                <a:gd name="connsiteY27" fmla="*/ 346075 h 965200"/>
                <a:gd name="connsiteX28" fmla="*/ 1050925 w 1057275"/>
                <a:gd name="connsiteY28" fmla="*/ 419100 h 965200"/>
                <a:gd name="connsiteX29" fmla="*/ 1006475 w 1057275"/>
                <a:gd name="connsiteY29" fmla="*/ 460375 h 965200"/>
                <a:gd name="connsiteX30" fmla="*/ 920750 w 1057275"/>
                <a:gd name="connsiteY30" fmla="*/ 450850 h 965200"/>
                <a:gd name="connsiteX31" fmla="*/ 815975 w 1057275"/>
                <a:gd name="connsiteY31" fmla="*/ 450850 h 965200"/>
                <a:gd name="connsiteX32" fmla="*/ 695325 w 1057275"/>
                <a:gd name="connsiteY32" fmla="*/ 469900 h 965200"/>
                <a:gd name="connsiteX33" fmla="*/ 644525 w 1057275"/>
                <a:gd name="connsiteY33" fmla="*/ 463550 h 965200"/>
                <a:gd name="connsiteX34" fmla="*/ 603250 w 1057275"/>
                <a:gd name="connsiteY34" fmla="*/ 492125 h 965200"/>
                <a:gd name="connsiteX35" fmla="*/ 615950 w 1057275"/>
                <a:gd name="connsiteY35" fmla="*/ 552450 h 965200"/>
                <a:gd name="connsiteX36" fmla="*/ 600075 w 1057275"/>
                <a:gd name="connsiteY36" fmla="*/ 619125 h 965200"/>
                <a:gd name="connsiteX37" fmla="*/ 584200 w 1057275"/>
                <a:gd name="connsiteY37" fmla="*/ 711200 h 965200"/>
                <a:gd name="connsiteX38" fmla="*/ 571500 w 1057275"/>
                <a:gd name="connsiteY38" fmla="*/ 781050 h 965200"/>
                <a:gd name="connsiteX39" fmla="*/ 520700 w 1057275"/>
                <a:gd name="connsiteY39" fmla="*/ 917575 h 965200"/>
                <a:gd name="connsiteX40" fmla="*/ 473075 w 1057275"/>
                <a:gd name="connsiteY40" fmla="*/ 965200 h 965200"/>
                <a:gd name="connsiteX41" fmla="*/ 349250 w 1057275"/>
                <a:gd name="connsiteY41" fmla="*/ 958850 h 965200"/>
                <a:gd name="connsiteX42" fmla="*/ 273050 w 1057275"/>
                <a:gd name="connsiteY42" fmla="*/ 946150 h 965200"/>
                <a:gd name="connsiteX43" fmla="*/ 215900 w 1057275"/>
                <a:gd name="connsiteY43" fmla="*/ 933450 h 965200"/>
                <a:gd name="connsiteX44" fmla="*/ 142875 w 1057275"/>
                <a:gd name="connsiteY44" fmla="*/ 942975 h 965200"/>
                <a:gd name="connsiteX0" fmla="*/ 142875 w 1057275"/>
                <a:gd name="connsiteY0" fmla="*/ 942975 h 965200"/>
                <a:gd name="connsiteX1" fmla="*/ 63500 w 1057275"/>
                <a:gd name="connsiteY1" fmla="*/ 923925 h 965200"/>
                <a:gd name="connsiteX2" fmla="*/ 12700 w 1057275"/>
                <a:gd name="connsiteY2" fmla="*/ 873125 h 965200"/>
                <a:gd name="connsiteX3" fmla="*/ 0 w 1057275"/>
                <a:gd name="connsiteY3" fmla="*/ 793750 h 965200"/>
                <a:gd name="connsiteX4" fmla="*/ 0 w 1057275"/>
                <a:gd name="connsiteY4" fmla="*/ 733425 h 965200"/>
                <a:gd name="connsiteX5" fmla="*/ 19050 w 1057275"/>
                <a:gd name="connsiteY5" fmla="*/ 688975 h 965200"/>
                <a:gd name="connsiteX6" fmla="*/ 44450 w 1057275"/>
                <a:gd name="connsiteY6" fmla="*/ 644525 h 965200"/>
                <a:gd name="connsiteX7" fmla="*/ 9525 w 1057275"/>
                <a:gd name="connsiteY7" fmla="*/ 609600 h 965200"/>
                <a:gd name="connsiteX8" fmla="*/ 0 w 1057275"/>
                <a:gd name="connsiteY8" fmla="*/ 514350 h 965200"/>
                <a:gd name="connsiteX9" fmla="*/ 3175 w 1057275"/>
                <a:gd name="connsiteY9" fmla="*/ 393700 h 965200"/>
                <a:gd name="connsiteX10" fmla="*/ 25400 w 1057275"/>
                <a:gd name="connsiteY10" fmla="*/ 257175 h 965200"/>
                <a:gd name="connsiteX11" fmla="*/ 57150 w 1057275"/>
                <a:gd name="connsiteY11" fmla="*/ 127000 h 965200"/>
                <a:gd name="connsiteX12" fmla="*/ 95250 w 1057275"/>
                <a:gd name="connsiteY12" fmla="*/ 66675 h 965200"/>
                <a:gd name="connsiteX13" fmla="*/ 142875 w 1057275"/>
                <a:gd name="connsiteY13" fmla="*/ 60325 h 965200"/>
                <a:gd name="connsiteX14" fmla="*/ 196850 w 1057275"/>
                <a:gd name="connsiteY14" fmla="*/ 76200 h 965200"/>
                <a:gd name="connsiteX15" fmla="*/ 285750 w 1057275"/>
                <a:gd name="connsiteY15" fmla="*/ 130175 h 965200"/>
                <a:gd name="connsiteX16" fmla="*/ 355600 w 1057275"/>
                <a:gd name="connsiteY16" fmla="*/ 73025 h 965200"/>
                <a:gd name="connsiteX17" fmla="*/ 409575 w 1057275"/>
                <a:gd name="connsiteY17" fmla="*/ 34925 h 965200"/>
                <a:gd name="connsiteX18" fmla="*/ 504825 w 1057275"/>
                <a:gd name="connsiteY18" fmla="*/ 0 h 965200"/>
                <a:gd name="connsiteX19" fmla="*/ 596900 w 1057275"/>
                <a:gd name="connsiteY19" fmla="*/ 0 h 965200"/>
                <a:gd name="connsiteX20" fmla="*/ 673100 w 1057275"/>
                <a:gd name="connsiteY20" fmla="*/ 28575 h 965200"/>
                <a:gd name="connsiteX21" fmla="*/ 717550 w 1057275"/>
                <a:gd name="connsiteY21" fmla="*/ 63500 h 965200"/>
                <a:gd name="connsiteX22" fmla="*/ 784225 w 1057275"/>
                <a:gd name="connsiteY22" fmla="*/ 92075 h 965200"/>
                <a:gd name="connsiteX23" fmla="*/ 863600 w 1057275"/>
                <a:gd name="connsiteY23" fmla="*/ 111125 h 965200"/>
                <a:gd name="connsiteX24" fmla="*/ 939800 w 1057275"/>
                <a:gd name="connsiteY24" fmla="*/ 111125 h 965200"/>
                <a:gd name="connsiteX25" fmla="*/ 996950 w 1057275"/>
                <a:gd name="connsiteY25" fmla="*/ 139700 h 965200"/>
                <a:gd name="connsiteX26" fmla="*/ 1031875 w 1057275"/>
                <a:gd name="connsiteY26" fmla="*/ 241300 h 965200"/>
                <a:gd name="connsiteX27" fmla="*/ 1057275 w 1057275"/>
                <a:gd name="connsiteY27" fmla="*/ 346075 h 965200"/>
                <a:gd name="connsiteX28" fmla="*/ 1050925 w 1057275"/>
                <a:gd name="connsiteY28" fmla="*/ 419100 h 965200"/>
                <a:gd name="connsiteX29" fmla="*/ 1006475 w 1057275"/>
                <a:gd name="connsiteY29" fmla="*/ 460375 h 965200"/>
                <a:gd name="connsiteX30" fmla="*/ 920750 w 1057275"/>
                <a:gd name="connsiteY30" fmla="*/ 450850 h 965200"/>
                <a:gd name="connsiteX31" fmla="*/ 815975 w 1057275"/>
                <a:gd name="connsiteY31" fmla="*/ 450850 h 965200"/>
                <a:gd name="connsiteX32" fmla="*/ 695325 w 1057275"/>
                <a:gd name="connsiteY32" fmla="*/ 469900 h 965200"/>
                <a:gd name="connsiteX33" fmla="*/ 644525 w 1057275"/>
                <a:gd name="connsiteY33" fmla="*/ 463550 h 965200"/>
                <a:gd name="connsiteX34" fmla="*/ 603250 w 1057275"/>
                <a:gd name="connsiteY34" fmla="*/ 492125 h 965200"/>
                <a:gd name="connsiteX35" fmla="*/ 615950 w 1057275"/>
                <a:gd name="connsiteY35" fmla="*/ 552450 h 965200"/>
                <a:gd name="connsiteX36" fmla="*/ 600075 w 1057275"/>
                <a:gd name="connsiteY36" fmla="*/ 619125 h 965200"/>
                <a:gd name="connsiteX37" fmla="*/ 584200 w 1057275"/>
                <a:gd name="connsiteY37" fmla="*/ 711200 h 965200"/>
                <a:gd name="connsiteX38" fmla="*/ 571500 w 1057275"/>
                <a:gd name="connsiteY38" fmla="*/ 781050 h 965200"/>
                <a:gd name="connsiteX39" fmla="*/ 520700 w 1057275"/>
                <a:gd name="connsiteY39" fmla="*/ 917575 h 965200"/>
                <a:gd name="connsiteX40" fmla="*/ 473075 w 1057275"/>
                <a:gd name="connsiteY40" fmla="*/ 965200 h 965200"/>
                <a:gd name="connsiteX41" fmla="*/ 349250 w 1057275"/>
                <a:gd name="connsiteY41" fmla="*/ 958850 h 965200"/>
                <a:gd name="connsiteX42" fmla="*/ 273050 w 1057275"/>
                <a:gd name="connsiteY42" fmla="*/ 946150 h 965200"/>
                <a:gd name="connsiteX43" fmla="*/ 215900 w 1057275"/>
                <a:gd name="connsiteY43" fmla="*/ 933450 h 965200"/>
                <a:gd name="connsiteX44" fmla="*/ 142875 w 1057275"/>
                <a:gd name="connsiteY44" fmla="*/ 942975 h 96520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596900 w 1057275"/>
                <a:gd name="connsiteY19" fmla="*/ 19050 h 984250"/>
                <a:gd name="connsiteX20" fmla="*/ 673100 w 1057275"/>
                <a:gd name="connsiteY20" fmla="*/ 47625 h 984250"/>
                <a:gd name="connsiteX21" fmla="*/ 717550 w 1057275"/>
                <a:gd name="connsiteY21" fmla="*/ 8255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673100 w 1057275"/>
                <a:gd name="connsiteY20" fmla="*/ 47625 h 984250"/>
                <a:gd name="connsiteX21" fmla="*/ 717550 w 1057275"/>
                <a:gd name="connsiteY21" fmla="*/ 8255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17550 w 1057275"/>
                <a:gd name="connsiteY21" fmla="*/ 8255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30175 h 984250"/>
                <a:gd name="connsiteX24" fmla="*/ 946150 w 1057275"/>
                <a:gd name="connsiteY24" fmla="*/ 107950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20650 h 984250"/>
                <a:gd name="connsiteX24" fmla="*/ 946150 w 1057275"/>
                <a:gd name="connsiteY24" fmla="*/ 107950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20650 h 984250"/>
                <a:gd name="connsiteX24" fmla="*/ 946150 w 1057275"/>
                <a:gd name="connsiteY24" fmla="*/ 107950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58850 h 981075"/>
                <a:gd name="connsiteX1" fmla="*/ 63500 w 1057275"/>
                <a:gd name="connsiteY1" fmla="*/ 939800 h 981075"/>
                <a:gd name="connsiteX2" fmla="*/ 12700 w 1057275"/>
                <a:gd name="connsiteY2" fmla="*/ 889000 h 981075"/>
                <a:gd name="connsiteX3" fmla="*/ 0 w 1057275"/>
                <a:gd name="connsiteY3" fmla="*/ 809625 h 981075"/>
                <a:gd name="connsiteX4" fmla="*/ 0 w 1057275"/>
                <a:gd name="connsiteY4" fmla="*/ 749300 h 981075"/>
                <a:gd name="connsiteX5" fmla="*/ 19050 w 1057275"/>
                <a:gd name="connsiteY5" fmla="*/ 704850 h 981075"/>
                <a:gd name="connsiteX6" fmla="*/ 44450 w 1057275"/>
                <a:gd name="connsiteY6" fmla="*/ 660400 h 981075"/>
                <a:gd name="connsiteX7" fmla="*/ 9525 w 1057275"/>
                <a:gd name="connsiteY7" fmla="*/ 625475 h 981075"/>
                <a:gd name="connsiteX8" fmla="*/ 0 w 1057275"/>
                <a:gd name="connsiteY8" fmla="*/ 530225 h 981075"/>
                <a:gd name="connsiteX9" fmla="*/ 3175 w 1057275"/>
                <a:gd name="connsiteY9" fmla="*/ 409575 h 981075"/>
                <a:gd name="connsiteX10" fmla="*/ 25400 w 1057275"/>
                <a:gd name="connsiteY10" fmla="*/ 273050 h 981075"/>
                <a:gd name="connsiteX11" fmla="*/ 57150 w 1057275"/>
                <a:gd name="connsiteY11" fmla="*/ 142875 h 981075"/>
                <a:gd name="connsiteX12" fmla="*/ 95250 w 1057275"/>
                <a:gd name="connsiteY12" fmla="*/ 82550 h 981075"/>
                <a:gd name="connsiteX13" fmla="*/ 142875 w 1057275"/>
                <a:gd name="connsiteY13" fmla="*/ 76200 h 981075"/>
                <a:gd name="connsiteX14" fmla="*/ 196850 w 1057275"/>
                <a:gd name="connsiteY14" fmla="*/ 92075 h 981075"/>
                <a:gd name="connsiteX15" fmla="*/ 285750 w 1057275"/>
                <a:gd name="connsiteY15" fmla="*/ 146050 h 981075"/>
                <a:gd name="connsiteX16" fmla="*/ 355600 w 1057275"/>
                <a:gd name="connsiteY16" fmla="*/ 88900 h 981075"/>
                <a:gd name="connsiteX17" fmla="*/ 409575 w 1057275"/>
                <a:gd name="connsiteY17" fmla="*/ 50800 h 981075"/>
                <a:gd name="connsiteX18" fmla="*/ 514350 w 1057275"/>
                <a:gd name="connsiteY18" fmla="*/ 19050 h 981075"/>
                <a:gd name="connsiteX19" fmla="*/ 625475 w 1057275"/>
                <a:gd name="connsiteY19" fmla="*/ 0 h 981075"/>
                <a:gd name="connsiteX20" fmla="*/ 701675 w 1057275"/>
                <a:gd name="connsiteY20" fmla="*/ 34925 h 981075"/>
                <a:gd name="connsiteX21" fmla="*/ 736600 w 1057275"/>
                <a:gd name="connsiteY21" fmla="*/ 73025 h 981075"/>
                <a:gd name="connsiteX22" fmla="*/ 784225 w 1057275"/>
                <a:gd name="connsiteY22" fmla="*/ 107950 h 981075"/>
                <a:gd name="connsiteX23" fmla="*/ 863600 w 1057275"/>
                <a:gd name="connsiteY23" fmla="*/ 117475 h 981075"/>
                <a:gd name="connsiteX24" fmla="*/ 946150 w 1057275"/>
                <a:gd name="connsiteY24" fmla="*/ 104775 h 981075"/>
                <a:gd name="connsiteX25" fmla="*/ 996950 w 1057275"/>
                <a:gd name="connsiteY25" fmla="*/ 155575 h 981075"/>
                <a:gd name="connsiteX26" fmla="*/ 1031875 w 1057275"/>
                <a:gd name="connsiteY26" fmla="*/ 257175 h 981075"/>
                <a:gd name="connsiteX27" fmla="*/ 1057275 w 1057275"/>
                <a:gd name="connsiteY27" fmla="*/ 361950 h 981075"/>
                <a:gd name="connsiteX28" fmla="*/ 1050925 w 1057275"/>
                <a:gd name="connsiteY28" fmla="*/ 434975 h 981075"/>
                <a:gd name="connsiteX29" fmla="*/ 1006475 w 1057275"/>
                <a:gd name="connsiteY29" fmla="*/ 476250 h 981075"/>
                <a:gd name="connsiteX30" fmla="*/ 920750 w 1057275"/>
                <a:gd name="connsiteY30" fmla="*/ 466725 h 981075"/>
                <a:gd name="connsiteX31" fmla="*/ 815975 w 1057275"/>
                <a:gd name="connsiteY31" fmla="*/ 466725 h 981075"/>
                <a:gd name="connsiteX32" fmla="*/ 695325 w 1057275"/>
                <a:gd name="connsiteY32" fmla="*/ 485775 h 981075"/>
                <a:gd name="connsiteX33" fmla="*/ 644525 w 1057275"/>
                <a:gd name="connsiteY33" fmla="*/ 479425 h 981075"/>
                <a:gd name="connsiteX34" fmla="*/ 603250 w 1057275"/>
                <a:gd name="connsiteY34" fmla="*/ 508000 h 981075"/>
                <a:gd name="connsiteX35" fmla="*/ 615950 w 1057275"/>
                <a:gd name="connsiteY35" fmla="*/ 568325 h 981075"/>
                <a:gd name="connsiteX36" fmla="*/ 600075 w 1057275"/>
                <a:gd name="connsiteY36" fmla="*/ 635000 h 981075"/>
                <a:gd name="connsiteX37" fmla="*/ 584200 w 1057275"/>
                <a:gd name="connsiteY37" fmla="*/ 727075 h 981075"/>
                <a:gd name="connsiteX38" fmla="*/ 571500 w 1057275"/>
                <a:gd name="connsiteY38" fmla="*/ 796925 h 981075"/>
                <a:gd name="connsiteX39" fmla="*/ 520700 w 1057275"/>
                <a:gd name="connsiteY39" fmla="*/ 933450 h 981075"/>
                <a:gd name="connsiteX40" fmla="*/ 473075 w 1057275"/>
                <a:gd name="connsiteY40" fmla="*/ 981075 h 981075"/>
                <a:gd name="connsiteX41" fmla="*/ 349250 w 1057275"/>
                <a:gd name="connsiteY41" fmla="*/ 974725 h 981075"/>
                <a:gd name="connsiteX42" fmla="*/ 273050 w 1057275"/>
                <a:gd name="connsiteY42" fmla="*/ 962025 h 981075"/>
                <a:gd name="connsiteX43" fmla="*/ 215900 w 1057275"/>
                <a:gd name="connsiteY43" fmla="*/ 949325 h 981075"/>
                <a:gd name="connsiteX44" fmla="*/ 142875 w 1057275"/>
                <a:gd name="connsiteY44" fmla="*/ 958850 h 981075"/>
                <a:gd name="connsiteX0" fmla="*/ 142875 w 1057275"/>
                <a:gd name="connsiteY0" fmla="*/ 952500 h 974725"/>
                <a:gd name="connsiteX1" fmla="*/ 63500 w 1057275"/>
                <a:gd name="connsiteY1" fmla="*/ 933450 h 974725"/>
                <a:gd name="connsiteX2" fmla="*/ 12700 w 1057275"/>
                <a:gd name="connsiteY2" fmla="*/ 882650 h 974725"/>
                <a:gd name="connsiteX3" fmla="*/ 0 w 1057275"/>
                <a:gd name="connsiteY3" fmla="*/ 803275 h 974725"/>
                <a:gd name="connsiteX4" fmla="*/ 0 w 1057275"/>
                <a:gd name="connsiteY4" fmla="*/ 742950 h 974725"/>
                <a:gd name="connsiteX5" fmla="*/ 19050 w 1057275"/>
                <a:gd name="connsiteY5" fmla="*/ 698500 h 974725"/>
                <a:gd name="connsiteX6" fmla="*/ 44450 w 1057275"/>
                <a:gd name="connsiteY6" fmla="*/ 654050 h 974725"/>
                <a:gd name="connsiteX7" fmla="*/ 9525 w 1057275"/>
                <a:gd name="connsiteY7" fmla="*/ 619125 h 974725"/>
                <a:gd name="connsiteX8" fmla="*/ 0 w 1057275"/>
                <a:gd name="connsiteY8" fmla="*/ 523875 h 974725"/>
                <a:gd name="connsiteX9" fmla="*/ 3175 w 1057275"/>
                <a:gd name="connsiteY9" fmla="*/ 403225 h 974725"/>
                <a:gd name="connsiteX10" fmla="*/ 25400 w 1057275"/>
                <a:gd name="connsiteY10" fmla="*/ 266700 h 974725"/>
                <a:gd name="connsiteX11" fmla="*/ 57150 w 1057275"/>
                <a:gd name="connsiteY11" fmla="*/ 136525 h 974725"/>
                <a:gd name="connsiteX12" fmla="*/ 95250 w 1057275"/>
                <a:gd name="connsiteY12" fmla="*/ 76200 h 974725"/>
                <a:gd name="connsiteX13" fmla="*/ 142875 w 1057275"/>
                <a:gd name="connsiteY13" fmla="*/ 69850 h 974725"/>
                <a:gd name="connsiteX14" fmla="*/ 196850 w 1057275"/>
                <a:gd name="connsiteY14" fmla="*/ 85725 h 974725"/>
                <a:gd name="connsiteX15" fmla="*/ 285750 w 1057275"/>
                <a:gd name="connsiteY15" fmla="*/ 139700 h 974725"/>
                <a:gd name="connsiteX16" fmla="*/ 355600 w 1057275"/>
                <a:gd name="connsiteY16" fmla="*/ 82550 h 974725"/>
                <a:gd name="connsiteX17" fmla="*/ 409575 w 1057275"/>
                <a:gd name="connsiteY17" fmla="*/ 44450 h 974725"/>
                <a:gd name="connsiteX18" fmla="*/ 514350 w 1057275"/>
                <a:gd name="connsiteY18" fmla="*/ 12700 h 974725"/>
                <a:gd name="connsiteX19" fmla="*/ 625475 w 1057275"/>
                <a:gd name="connsiteY19" fmla="*/ 0 h 974725"/>
                <a:gd name="connsiteX20" fmla="*/ 701675 w 1057275"/>
                <a:gd name="connsiteY20" fmla="*/ 28575 h 974725"/>
                <a:gd name="connsiteX21" fmla="*/ 736600 w 1057275"/>
                <a:gd name="connsiteY21" fmla="*/ 66675 h 974725"/>
                <a:gd name="connsiteX22" fmla="*/ 784225 w 1057275"/>
                <a:gd name="connsiteY22" fmla="*/ 101600 h 974725"/>
                <a:gd name="connsiteX23" fmla="*/ 863600 w 1057275"/>
                <a:gd name="connsiteY23" fmla="*/ 111125 h 974725"/>
                <a:gd name="connsiteX24" fmla="*/ 946150 w 1057275"/>
                <a:gd name="connsiteY24" fmla="*/ 98425 h 974725"/>
                <a:gd name="connsiteX25" fmla="*/ 996950 w 1057275"/>
                <a:gd name="connsiteY25" fmla="*/ 149225 h 974725"/>
                <a:gd name="connsiteX26" fmla="*/ 1031875 w 1057275"/>
                <a:gd name="connsiteY26" fmla="*/ 250825 h 974725"/>
                <a:gd name="connsiteX27" fmla="*/ 1057275 w 1057275"/>
                <a:gd name="connsiteY27" fmla="*/ 355600 h 974725"/>
                <a:gd name="connsiteX28" fmla="*/ 1050925 w 1057275"/>
                <a:gd name="connsiteY28" fmla="*/ 428625 h 974725"/>
                <a:gd name="connsiteX29" fmla="*/ 1006475 w 1057275"/>
                <a:gd name="connsiteY29" fmla="*/ 469900 h 974725"/>
                <a:gd name="connsiteX30" fmla="*/ 920750 w 1057275"/>
                <a:gd name="connsiteY30" fmla="*/ 460375 h 974725"/>
                <a:gd name="connsiteX31" fmla="*/ 815975 w 1057275"/>
                <a:gd name="connsiteY31" fmla="*/ 460375 h 974725"/>
                <a:gd name="connsiteX32" fmla="*/ 695325 w 1057275"/>
                <a:gd name="connsiteY32" fmla="*/ 479425 h 974725"/>
                <a:gd name="connsiteX33" fmla="*/ 644525 w 1057275"/>
                <a:gd name="connsiteY33" fmla="*/ 473075 h 974725"/>
                <a:gd name="connsiteX34" fmla="*/ 603250 w 1057275"/>
                <a:gd name="connsiteY34" fmla="*/ 501650 h 974725"/>
                <a:gd name="connsiteX35" fmla="*/ 615950 w 1057275"/>
                <a:gd name="connsiteY35" fmla="*/ 561975 h 974725"/>
                <a:gd name="connsiteX36" fmla="*/ 600075 w 1057275"/>
                <a:gd name="connsiteY36" fmla="*/ 628650 h 974725"/>
                <a:gd name="connsiteX37" fmla="*/ 584200 w 1057275"/>
                <a:gd name="connsiteY37" fmla="*/ 720725 h 974725"/>
                <a:gd name="connsiteX38" fmla="*/ 571500 w 1057275"/>
                <a:gd name="connsiteY38" fmla="*/ 790575 h 974725"/>
                <a:gd name="connsiteX39" fmla="*/ 520700 w 1057275"/>
                <a:gd name="connsiteY39" fmla="*/ 927100 h 974725"/>
                <a:gd name="connsiteX40" fmla="*/ 473075 w 1057275"/>
                <a:gd name="connsiteY40" fmla="*/ 974725 h 974725"/>
                <a:gd name="connsiteX41" fmla="*/ 349250 w 1057275"/>
                <a:gd name="connsiteY41" fmla="*/ 968375 h 974725"/>
                <a:gd name="connsiteX42" fmla="*/ 273050 w 1057275"/>
                <a:gd name="connsiteY42" fmla="*/ 955675 h 974725"/>
                <a:gd name="connsiteX43" fmla="*/ 215900 w 1057275"/>
                <a:gd name="connsiteY43" fmla="*/ 942975 h 974725"/>
                <a:gd name="connsiteX44" fmla="*/ 142875 w 1057275"/>
                <a:gd name="connsiteY44" fmla="*/ 952500 h 974725"/>
                <a:gd name="connsiteX0" fmla="*/ 142875 w 1057275"/>
                <a:gd name="connsiteY0" fmla="*/ 952500 h 974725"/>
                <a:gd name="connsiteX1" fmla="*/ 63500 w 1057275"/>
                <a:gd name="connsiteY1" fmla="*/ 933450 h 974725"/>
                <a:gd name="connsiteX2" fmla="*/ 12700 w 1057275"/>
                <a:gd name="connsiteY2" fmla="*/ 882650 h 974725"/>
                <a:gd name="connsiteX3" fmla="*/ 0 w 1057275"/>
                <a:gd name="connsiteY3" fmla="*/ 803275 h 974725"/>
                <a:gd name="connsiteX4" fmla="*/ 0 w 1057275"/>
                <a:gd name="connsiteY4" fmla="*/ 742950 h 974725"/>
                <a:gd name="connsiteX5" fmla="*/ 19050 w 1057275"/>
                <a:gd name="connsiteY5" fmla="*/ 698500 h 974725"/>
                <a:gd name="connsiteX6" fmla="*/ 44450 w 1057275"/>
                <a:gd name="connsiteY6" fmla="*/ 654050 h 974725"/>
                <a:gd name="connsiteX7" fmla="*/ 9525 w 1057275"/>
                <a:gd name="connsiteY7" fmla="*/ 619125 h 974725"/>
                <a:gd name="connsiteX8" fmla="*/ 0 w 1057275"/>
                <a:gd name="connsiteY8" fmla="*/ 523875 h 974725"/>
                <a:gd name="connsiteX9" fmla="*/ 3175 w 1057275"/>
                <a:gd name="connsiteY9" fmla="*/ 403225 h 974725"/>
                <a:gd name="connsiteX10" fmla="*/ 25400 w 1057275"/>
                <a:gd name="connsiteY10" fmla="*/ 266700 h 974725"/>
                <a:gd name="connsiteX11" fmla="*/ 57150 w 1057275"/>
                <a:gd name="connsiteY11" fmla="*/ 136525 h 974725"/>
                <a:gd name="connsiteX12" fmla="*/ 95250 w 1057275"/>
                <a:gd name="connsiteY12" fmla="*/ 76200 h 974725"/>
                <a:gd name="connsiteX13" fmla="*/ 142875 w 1057275"/>
                <a:gd name="connsiteY13" fmla="*/ 69850 h 974725"/>
                <a:gd name="connsiteX14" fmla="*/ 196850 w 1057275"/>
                <a:gd name="connsiteY14" fmla="*/ 85725 h 974725"/>
                <a:gd name="connsiteX15" fmla="*/ 285750 w 1057275"/>
                <a:gd name="connsiteY15" fmla="*/ 139700 h 974725"/>
                <a:gd name="connsiteX16" fmla="*/ 355600 w 1057275"/>
                <a:gd name="connsiteY16" fmla="*/ 82550 h 974725"/>
                <a:gd name="connsiteX17" fmla="*/ 409575 w 1057275"/>
                <a:gd name="connsiteY17" fmla="*/ 44450 h 974725"/>
                <a:gd name="connsiteX18" fmla="*/ 514350 w 1057275"/>
                <a:gd name="connsiteY18" fmla="*/ 12700 h 974725"/>
                <a:gd name="connsiteX19" fmla="*/ 625475 w 1057275"/>
                <a:gd name="connsiteY19" fmla="*/ 0 h 974725"/>
                <a:gd name="connsiteX20" fmla="*/ 688975 w 1057275"/>
                <a:gd name="connsiteY20" fmla="*/ 41275 h 974725"/>
                <a:gd name="connsiteX21" fmla="*/ 736600 w 1057275"/>
                <a:gd name="connsiteY21" fmla="*/ 66675 h 974725"/>
                <a:gd name="connsiteX22" fmla="*/ 784225 w 1057275"/>
                <a:gd name="connsiteY22" fmla="*/ 101600 h 974725"/>
                <a:gd name="connsiteX23" fmla="*/ 863600 w 1057275"/>
                <a:gd name="connsiteY23" fmla="*/ 111125 h 974725"/>
                <a:gd name="connsiteX24" fmla="*/ 946150 w 1057275"/>
                <a:gd name="connsiteY24" fmla="*/ 98425 h 974725"/>
                <a:gd name="connsiteX25" fmla="*/ 996950 w 1057275"/>
                <a:gd name="connsiteY25" fmla="*/ 149225 h 974725"/>
                <a:gd name="connsiteX26" fmla="*/ 1031875 w 1057275"/>
                <a:gd name="connsiteY26" fmla="*/ 250825 h 974725"/>
                <a:gd name="connsiteX27" fmla="*/ 1057275 w 1057275"/>
                <a:gd name="connsiteY27" fmla="*/ 355600 h 974725"/>
                <a:gd name="connsiteX28" fmla="*/ 1050925 w 1057275"/>
                <a:gd name="connsiteY28" fmla="*/ 428625 h 974725"/>
                <a:gd name="connsiteX29" fmla="*/ 1006475 w 1057275"/>
                <a:gd name="connsiteY29" fmla="*/ 469900 h 974725"/>
                <a:gd name="connsiteX30" fmla="*/ 920750 w 1057275"/>
                <a:gd name="connsiteY30" fmla="*/ 460375 h 974725"/>
                <a:gd name="connsiteX31" fmla="*/ 815975 w 1057275"/>
                <a:gd name="connsiteY31" fmla="*/ 460375 h 974725"/>
                <a:gd name="connsiteX32" fmla="*/ 695325 w 1057275"/>
                <a:gd name="connsiteY32" fmla="*/ 479425 h 974725"/>
                <a:gd name="connsiteX33" fmla="*/ 644525 w 1057275"/>
                <a:gd name="connsiteY33" fmla="*/ 473075 h 974725"/>
                <a:gd name="connsiteX34" fmla="*/ 603250 w 1057275"/>
                <a:gd name="connsiteY34" fmla="*/ 501650 h 974725"/>
                <a:gd name="connsiteX35" fmla="*/ 615950 w 1057275"/>
                <a:gd name="connsiteY35" fmla="*/ 561975 h 974725"/>
                <a:gd name="connsiteX36" fmla="*/ 600075 w 1057275"/>
                <a:gd name="connsiteY36" fmla="*/ 628650 h 974725"/>
                <a:gd name="connsiteX37" fmla="*/ 584200 w 1057275"/>
                <a:gd name="connsiteY37" fmla="*/ 720725 h 974725"/>
                <a:gd name="connsiteX38" fmla="*/ 571500 w 1057275"/>
                <a:gd name="connsiteY38" fmla="*/ 790575 h 974725"/>
                <a:gd name="connsiteX39" fmla="*/ 520700 w 1057275"/>
                <a:gd name="connsiteY39" fmla="*/ 927100 h 974725"/>
                <a:gd name="connsiteX40" fmla="*/ 473075 w 1057275"/>
                <a:gd name="connsiteY40" fmla="*/ 974725 h 974725"/>
                <a:gd name="connsiteX41" fmla="*/ 349250 w 1057275"/>
                <a:gd name="connsiteY41" fmla="*/ 968375 h 974725"/>
                <a:gd name="connsiteX42" fmla="*/ 273050 w 1057275"/>
                <a:gd name="connsiteY42" fmla="*/ 955675 h 974725"/>
                <a:gd name="connsiteX43" fmla="*/ 215900 w 1057275"/>
                <a:gd name="connsiteY43" fmla="*/ 942975 h 974725"/>
                <a:gd name="connsiteX44" fmla="*/ 142875 w 1057275"/>
                <a:gd name="connsiteY44" fmla="*/ 952500 h 97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57275" h="974725">
                  <a:moveTo>
                    <a:pt x="142875" y="952500"/>
                  </a:moveTo>
                  <a:lnTo>
                    <a:pt x="63500" y="933450"/>
                  </a:lnTo>
                  <a:lnTo>
                    <a:pt x="12700" y="882650"/>
                  </a:lnTo>
                  <a:lnTo>
                    <a:pt x="0" y="803275"/>
                  </a:lnTo>
                  <a:lnTo>
                    <a:pt x="0" y="742950"/>
                  </a:lnTo>
                  <a:lnTo>
                    <a:pt x="19050" y="698500"/>
                  </a:lnTo>
                  <a:lnTo>
                    <a:pt x="44450" y="654050"/>
                  </a:lnTo>
                  <a:lnTo>
                    <a:pt x="9525" y="619125"/>
                  </a:lnTo>
                  <a:lnTo>
                    <a:pt x="0" y="523875"/>
                  </a:lnTo>
                  <a:cubicBezTo>
                    <a:pt x="1058" y="483658"/>
                    <a:pt x="2117" y="443442"/>
                    <a:pt x="3175" y="403225"/>
                  </a:cubicBezTo>
                  <a:lnTo>
                    <a:pt x="25400" y="266700"/>
                  </a:lnTo>
                  <a:lnTo>
                    <a:pt x="57150" y="136525"/>
                  </a:lnTo>
                  <a:lnTo>
                    <a:pt x="95250" y="76200"/>
                  </a:lnTo>
                  <a:lnTo>
                    <a:pt x="142875" y="69850"/>
                  </a:lnTo>
                  <a:lnTo>
                    <a:pt x="196850" y="85725"/>
                  </a:lnTo>
                  <a:lnTo>
                    <a:pt x="285750" y="139700"/>
                  </a:lnTo>
                  <a:lnTo>
                    <a:pt x="355600" y="82550"/>
                  </a:lnTo>
                  <a:lnTo>
                    <a:pt x="409575" y="44450"/>
                  </a:lnTo>
                  <a:lnTo>
                    <a:pt x="514350" y="12700"/>
                  </a:lnTo>
                  <a:lnTo>
                    <a:pt x="625475" y="0"/>
                  </a:lnTo>
                  <a:lnTo>
                    <a:pt x="688975" y="41275"/>
                  </a:lnTo>
                  <a:lnTo>
                    <a:pt x="736600" y="66675"/>
                  </a:lnTo>
                  <a:lnTo>
                    <a:pt x="784225" y="101600"/>
                  </a:lnTo>
                  <a:lnTo>
                    <a:pt x="863600" y="111125"/>
                  </a:lnTo>
                  <a:lnTo>
                    <a:pt x="946150" y="98425"/>
                  </a:lnTo>
                  <a:lnTo>
                    <a:pt x="996950" y="149225"/>
                  </a:lnTo>
                  <a:lnTo>
                    <a:pt x="1031875" y="250825"/>
                  </a:lnTo>
                  <a:lnTo>
                    <a:pt x="1057275" y="355600"/>
                  </a:lnTo>
                  <a:lnTo>
                    <a:pt x="1050925" y="428625"/>
                  </a:lnTo>
                  <a:lnTo>
                    <a:pt x="1006475" y="469900"/>
                  </a:lnTo>
                  <a:lnTo>
                    <a:pt x="920750" y="460375"/>
                  </a:lnTo>
                  <a:lnTo>
                    <a:pt x="815975" y="460375"/>
                  </a:lnTo>
                  <a:lnTo>
                    <a:pt x="695325" y="479425"/>
                  </a:lnTo>
                  <a:lnTo>
                    <a:pt x="644525" y="473075"/>
                  </a:lnTo>
                  <a:lnTo>
                    <a:pt x="603250" y="501650"/>
                  </a:lnTo>
                  <a:lnTo>
                    <a:pt x="615950" y="561975"/>
                  </a:lnTo>
                  <a:lnTo>
                    <a:pt x="600075" y="628650"/>
                  </a:lnTo>
                  <a:lnTo>
                    <a:pt x="584200" y="720725"/>
                  </a:lnTo>
                  <a:lnTo>
                    <a:pt x="571500" y="790575"/>
                  </a:lnTo>
                  <a:lnTo>
                    <a:pt x="520700" y="927100"/>
                  </a:lnTo>
                  <a:lnTo>
                    <a:pt x="473075" y="974725"/>
                  </a:lnTo>
                  <a:lnTo>
                    <a:pt x="349250" y="968375"/>
                  </a:lnTo>
                  <a:lnTo>
                    <a:pt x="273050" y="955675"/>
                  </a:lnTo>
                  <a:lnTo>
                    <a:pt x="215900" y="942975"/>
                  </a:lnTo>
                  <a:lnTo>
                    <a:pt x="142875" y="95250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Text Box 52">
            <a:extLst>
              <a:ext uri="{FF2B5EF4-FFF2-40B4-BE49-F238E27FC236}">
                <a16:creationId xmlns:a16="http://schemas.microsoft.com/office/drawing/2014/main" id="{2FE8A583-878E-2B7F-8ACD-5E0D0E94B25C}"/>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a:t>
            </a:r>
          </a:p>
        </p:txBody>
      </p:sp>
    </p:spTree>
    <p:extLst>
      <p:ext uri="{BB962C8B-B14F-4D97-AF65-F5344CB8AC3E}">
        <p14:creationId xmlns:p14="http://schemas.microsoft.com/office/powerpoint/2010/main" val="40469864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360000" y="1140571"/>
            <a:ext cx="6259161" cy="17967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57" name="角丸四角形 56"/>
          <p:cNvSpPr/>
          <p:nvPr/>
        </p:nvSpPr>
        <p:spPr>
          <a:xfrm>
            <a:off x="332656" y="3492125"/>
            <a:ext cx="6286506" cy="1028691"/>
          </a:xfrm>
          <a:prstGeom prst="roundRect">
            <a:avLst>
              <a:gd name="adj" fmla="val 7051"/>
            </a:avLst>
          </a:prstGeom>
          <a:solidFill>
            <a:srgbClr val="FFCCFF">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0" anchor="ctr"/>
          <a:lstStyle/>
          <a:p>
            <a:pPr>
              <a:lnSpc>
                <a:spcPts val="1781"/>
              </a:lnSpc>
              <a:defRPr/>
            </a:pPr>
            <a:endParaRPr lang="en-US" altLang="ja-JP" dirty="0">
              <a:solidFill>
                <a:schemeClr val="tx1">
                  <a:lumMod val="95000"/>
                  <a:lumOff val="5000"/>
                </a:schemeClr>
              </a:solidFill>
              <a:latin typeface="ＭＳ ゴシック" pitchFamily="49" charset="-128"/>
              <a:ea typeface="ＭＳ ゴシック" pitchFamily="49" charset="-128"/>
            </a:endParaRPr>
          </a:p>
        </p:txBody>
      </p:sp>
      <p:sp>
        <p:nvSpPr>
          <p:cNvPr id="60" name="角丸四角形 59"/>
          <p:cNvSpPr/>
          <p:nvPr/>
        </p:nvSpPr>
        <p:spPr>
          <a:xfrm>
            <a:off x="315600" y="3483531"/>
            <a:ext cx="2160000" cy="238407"/>
          </a:xfrm>
          <a:prstGeom prst="roundRect">
            <a:avLst>
              <a:gd name="adj" fmla="val 29451"/>
            </a:avLst>
          </a:prstGeom>
          <a:solidFill>
            <a:srgbClr val="FF3300"/>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農地維持支払交付金</a:t>
            </a:r>
          </a:p>
        </p:txBody>
      </p:sp>
      <p:grpSp>
        <p:nvGrpSpPr>
          <p:cNvPr id="61" name="グループ化 60"/>
          <p:cNvGrpSpPr>
            <a:grpSpLocks noChangeAspect="1"/>
          </p:cNvGrpSpPr>
          <p:nvPr/>
        </p:nvGrpSpPr>
        <p:grpSpPr>
          <a:xfrm>
            <a:off x="4946571" y="7237867"/>
            <a:ext cx="1505049" cy="919674"/>
            <a:chOff x="5117190" y="1749193"/>
            <a:chExt cx="1587144" cy="900692"/>
          </a:xfrm>
        </p:grpSpPr>
        <p:grpSp>
          <p:nvGrpSpPr>
            <p:cNvPr id="62" name="グループ化 61"/>
            <p:cNvGrpSpPr/>
            <p:nvPr/>
          </p:nvGrpSpPr>
          <p:grpSpPr>
            <a:xfrm>
              <a:off x="5117190" y="1982284"/>
              <a:ext cx="1587144" cy="667601"/>
              <a:chOff x="1719759" y="2799504"/>
              <a:chExt cx="1587144" cy="667601"/>
            </a:xfrm>
          </p:grpSpPr>
          <p:sp>
            <p:nvSpPr>
              <p:cNvPr id="64" name="円/楕円 63"/>
              <p:cNvSpPr/>
              <p:nvPr/>
            </p:nvSpPr>
            <p:spPr>
              <a:xfrm>
                <a:off x="1869401" y="2799504"/>
                <a:ext cx="1237215" cy="541490"/>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65" name="Oval 35"/>
              <p:cNvSpPr>
                <a:spLocks noChangeAspect="1" noChangeArrowheads="1"/>
              </p:cNvSpPr>
              <p:nvPr/>
            </p:nvSpPr>
            <p:spPr bwMode="auto">
              <a:xfrm flipH="1">
                <a:off x="1719759" y="3023063"/>
                <a:ext cx="501234" cy="444042"/>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66" name="Oval 39"/>
              <p:cNvSpPr>
                <a:spLocks noChangeArrowheads="1"/>
              </p:cNvSpPr>
              <p:nvPr/>
            </p:nvSpPr>
            <p:spPr bwMode="auto">
              <a:xfrm>
                <a:off x="2706825" y="3064624"/>
                <a:ext cx="600078" cy="400066"/>
              </a:xfrm>
              <a:prstGeom prst="ellipse">
                <a:avLst/>
              </a:prstGeom>
              <a:solidFill>
                <a:srgbClr val="CCFFFF"/>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水土里ﾈｯﾄ</a:t>
                </a:r>
              </a:p>
              <a:p>
                <a:pPr algn="ctr" defTabSz="676892"/>
                <a:r>
                  <a:rPr lang="ja-JP" altLang="en-US" sz="800" dirty="0">
                    <a:latin typeface="ＭＳ Ｐ明朝" charset="-128"/>
                    <a:ea typeface="ＭＳ Ｐ明朝" charset="-128"/>
                  </a:rPr>
                  <a:t>ＪＡ等</a:t>
                </a:r>
              </a:p>
            </p:txBody>
          </p:sp>
          <p:sp>
            <p:nvSpPr>
              <p:cNvPr id="67" name="Text Box 37"/>
              <p:cNvSpPr txBox="1">
                <a:spLocks noChangeAspect="1" noChangeArrowheads="1"/>
              </p:cNvSpPr>
              <p:nvPr/>
            </p:nvSpPr>
            <p:spPr bwMode="auto">
              <a:xfrm flipH="1">
                <a:off x="2174204" y="2923515"/>
                <a:ext cx="612819" cy="314494"/>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grpSp>
        <p:sp>
          <p:nvSpPr>
            <p:cNvPr id="63" name="Oval 36"/>
            <p:cNvSpPr>
              <a:spLocks noChangeAspect="1" noChangeArrowheads="1"/>
            </p:cNvSpPr>
            <p:nvPr/>
          </p:nvSpPr>
          <p:spPr bwMode="auto">
            <a:xfrm flipH="1">
              <a:off x="5692520" y="1749193"/>
              <a:ext cx="385838" cy="359948"/>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grpSp>
        <p:nvGrpSpPr>
          <p:cNvPr id="68" name="グループ化 67"/>
          <p:cNvGrpSpPr>
            <a:grpSpLocks noChangeAspect="1"/>
          </p:cNvGrpSpPr>
          <p:nvPr/>
        </p:nvGrpSpPr>
        <p:grpSpPr>
          <a:xfrm>
            <a:off x="806268" y="7947995"/>
            <a:ext cx="1416634" cy="817435"/>
            <a:chOff x="7124362" y="2378432"/>
            <a:chExt cx="1330352" cy="777730"/>
          </a:xfrm>
        </p:grpSpPr>
        <p:sp>
          <p:nvSpPr>
            <p:cNvPr id="69" name="円/楕円 68"/>
            <p:cNvSpPr/>
            <p:nvPr/>
          </p:nvSpPr>
          <p:spPr>
            <a:xfrm>
              <a:off x="7281263" y="2452329"/>
              <a:ext cx="1038332" cy="520258"/>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lang="ja-JP" altLang="en-US"/>
            </a:p>
          </p:txBody>
        </p:sp>
        <p:sp>
          <p:nvSpPr>
            <p:cNvPr id="70" name="円/楕円 69"/>
            <p:cNvSpPr/>
            <p:nvPr/>
          </p:nvSpPr>
          <p:spPr>
            <a:xfrm>
              <a:off x="7548300" y="2757595"/>
              <a:ext cx="512304" cy="398567"/>
            </a:xfrm>
            <a:prstGeom prst="ellipse">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ja-JP" altLang="en-US" sz="800" dirty="0">
                  <a:solidFill>
                    <a:schemeClr val="tx1"/>
                  </a:solidFill>
                  <a:latin typeface="ＭＳ Ｐ明朝" panose="02020600040205080304" pitchFamily="18" charset="-128"/>
                  <a:ea typeface="ＭＳ Ｐ明朝" panose="02020600040205080304" pitchFamily="18" charset="-128"/>
                </a:rPr>
                <a:t>生産</a:t>
              </a:r>
              <a:endParaRPr lang="en-US" altLang="ja-JP" sz="800" dirty="0">
                <a:solidFill>
                  <a:schemeClr val="tx1"/>
                </a:solidFill>
                <a:latin typeface="ＭＳ Ｐ明朝" panose="02020600040205080304" pitchFamily="18" charset="-128"/>
                <a:ea typeface="ＭＳ Ｐ明朝" panose="02020600040205080304" pitchFamily="18" charset="-128"/>
              </a:endParaRPr>
            </a:p>
            <a:p>
              <a:pPr algn="ctr"/>
              <a:r>
                <a:rPr lang="ja-JP" altLang="en-US" sz="800" dirty="0">
                  <a:solidFill>
                    <a:schemeClr val="tx1"/>
                  </a:solidFill>
                  <a:latin typeface="ＭＳ Ｐ明朝" panose="02020600040205080304" pitchFamily="18" charset="-128"/>
                  <a:ea typeface="ＭＳ Ｐ明朝" panose="02020600040205080304" pitchFamily="18" charset="-128"/>
                </a:rPr>
                <a:t>法人</a:t>
              </a:r>
            </a:p>
          </p:txBody>
        </p:sp>
        <p:sp>
          <p:nvSpPr>
            <p:cNvPr id="71" name="Text Box 37"/>
            <p:cNvSpPr txBox="1">
              <a:spLocks noChangeAspect="1" noChangeArrowheads="1"/>
            </p:cNvSpPr>
            <p:nvPr/>
          </p:nvSpPr>
          <p:spPr bwMode="auto">
            <a:xfrm flipH="1">
              <a:off x="7500687" y="2566215"/>
              <a:ext cx="612819" cy="176661"/>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農業者</a:t>
              </a:r>
            </a:p>
          </p:txBody>
        </p:sp>
        <p:sp>
          <p:nvSpPr>
            <p:cNvPr id="72" name="Oval 36"/>
            <p:cNvSpPr>
              <a:spLocks noChangeAspect="1" noChangeArrowheads="1"/>
            </p:cNvSpPr>
            <p:nvPr/>
          </p:nvSpPr>
          <p:spPr bwMode="auto">
            <a:xfrm flipH="1">
              <a:off x="8068876" y="2378432"/>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73" name="Oval 36"/>
            <p:cNvSpPr>
              <a:spLocks noChangeAspect="1" noChangeArrowheads="1"/>
            </p:cNvSpPr>
            <p:nvPr/>
          </p:nvSpPr>
          <p:spPr bwMode="auto">
            <a:xfrm flipH="1">
              <a:off x="7124362" y="2378536"/>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74" name="角丸四角形 73"/>
          <p:cNvSpPr/>
          <p:nvPr/>
        </p:nvSpPr>
        <p:spPr bwMode="auto">
          <a:xfrm>
            <a:off x="352328" y="4678504"/>
            <a:ext cx="6266834" cy="1548000"/>
          </a:xfrm>
          <a:prstGeom prst="roundRect">
            <a:avLst>
              <a:gd name="adj" fmla="val 6429"/>
            </a:avLst>
          </a:prstGeom>
          <a:solidFill>
            <a:srgbClr val="CCFFFF"/>
          </a:solidFill>
          <a:ln>
            <a:solidFill>
              <a:srgbClr val="0099FF"/>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45223"/>
          <a:lstStyle/>
          <a:p>
            <a:pPr algn="ctr">
              <a:defRPr/>
            </a:pPr>
            <a:endParaRPr lang="en-US" altLang="ja-JP" sz="1000" b="1" dirty="0">
              <a:solidFill>
                <a:schemeClr val="tx1">
                  <a:lumMod val="95000"/>
                  <a:lumOff val="5000"/>
                </a:schemeClr>
              </a:solidFill>
              <a:latin typeface="ＭＳ ゴシック" pitchFamily="49" charset="-128"/>
              <a:ea typeface="ＭＳ ゴシック" pitchFamily="49" charset="-128"/>
            </a:endParaRPr>
          </a:p>
        </p:txBody>
      </p:sp>
      <p:grpSp>
        <p:nvGrpSpPr>
          <p:cNvPr id="76" name="グループ化 4"/>
          <p:cNvGrpSpPr>
            <a:grpSpLocks noChangeAspect="1"/>
          </p:cNvGrpSpPr>
          <p:nvPr/>
        </p:nvGrpSpPr>
        <p:grpSpPr bwMode="auto">
          <a:xfrm>
            <a:off x="3283254" y="8454763"/>
            <a:ext cx="1426362" cy="984981"/>
            <a:chOff x="570737" y="4193139"/>
            <a:chExt cx="1310039" cy="1076744"/>
          </a:xfrm>
        </p:grpSpPr>
        <p:sp>
          <p:nvSpPr>
            <p:cNvPr id="77" name="Oval 34"/>
            <p:cNvSpPr>
              <a:spLocks noChangeAspect="1" noChangeArrowheads="1"/>
            </p:cNvSpPr>
            <p:nvPr/>
          </p:nvSpPr>
          <p:spPr bwMode="auto">
            <a:xfrm flipH="1">
              <a:off x="758073" y="4419749"/>
              <a:ext cx="845120" cy="669925"/>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78" name="Oval 35"/>
            <p:cNvSpPr>
              <a:spLocks noChangeAspect="1" noChangeArrowheads="1"/>
            </p:cNvSpPr>
            <p:nvPr/>
          </p:nvSpPr>
          <p:spPr bwMode="auto">
            <a:xfrm flipH="1">
              <a:off x="570737" y="4553139"/>
              <a:ext cx="374672"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79" name="Oval 36"/>
            <p:cNvSpPr>
              <a:spLocks noChangeAspect="1" noChangeArrowheads="1"/>
            </p:cNvSpPr>
            <p:nvPr/>
          </p:nvSpPr>
          <p:spPr bwMode="auto">
            <a:xfrm flipH="1">
              <a:off x="1003259" y="4193139"/>
              <a:ext cx="385941"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0" name="Text Box 37"/>
            <p:cNvSpPr txBox="1">
              <a:spLocks noChangeAspect="1" noChangeArrowheads="1"/>
            </p:cNvSpPr>
            <p:nvPr/>
          </p:nvSpPr>
          <p:spPr bwMode="auto">
            <a:xfrm flipH="1">
              <a:off x="886668" y="4592960"/>
              <a:ext cx="619125" cy="345417"/>
            </a:xfrm>
            <a:prstGeom prst="rect">
              <a:avLst/>
            </a:prstGeom>
            <a:noFill/>
            <a:ln w="19050">
              <a:noFill/>
              <a:miter lim="800000"/>
              <a:headEnd/>
              <a:tailEnd/>
            </a:ln>
          </p:spPr>
          <p:txBody>
            <a:bodyPr lIns="13453" tIns="34172" rIns="13453" bIns="34172">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81" name="Oval 38"/>
            <p:cNvSpPr>
              <a:spLocks noChangeAspect="1" noChangeArrowheads="1"/>
            </p:cNvSpPr>
            <p:nvPr/>
          </p:nvSpPr>
          <p:spPr bwMode="auto">
            <a:xfrm flipH="1">
              <a:off x="993163" y="4903614"/>
              <a:ext cx="360000" cy="366269"/>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2" name="Oval 39"/>
            <p:cNvSpPr>
              <a:spLocks noChangeArrowheads="1"/>
            </p:cNvSpPr>
            <p:nvPr/>
          </p:nvSpPr>
          <p:spPr bwMode="auto">
            <a:xfrm>
              <a:off x="1412776" y="4562291"/>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grpSp>
        <p:nvGrpSpPr>
          <p:cNvPr id="83" name="グループ化 40"/>
          <p:cNvGrpSpPr>
            <a:grpSpLocks noChangeAspect="1"/>
          </p:cNvGrpSpPr>
          <p:nvPr/>
        </p:nvGrpSpPr>
        <p:grpSpPr bwMode="auto">
          <a:xfrm>
            <a:off x="4861874" y="8329826"/>
            <a:ext cx="1663470" cy="1159678"/>
            <a:chOff x="4725184" y="4088943"/>
            <a:chExt cx="1682367" cy="1296105"/>
          </a:xfrm>
        </p:grpSpPr>
        <p:sp>
          <p:nvSpPr>
            <p:cNvPr id="84" name="Oval 25"/>
            <p:cNvSpPr>
              <a:spLocks noChangeAspect="1" noChangeArrowheads="1"/>
            </p:cNvSpPr>
            <p:nvPr/>
          </p:nvSpPr>
          <p:spPr bwMode="auto">
            <a:xfrm>
              <a:off x="4858593" y="4297513"/>
              <a:ext cx="1416050" cy="943480"/>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85" name="Oval 26"/>
            <p:cNvSpPr>
              <a:spLocks noChangeArrowheads="1"/>
            </p:cNvSpPr>
            <p:nvPr/>
          </p:nvSpPr>
          <p:spPr bwMode="auto">
            <a:xfrm>
              <a:off x="5805304" y="4880992"/>
              <a:ext cx="360000"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86" name="Oval 27"/>
            <p:cNvSpPr>
              <a:spLocks noChangeArrowheads="1"/>
            </p:cNvSpPr>
            <p:nvPr/>
          </p:nvSpPr>
          <p:spPr bwMode="auto">
            <a:xfrm>
              <a:off x="5384981" y="4088943"/>
              <a:ext cx="360000"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7" name="Oval 28"/>
            <p:cNvSpPr>
              <a:spLocks noChangeArrowheads="1"/>
            </p:cNvSpPr>
            <p:nvPr/>
          </p:nvSpPr>
          <p:spPr bwMode="auto">
            <a:xfrm>
              <a:off x="5386618" y="5025048"/>
              <a:ext cx="360000" cy="360000"/>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8" name="Oval 29"/>
            <p:cNvSpPr>
              <a:spLocks noChangeArrowheads="1"/>
            </p:cNvSpPr>
            <p:nvPr/>
          </p:nvSpPr>
          <p:spPr bwMode="auto">
            <a:xfrm>
              <a:off x="5805304" y="4232960"/>
              <a:ext cx="360000" cy="360000"/>
            </a:xfrm>
            <a:prstGeom prst="ellipse">
              <a:avLst/>
            </a:prstGeom>
            <a:solidFill>
              <a:srgbClr val="FFFF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ＰＴＡ</a:t>
              </a:r>
            </a:p>
          </p:txBody>
        </p:sp>
        <p:sp>
          <p:nvSpPr>
            <p:cNvPr id="89" name="Oval 30"/>
            <p:cNvSpPr>
              <a:spLocks noChangeArrowheads="1"/>
            </p:cNvSpPr>
            <p:nvPr/>
          </p:nvSpPr>
          <p:spPr bwMode="auto">
            <a:xfrm>
              <a:off x="4941168" y="4232960"/>
              <a:ext cx="360000" cy="360000"/>
            </a:xfrm>
            <a:prstGeom prst="ellipse">
              <a:avLst/>
            </a:prstGeom>
            <a:solidFill>
              <a:srgbClr val="B9DCFF"/>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消防団</a:t>
              </a:r>
            </a:p>
          </p:txBody>
        </p:sp>
        <p:sp>
          <p:nvSpPr>
            <p:cNvPr id="90" name="Oval 31"/>
            <p:cNvSpPr>
              <a:spLocks noChangeArrowheads="1"/>
            </p:cNvSpPr>
            <p:nvPr/>
          </p:nvSpPr>
          <p:spPr bwMode="auto">
            <a:xfrm>
              <a:off x="4725184" y="4593000"/>
              <a:ext cx="360000" cy="360000"/>
            </a:xfrm>
            <a:prstGeom prst="ellipse">
              <a:avLst/>
            </a:prstGeom>
            <a:solidFill>
              <a:srgbClr val="B7FF93"/>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都市</a:t>
              </a:r>
            </a:p>
            <a:p>
              <a:pPr algn="ctr" defTabSz="676892"/>
              <a:r>
                <a:rPr lang="ja-JP" altLang="en-US" sz="800">
                  <a:latin typeface="ＭＳ Ｐ明朝" charset="-128"/>
                  <a:ea typeface="ＭＳ Ｐ明朝" charset="-128"/>
                </a:rPr>
                <a:t>住民</a:t>
              </a:r>
            </a:p>
          </p:txBody>
        </p:sp>
        <p:sp>
          <p:nvSpPr>
            <p:cNvPr id="91" name="Oval 32"/>
            <p:cNvSpPr>
              <a:spLocks noChangeArrowheads="1"/>
            </p:cNvSpPr>
            <p:nvPr/>
          </p:nvSpPr>
          <p:spPr bwMode="auto">
            <a:xfrm>
              <a:off x="6047551" y="4570576"/>
              <a:ext cx="360000" cy="360000"/>
            </a:xfrm>
            <a:prstGeom prst="ellipse">
              <a:avLst/>
            </a:prstGeom>
            <a:solidFill>
              <a:srgbClr val="FF99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ＮＰＯ</a:t>
              </a:r>
            </a:p>
          </p:txBody>
        </p:sp>
        <p:sp>
          <p:nvSpPr>
            <p:cNvPr id="92" name="Text Box 33"/>
            <p:cNvSpPr txBox="1">
              <a:spLocks noChangeAspect="1" noChangeArrowheads="1"/>
            </p:cNvSpPr>
            <p:nvPr/>
          </p:nvSpPr>
          <p:spPr bwMode="auto">
            <a:xfrm>
              <a:off x="5166568" y="4592960"/>
              <a:ext cx="803275" cy="352318"/>
            </a:xfrm>
            <a:prstGeom prst="rect">
              <a:avLst/>
            </a:prstGeom>
            <a:noFill/>
            <a:ln w="19050">
              <a:noFill/>
              <a:miter lim="800000"/>
              <a:headEnd/>
              <a:tailEnd/>
            </a:ln>
          </p:spPr>
          <p:txBody>
            <a:bodyPr lIns="68343" tIns="34172" rIns="68343" bIns="34172">
              <a:spAutoFit/>
            </a:bodyPr>
            <a:lstStyle/>
            <a:p>
              <a:pPr algn="ctr" defTabSz="676892"/>
              <a:r>
                <a:rPr lang="ja-JP" altLang="en-US" sz="800" dirty="0">
                  <a:latin typeface="ＭＳ Ｐ明朝" charset="-128"/>
                  <a:ea typeface="ＭＳ Ｐ明朝" charset="-128"/>
                </a:rPr>
                <a:t>都市・農村</a:t>
              </a:r>
            </a:p>
            <a:p>
              <a:pPr algn="ctr" defTabSz="676892"/>
              <a:r>
                <a:rPr lang="ja-JP" altLang="en-US" sz="800" dirty="0">
                  <a:latin typeface="ＭＳ Ｐ明朝" charset="-128"/>
                  <a:ea typeface="ＭＳ Ｐ明朝" charset="-128"/>
                </a:rPr>
                <a:t>交流型</a:t>
              </a:r>
            </a:p>
          </p:txBody>
        </p:sp>
        <p:sp>
          <p:nvSpPr>
            <p:cNvPr id="93" name="Oval 41"/>
            <p:cNvSpPr>
              <a:spLocks noChangeArrowheads="1"/>
            </p:cNvSpPr>
            <p:nvPr/>
          </p:nvSpPr>
          <p:spPr bwMode="auto">
            <a:xfrm>
              <a:off x="4871421" y="4953000"/>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sp>
        <p:nvSpPr>
          <p:cNvPr id="94" name="角丸四角形 93"/>
          <p:cNvSpPr/>
          <p:nvPr/>
        </p:nvSpPr>
        <p:spPr>
          <a:xfrm>
            <a:off x="352328" y="4664968"/>
            <a:ext cx="2160000" cy="271432"/>
          </a:xfrm>
          <a:prstGeom prst="roundRect">
            <a:avLst>
              <a:gd name="adj" fmla="val 22516"/>
            </a:avLst>
          </a:prstGeom>
          <a:solidFill>
            <a:srgbClr val="0099FF"/>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資源向上支払交付金</a:t>
            </a:r>
            <a:endParaRPr lang="ja-JP" altLang="en-US" sz="1100" b="1" dirty="0">
              <a:latin typeface="HG丸ｺﾞｼｯｸM-PRO" panose="020F0600000000000000" pitchFamily="50" charset="-128"/>
              <a:ea typeface="HG丸ｺﾞｼｯｸM-PRO" panose="020F0600000000000000" pitchFamily="50" charset="-128"/>
            </a:endParaRPr>
          </a:p>
        </p:txBody>
      </p:sp>
      <p:sp>
        <p:nvSpPr>
          <p:cNvPr id="49" name="テキスト ボックス 1"/>
          <p:cNvSpPr txBox="1">
            <a:spLocks noChangeArrowheads="1"/>
          </p:cNvSpPr>
          <p:nvPr/>
        </p:nvSpPr>
        <p:spPr bwMode="auto">
          <a:xfrm>
            <a:off x="360000" y="623228"/>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２．構成員の取りまとめ</a:t>
            </a:r>
          </a:p>
        </p:txBody>
      </p:sp>
      <p:sp>
        <p:nvSpPr>
          <p:cNvPr id="52" name="角丸四角形 51"/>
          <p:cNvSpPr/>
          <p:nvPr/>
        </p:nvSpPr>
        <p:spPr>
          <a:xfrm>
            <a:off x="466647" y="1169090"/>
            <a:ext cx="946129" cy="267619"/>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lgn="ctr">
              <a:defRPr/>
            </a:pPr>
            <a:r>
              <a:rPr lang="ja-JP" altLang="en-US" dirty="0">
                <a:solidFill>
                  <a:schemeClr val="tx1"/>
                </a:solidFill>
                <a:latin typeface="+mn-ea"/>
              </a:rPr>
              <a:t>構成員</a:t>
            </a:r>
            <a:endParaRPr lang="en-US" altLang="ja-JP" dirty="0">
              <a:solidFill>
                <a:schemeClr val="tx1"/>
              </a:solidFill>
              <a:latin typeface="+mn-ea"/>
            </a:endParaRPr>
          </a:p>
        </p:txBody>
      </p:sp>
      <p:sp>
        <p:nvSpPr>
          <p:cNvPr id="21" name="テキスト ボックス 4"/>
          <p:cNvSpPr txBox="1">
            <a:spLocks noChangeArrowheads="1"/>
          </p:cNvSpPr>
          <p:nvPr/>
        </p:nvSpPr>
        <p:spPr bwMode="auto">
          <a:xfrm>
            <a:off x="576000" y="1452179"/>
            <a:ext cx="5832000" cy="1200329"/>
          </a:xfrm>
          <a:prstGeom prst="rect">
            <a:avLst/>
          </a:prstGeom>
          <a:noFill/>
          <a:ln w="9525">
            <a:noFill/>
            <a:prstDash val="dash"/>
            <a:miter lim="800000"/>
            <a:headEnd/>
            <a:tailEnd/>
          </a:ln>
        </p:spPr>
        <p:txBody>
          <a:bodyPr wrap="square" lIns="0" tIns="0" rIns="0" bIns="0">
            <a:spAutoFit/>
          </a:bodyPr>
          <a:lstStyle/>
          <a:p>
            <a:pPr indent="144000">
              <a:lnSpc>
                <a:spcPct val="150000"/>
              </a:lnSpc>
              <a:defRPr/>
            </a:pPr>
            <a:r>
              <a:rPr lang="ja-JP" altLang="en-US" dirty="0">
                <a:solidFill>
                  <a:srgbClr val="000000"/>
                </a:solidFill>
                <a:latin typeface="HG丸ｺﾞｼｯｸM-PRO" pitchFamily="50" charset="-128"/>
                <a:ea typeface="HG丸ｺﾞｼｯｸM-PRO" pitchFamily="50" charset="-128"/>
              </a:rPr>
              <a:t>活動組織の構成員は、以下の者により構成されます。</a:t>
            </a:r>
            <a:endParaRPr lang="en-US" altLang="ja-JP" dirty="0">
              <a:solidFill>
                <a:srgbClr val="000000"/>
              </a:solidFill>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１）農業者、地域住民、自治会、農業者団体等の地域の実情に応じた者</a:t>
            </a:r>
          </a:p>
          <a:p>
            <a:pPr indent="144000">
              <a:defRPr/>
            </a:pPr>
            <a:r>
              <a:rPr lang="ja-JP" altLang="en-US" dirty="0">
                <a:latin typeface="HG丸ｺﾞｼｯｸM-PRO" pitchFamily="50" charset="-128"/>
                <a:ea typeface="HG丸ｺﾞｼｯｸM-PRO" pitchFamily="50" charset="-128"/>
              </a:rPr>
              <a:t>２）農業者、農業者団体等の地域の実情に応じた者</a:t>
            </a:r>
            <a:endParaRPr lang="en-US" altLang="ja-JP" dirty="0">
              <a:latin typeface="HG丸ｺﾞｼｯｸM-PRO" pitchFamily="50" charset="-128"/>
              <a:ea typeface="HG丸ｺﾞｼｯｸM-PRO" pitchFamily="50" charset="-128"/>
            </a:endParaRPr>
          </a:p>
          <a:p>
            <a:pPr indent="144000">
              <a:defRPr/>
            </a:pP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団体の場合は、その団体の中で、活動組織の構成員となることを合意・決定した上で参加してください。</a:t>
            </a:r>
            <a:endParaRPr lang="en-US" altLang="ja-JP" dirty="0">
              <a:latin typeface="HG丸ｺﾞｼｯｸM-PRO" pitchFamily="50" charset="-128"/>
              <a:ea typeface="HG丸ｺﾞｼｯｸM-PRO" pitchFamily="50" charset="-128"/>
            </a:endParaRPr>
          </a:p>
        </p:txBody>
      </p:sp>
      <p:grpSp>
        <p:nvGrpSpPr>
          <p:cNvPr id="2" name="グループ化 1"/>
          <p:cNvGrpSpPr/>
          <p:nvPr/>
        </p:nvGrpSpPr>
        <p:grpSpPr>
          <a:xfrm>
            <a:off x="3236660" y="7346486"/>
            <a:ext cx="1382922" cy="892253"/>
            <a:chOff x="4916794" y="4678630"/>
            <a:chExt cx="1382922" cy="892253"/>
          </a:xfrm>
        </p:grpSpPr>
        <p:sp>
          <p:nvSpPr>
            <p:cNvPr id="100" name="円/楕円 99"/>
            <p:cNvSpPr/>
            <p:nvPr/>
          </p:nvSpPr>
          <p:spPr>
            <a:xfrm>
              <a:off x="5018183" y="4771143"/>
              <a:ext cx="1173220" cy="552902"/>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101" name="Oval 35"/>
            <p:cNvSpPr>
              <a:spLocks noChangeAspect="1" noChangeArrowheads="1"/>
            </p:cNvSpPr>
            <p:nvPr/>
          </p:nvSpPr>
          <p:spPr bwMode="auto">
            <a:xfrm flipH="1">
              <a:off x="5384293" y="5117483"/>
              <a:ext cx="475308" cy="453400"/>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103" name="Text Box 37"/>
            <p:cNvSpPr txBox="1">
              <a:spLocks noChangeAspect="1" noChangeArrowheads="1"/>
            </p:cNvSpPr>
            <p:nvPr/>
          </p:nvSpPr>
          <p:spPr bwMode="auto">
            <a:xfrm flipH="1">
              <a:off x="5316745" y="4818509"/>
              <a:ext cx="581121" cy="321122"/>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99" name="Oval 36"/>
            <p:cNvSpPr>
              <a:spLocks noChangeAspect="1" noChangeArrowheads="1"/>
            </p:cNvSpPr>
            <p:nvPr/>
          </p:nvSpPr>
          <p:spPr bwMode="auto">
            <a:xfrm flipH="1">
              <a:off x="4916794" y="4678630"/>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105" name="Oval 36"/>
            <p:cNvSpPr>
              <a:spLocks noChangeAspect="1" noChangeArrowheads="1"/>
            </p:cNvSpPr>
            <p:nvPr/>
          </p:nvSpPr>
          <p:spPr bwMode="auto">
            <a:xfrm flipH="1">
              <a:off x="5933834" y="4685521"/>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59" name="角丸四角形 58"/>
          <p:cNvSpPr>
            <a:spLocks/>
          </p:cNvSpPr>
          <p:nvPr/>
        </p:nvSpPr>
        <p:spPr bwMode="auto">
          <a:xfrm>
            <a:off x="548912"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①農業者のみで構成</a:t>
            </a:r>
          </a:p>
        </p:txBody>
      </p:sp>
      <p:sp>
        <p:nvSpPr>
          <p:cNvPr id="75" name="AutoShape 10"/>
          <p:cNvSpPr>
            <a:spLocks noChangeArrowheads="1"/>
          </p:cNvSpPr>
          <p:nvPr/>
        </p:nvSpPr>
        <p:spPr bwMode="auto">
          <a:xfrm>
            <a:off x="365962" y="6415848"/>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活動組織の構成例</a:t>
            </a:r>
          </a:p>
        </p:txBody>
      </p:sp>
      <p:sp>
        <p:nvSpPr>
          <p:cNvPr id="95" name="角丸四角形 94"/>
          <p:cNvSpPr>
            <a:spLocks/>
          </p:cNvSpPr>
          <p:nvPr/>
        </p:nvSpPr>
        <p:spPr bwMode="auto">
          <a:xfrm>
            <a:off x="3212976"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②農業者及びその他の者で構成</a:t>
            </a:r>
          </a:p>
        </p:txBody>
      </p:sp>
      <p:sp>
        <p:nvSpPr>
          <p:cNvPr id="96" name="テキスト ボックス 39">
            <a:extLst>
              <a:ext uri="{FF2B5EF4-FFF2-40B4-BE49-F238E27FC236}">
                <a16:creationId xmlns:a16="http://schemas.microsoft.com/office/drawing/2014/main" id="{E2B371F8-CAF4-4BA5-BED2-3EA19375FF8A}"/>
              </a:ext>
            </a:extLst>
          </p:cNvPr>
          <p:cNvSpPr txBox="1">
            <a:spLocks noChangeArrowheads="1"/>
          </p:cNvSpPr>
          <p:nvPr/>
        </p:nvSpPr>
        <p:spPr bwMode="auto">
          <a:xfrm>
            <a:off x="227812" y="3812952"/>
            <a:ext cx="5602475" cy="441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106844" tIns="35615" rIns="106844" bIns="35615"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① </a:t>
            </a:r>
            <a:r>
              <a:rPr lang="ja-JP" altLang="en-US" sz="1200" b="1" dirty="0">
                <a:latin typeface="HG丸ｺﾞｼｯｸM-PRO" panose="020F0600000000000000" pitchFamily="50" charset="-128"/>
                <a:ea typeface="HG丸ｺﾞｼｯｸM-PRO" panose="020F0600000000000000" pitchFamily="50" charset="-128"/>
              </a:rPr>
              <a:t>農業者のみ</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② 農業者及びその他の者</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地域住民、団体など</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97" name="正方形/長方形 96">
            <a:extLst>
              <a:ext uri="{FF2B5EF4-FFF2-40B4-BE49-F238E27FC236}">
                <a16:creationId xmlns:a16="http://schemas.microsoft.com/office/drawing/2014/main" id="{1F354491-82A4-4C7D-A1C3-CCDA693F6A52}"/>
              </a:ext>
            </a:extLst>
          </p:cNvPr>
          <p:cNvSpPr/>
          <p:nvPr/>
        </p:nvSpPr>
        <p:spPr>
          <a:xfrm>
            <a:off x="332656" y="4983635"/>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○共同活動</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98" name="正方形/長方形 97">
            <a:extLst>
              <a:ext uri="{FF2B5EF4-FFF2-40B4-BE49-F238E27FC236}">
                <a16:creationId xmlns:a16="http://schemas.microsoft.com/office/drawing/2014/main" id="{59E9A32F-0060-4412-BE3F-A5328A27C5B7}"/>
              </a:ext>
            </a:extLst>
          </p:cNvPr>
          <p:cNvSpPr/>
          <p:nvPr/>
        </p:nvSpPr>
        <p:spPr>
          <a:xfrm>
            <a:off x="466647" y="5172979"/>
            <a:ext cx="6219020" cy="276999"/>
          </a:xfrm>
          <a:prstGeom prst="rect">
            <a:avLst/>
          </a:prstGeom>
        </p:spPr>
        <p:txBody>
          <a:bodyPr wrap="square">
            <a:spAutoFit/>
          </a:bodyPr>
          <a:lstStyle/>
          <a:p>
            <a:pPr lvl="0">
              <a:spcBef>
                <a:spcPts val="297"/>
              </a:spcBef>
              <a:spcAft>
                <a:spcPts val="0"/>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農業者及びその他の者（地域住民、団体など）で構成される活動組織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2" name="正方形/長方形 101">
            <a:extLst>
              <a:ext uri="{FF2B5EF4-FFF2-40B4-BE49-F238E27FC236}">
                <a16:creationId xmlns:a16="http://schemas.microsoft.com/office/drawing/2014/main" id="{DE5D5758-7B54-487F-85AD-62A28BAE6EB9}"/>
              </a:ext>
            </a:extLst>
          </p:cNvPr>
          <p:cNvSpPr/>
          <p:nvPr/>
        </p:nvSpPr>
        <p:spPr>
          <a:xfrm>
            <a:off x="285823" y="5575884"/>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○施設の長寿命化、組織の広域化・体制強化</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104" name="正方形/長方形 103">
            <a:extLst>
              <a:ext uri="{FF2B5EF4-FFF2-40B4-BE49-F238E27FC236}">
                <a16:creationId xmlns:a16="http://schemas.microsoft.com/office/drawing/2014/main" id="{038A98A2-F34E-46B4-A8BD-ACC2B397F246}"/>
              </a:ext>
            </a:extLst>
          </p:cNvPr>
          <p:cNvSpPr/>
          <p:nvPr/>
        </p:nvSpPr>
        <p:spPr>
          <a:xfrm>
            <a:off x="445101" y="5750810"/>
            <a:ext cx="6174060" cy="276999"/>
          </a:xfrm>
          <a:prstGeom prst="rect">
            <a:avLst/>
          </a:prstGeom>
        </p:spPr>
        <p:txBody>
          <a:bodyPr wrap="square">
            <a:spAutoFit/>
          </a:bodyPr>
          <a:lstStyle/>
          <a:p>
            <a:pPr lvl="0">
              <a:spcBef>
                <a:spcPts val="297"/>
              </a:spcBef>
              <a:spcAft>
                <a:spcPts val="594"/>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農地維持支払交付金と同様の活動組織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6" name="AutoShape 10">
            <a:extLst>
              <a:ext uri="{FF2B5EF4-FFF2-40B4-BE49-F238E27FC236}">
                <a16:creationId xmlns:a16="http://schemas.microsoft.com/office/drawing/2014/main" id="{712A238B-D7C5-4F36-9D5C-6FAE37EF1E9B}"/>
              </a:ext>
            </a:extLst>
          </p:cNvPr>
          <p:cNvSpPr>
            <a:spLocks noChangeArrowheads="1"/>
          </p:cNvSpPr>
          <p:nvPr/>
        </p:nvSpPr>
        <p:spPr bwMode="auto">
          <a:xfrm>
            <a:off x="315600" y="3045676"/>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a:t>
            </a:r>
          </a:p>
        </p:txBody>
      </p:sp>
      <p:sp>
        <p:nvSpPr>
          <p:cNvPr id="114" name="Text Box 52">
            <a:extLst>
              <a:ext uri="{FF2B5EF4-FFF2-40B4-BE49-F238E27FC236}">
                <a16:creationId xmlns:a16="http://schemas.microsoft.com/office/drawing/2014/main" id="{44C28E8D-B1F5-7539-6915-A1DB16206B3B}"/>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a:t>
            </a:r>
          </a:p>
        </p:txBody>
      </p:sp>
    </p:spTree>
    <p:extLst>
      <p:ext uri="{BB962C8B-B14F-4D97-AF65-F5344CB8AC3E}">
        <p14:creationId xmlns:p14="http://schemas.microsoft.com/office/powerpoint/2010/main" val="1074245912"/>
      </p:ext>
    </p:extLst>
  </p:cSld>
  <p:clrMapOvr>
    <a:masterClrMapping/>
  </p:clrMapOvr>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トラベル">
  <a:themeElements>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トラベル">
      <a:majorFont>
        <a:latin typeface="Franklin Gothic Medium"/>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Franklin Gothic Book"/>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トラベル">
      <a:fillStyleLst>
        <a:solidFill>
          <a:schemeClr val="phClr"/>
        </a:solidFill>
        <a:gradFill rotWithShape="1">
          <a:gsLst>
            <a:gs pos="0">
              <a:schemeClr val="phClr">
                <a:tint val="30000"/>
                <a:satMod val="250000"/>
              </a:schemeClr>
            </a:gs>
            <a:gs pos="72000">
              <a:schemeClr val="phClr">
                <a:tint val="75000"/>
                <a:satMod val="210000"/>
              </a:schemeClr>
            </a:gs>
            <a:gs pos="100000">
              <a:schemeClr val="phClr">
                <a:tint val="85000"/>
                <a:satMod val="210000"/>
              </a:schemeClr>
            </a:gs>
          </a:gsLst>
          <a:lin ang="5400000" scaled="1"/>
        </a:gradFill>
        <a:gradFill rotWithShape="1">
          <a:gsLst>
            <a:gs pos="0">
              <a:schemeClr val="phClr">
                <a:tint val="75000"/>
                <a:shade val="85000"/>
                <a:satMod val="230000"/>
              </a:schemeClr>
            </a:gs>
            <a:gs pos="25000">
              <a:schemeClr val="phClr">
                <a:tint val="90000"/>
                <a:shade val="70000"/>
                <a:satMod val="220000"/>
              </a:schemeClr>
            </a:gs>
            <a:gs pos="50000">
              <a:schemeClr val="phClr">
                <a:tint val="90000"/>
                <a:shade val="58000"/>
                <a:satMod val="225000"/>
              </a:schemeClr>
            </a:gs>
            <a:gs pos="65000">
              <a:schemeClr val="phClr">
                <a:tint val="90000"/>
                <a:shade val="58000"/>
                <a:satMod val="225000"/>
              </a:schemeClr>
            </a:gs>
            <a:gs pos="80000">
              <a:schemeClr val="phClr">
                <a:tint val="90000"/>
                <a:shade val="69000"/>
                <a:satMod val="220000"/>
              </a:schemeClr>
            </a:gs>
            <a:gs pos="100000">
              <a:schemeClr val="phClr">
                <a:tint val="77000"/>
                <a:shade val="80000"/>
                <a:satMod val="230000"/>
              </a:schemeClr>
            </a:gs>
          </a:gsLst>
          <a:lin ang="5400000" scaled="1"/>
        </a:gradFill>
      </a:fillStyleLst>
      <a:lnStyleLst>
        <a:ln w="10000"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50800" dir="5400000" rotWithShape="0">
              <a:srgbClr val="4E3B30">
                <a:alpha val="60000"/>
              </a:srgbClr>
            </a:outerShdw>
          </a:effectLst>
        </a:effectStyle>
        <a:effectStyle>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a:effectStyle>
        <a:effectStyle>
          <a:effectLst>
            <a:outerShdw blurRad="76200" dist="50800" dir="5400000" rotWithShape="0">
              <a:srgbClr val="4E3B30">
                <a:alpha val="60000"/>
              </a:srgbClr>
            </a:outerShdw>
          </a:effectLst>
          <a:scene3d>
            <a:camera prst="obliqueTopLeft" fov="600000">
              <a:rot lat="0" lon="0" rev="0"/>
            </a:camera>
            <a:lightRig rig="balanced" dir="t">
              <a:rot lat="0" lon="0" rev="19200000"/>
            </a:lightRig>
          </a:scene3d>
          <a:sp3d contourW="12700" prstMaterial="matte">
            <a:bevelT w="60000" h="50800"/>
            <a:contourClr>
              <a:schemeClr val="phClr">
                <a:shade val="60000"/>
                <a:satMod val="110000"/>
              </a:schemeClr>
            </a:contourClr>
          </a:sp3d>
        </a:effectStyle>
      </a:effectStyleLst>
      <a:bgFillStyleLst>
        <a:solidFill>
          <a:schemeClr val="phClr"/>
        </a:solidFill>
        <a:blipFill>
          <a:blip xmlns:r="http://schemas.openxmlformats.org/officeDocument/2006/relationships" r:embed="rId1">
            <a:duotone>
              <a:schemeClr val="phClr">
                <a:shade val="90000"/>
                <a:satMod val="150000"/>
              </a:schemeClr>
              <a:schemeClr val="phClr">
                <a:tint val="88000"/>
                <a:satMod val="105000"/>
              </a:schemeClr>
            </a:duotone>
          </a:blip>
          <a:tile tx="0" ty="0" sx="95000" sy="95000" flip="none" algn="t"/>
        </a:blipFill>
        <a:blipFill>
          <a:blip xmlns:r="http://schemas.openxmlformats.org/officeDocument/2006/relationships" r:embed="rId2">
            <a:duotone>
              <a:schemeClr val="phClr">
                <a:shade val="30000"/>
                <a:satMod val="455000"/>
              </a:schemeClr>
              <a:schemeClr val="phClr">
                <a:tint val="95000"/>
                <a:satMod val="120000"/>
              </a:schemeClr>
            </a:duotone>
          </a:blip>
          <a:stretch>
            <a:fillRect/>
          </a:stretch>
        </a:blipFill>
      </a:bgFillStyleLst>
    </a:fmtScheme>
  </a:themeElements>
  <a:objectDefaults/>
  <a:extraClrSchemeLst/>
</a:theme>
</file>

<file path=ppt/theme/theme2.xml><?xml version="1.0" encoding="utf-8"?>
<a:theme xmlns:a="http://schemas.openxmlformats.org/drawingml/2006/main" name="標準デザイン">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rgbClr val="FF0000"/>
          </a:solidFill>
          <a:tailEnd type="triangle" w="sm" len="lg"/>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ドキュメント" ma:contentTypeID="0x010100449D4D1FDA7D074097ED059E00AA68DB" ma:contentTypeVersion="17" ma:contentTypeDescription="新しいドキュメントを作成します。" ma:contentTypeScope="" ma:versionID="e1cdd42c782fba72941a1cfc529c0689">
  <xsd:schema xmlns:xsd="http://www.w3.org/2001/XMLSchema" xmlns:xs="http://www.w3.org/2001/XMLSchema" xmlns:p="http://schemas.microsoft.com/office/2006/metadata/properties" xmlns:ns2="47cf54f0-14a1-45f9-a1df-8901cc55d238" xmlns:ns3="e3e09e67-d7cc-4e47-828f-5f2cf354dd97" targetNamespace="http://schemas.microsoft.com/office/2006/metadata/properties" ma:root="true" ma:fieldsID="eb26c9bcc38841b69697e3dd768c9a8c" ns2:_="" ns3:_="">
    <xsd:import namespace="47cf54f0-14a1-45f9-a1df-8901cc55d238"/>
    <xsd:import namespace="e3e09e67-d7cc-4e47-828f-5f2cf354dd97"/>
    <xsd:element name="properties">
      <xsd:complexType>
        <xsd:sequence>
          <xsd:element name="documentManagement">
            <xsd:complexType>
              <xsd:all>
                <xsd:element ref="ns2:_x4f5c__x6210__x65e5__x6642_" minOccurs="0"/>
                <xsd:element ref="ns2:MediaServiceMetadata" minOccurs="0"/>
                <xsd:element ref="ns2:MediaServiceFastMetadata" minOccurs="0"/>
                <xsd:element ref="ns2:MediaServiceObjectDetectorVersions" minOccurs="0"/>
                <xsd:element ref="ns2:MediaLengthInSeconds" minOccurs="0"/>
                <xsd:element ref="ns2:MediaServiceDateTaken" minOccurs="0"/>
                <xsd:element ref="ns2:lcf76f155ced4ddcb4097134ff3c332f" minOccurs="0"/>
                <xsd:element ref="ns3:TaxCatchAll" minOccurs="0"/>
                <xsd:element ref="ns2:MediaServiceGenerationTime" minOccurs="0"/>
                <xsd:element ref="ns2:MediaServiceEventHashCode" minOccurs="0"/>
                <xsd:element ref="ns3:SharedWithUsers" minOccurs="0"/>
                <xsd:element ref="ns3:SharedWithDetails" minOccurs="0"/>
                <xsd:element ref="ns2:MediaServiceOCR" minOccurs="0"/>
                <xsd:element ref="ns2:MediaServiceLocation" minOccurs="0"/>
                <xsd:element ref="ns2:_Flow_SignoffStatu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7cf54f0-14a1-45f9-a1df-8901cc55d238" elementFormDefault="qualified">
    <xsd:import namespace="http://schemas.microsoft.com/office/2006/documentManagement/types"/>
    <xsd:import namespace="http://schemas.microsoft.com/office/infopath/2007/PartnerControls"/>
    <xsd:element name="_x4f5c__x6210__x65e5__x6642_" ma:index="8" nillable="true" ma:displayName="作成日時" ma:default="" ma:description="" ma:format="DateTime" ma:internalName="_x4f5c__x6210__x65e5__x6642_">
      <xsd:simpleType>
        <xsd:restriction base="dms:DateTime"/>
      </xsd:simple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DateTaken" ma:index="13" nillable="true" ma:displayName="MediaServiceDateTaken" ma:description="" ma:hidden="true" ma:indexed="true" ma:internalName="MediaServiceDateTaken" ma:readOnly="true">
      <xsd:simpleType>
        <xsd:restriction base="dms:Text"/>
      </xsd:simpleType>
    </xsd:element>
    <xsd:element name="lcf76f155ced4ddcb4097134ff3c332f" ma:index="15" nillable="true" ma:taxonomy="true" ma:internalName="lcf76f155ced4ddcb4097134ff3c332f" ma:taxonomyFieldName="MediaServiceImageTags" ma:displayName="画像タグ" ma:readOnly="false" ma:fieldId="{5cf76f15-5ced-4ddc-b409-7134ff3c332f}" ma:taxonomyMulti="true" ma:sspId="1e1c6816-2a4f-4461-93c7-8dd281d6228d" ma:termSetId="09814cd3-568e-fe90-9814-8d621ff8fb84" ma:anchorId="fba54fb3-c3e1-fe81-a776-ca4b69148c4d" ma:open="true" ma:isKeyword="false">
      <xsd:complexType>
        <xsd:sequence>
          <xsd:element ref="pc:Terms" minOccurs="0" maxOccurs="1"/>
        </xsd:sequence>
      </xsd:complex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OCR" ma:index="21" nillable="true" ma:displayName="Extracted Text" ma:internalName="MediaServiceOCR" ma:readOnly="true">
      <xsd:simpleType>
        <xsd:restriction base="dms:Note">
          <xsd:maxLength value="255"/>
        </xsd:restriction>
      </xsd:simpleType>
    </xsd:element>
    <xsd:element name="MediaServiceLocation" ma:index="22" nillable="true" ma:displayName="Location" ma:description="" ma:indexed="true" ma:internalName="MediaServiceLocation" ma:readOnly="true">
      <xsd:simpleType>
        <xsd:restriction base="dms:Text"/>
      </xsd:simpleType>
    </xsd:element>
    <xsd:element name="_Flow_SignoffStatus" ma:index="23" nillable="true" ma:displayName="承認の状態" ma:internalName="_x627f__x8a8d__x306e__x72b6__x614b_">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e3e09e67-d7cc-4e47-828f-5f2cf354dd97" elementFormDefault="qualified">
    <xsd:import namespace="http://schemas.microsoft.com/office/2006/documentManagement/types"/>
    <xsd:import namespace="http://schemas.microsoft.com/office/infopath/2007/PartnerControls"/>
    <xsd:element name="TaxCatchAll" ma:index="16" nillable="true" ma:displayName="Taxonomy Catch All Column" ma:hidden="true" ma:list="{7f0365cc-d21f-426e-8260-a497d9e1789d}" ma:internalName="TaxCatchAll" ma:showField="CatchAllData" ma:web="e3e09e67-d7cc-4e47-828f-5f2cf354dd97">
      <xsd:complexType>
        <xsd:complexContent>
          <xsd:extension base="dms:MultiChoiceLookup">
            <xsd:sequence>
              <xsd:element name="Value" type="dms:Lookup" maxOccurs="unbounded" minOccurs="0" nillable="true"/>
            </xsd:sequence>
          </xsd:extension>
        </xsd:complexContent>
      </xsd:complexType>
    </xsd:element>
    <xsd:element name="SharedWithUsers" ma:index="19" nillable="true" ma:displayName="共有相手"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共有相手の詳細情報"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e3e09e67-d7cc-4e47-828f-5f2cf354dd97" xsi:nil="true"/>
    <_Flow_SignoffStatus xmlns="47cf54f0-14a1-45f9-a1df-8901cc55d238" xsi:nil="true"/>
    <lcf76f155ced4ddcb4097134ff3c332f xmlns="47cf54f0-14a1-45f9-a1df-8901cc55d238">
      <Terms xmlns="http://schemas.microsoft.com/office/infopath/2007/PartnerControls"/>
    </lcf76f155ced4ddcb4097134ff3c332f>
    <_x4f5c__x6210__x65e5__x6642_ xmlns="47cf54f0-14a1-45f9-a1df-8901cc55d238" xsi:nil="true"/>
  </documentManagement>
</p:properties>
</file>

<file path=customXml/itemProps1.xml><?xml version="1.0" encoding="utf-8"?>
<ds:datastoreItem xmlns:ds="http://schemas.openxmlformats.org/officeDocument/2006/customXml" ds:itemID="{82C2FB3A-28E5-4CDA-B293-2C1AA35801C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7cf54f0-14a1-45f9-a1df-8901cc55d238"/>
    <ds:schemaRef ds:uri="e3e09e67-d7cc-4e47-828f-5f2cf354dd9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41A6949C-D075-4423-908B-C5A45DCCC7CE}">
  <ds:schemaRefs>
    <ds:schemaRef ds:uri="http://schemas.microsoft.com/sharepoint/v3/contenttype/forms"/>
  </ds:schemaRefs>
</ds:datastoreItem>
</file>

<file path=customXml/itemProps3.xml><?xml version="1.0" encoding="utf-8"?>
<ds:datastoreItem xmlns:ds="http://schemas.openxmlformats.org/officeDocument/2006/customXml" ds:itemID="{C6195CAE-E3A4-4853-B414-F5ADC9CF185B}">
  <ds:schemaRefs>
    <ds:schemaRef ds:uri="http://schemas.microsoft.com/office/2006/metadata/properties"/>
    <ds:schemaRef ds:uri="http://schemas.microsoft.com/office/infopath/2007/PartnerControls"/>
    <ds:schemaRef ds:uri="e3e09e67-d7cc-4e47-828f-5f2cf354dd97"/>
    <ds:schemaRef ds:uri="47cf54f0-14a1-45f9-a1df-8901cc55d238"/>
  </ds:schemaRefs>
</ds:datastoreItem>
</file>

<file path=docProps/app.xml><?xml version="1.0" encoding="utf-8"?>
<Properties xmlns="http://schemas.openxmlformats.org/officeDocument/2006/extended-properties" xmlns:vt="http://schemas.openxmlformats.org/officeDocument/2006/docPropsVTypes">
  <Template>Trek</Template>
  <TotalTime>65495</TotalTime>
  <Words>26473</Words>
  <Application>Microsoft Office PowerPoint</Application>
  <PresentationFormat>A4 210 x 297 mm</PresentationFormat>
  <Paragraphs>2258</Paragraphs>
  <Slides>76</Slides>
  <Notes>5</Notes>
  <HiddenSlides>0</HiddenSlides>
  <MMClips>0</MMClips>
  <ScaleCrop>false</ScaleCrop>
  <HeadingPairs>
    <vt:vector size="6" baseType="variant">
      <vt:variant>
        <vt:lpstr>使用されているフォント</vt:lpstr>
      </vt:variant>
      <vt:variant>
        <vt:i4>20</vt:i4>
      </vt:variant>
      <vt:variant>
        <vt:lpstr>テーマ</vt:lpstr>
      </vt:variant>
      <vt:variant>
        <vt:i4>3</vt:i4>
      </vt:variant>
      <vt:variant>
        <vt:lpstr>スライド タイトル</vt:lpstr>
      </vt:variant>
      <vt:variant>
        <vt:i4>76</vt:i4>
      </vt:variant>
    </vt:vector>
  </HeadingPairs>
  <TitlesOfParts>
    <vt:vector size="99" baseType="lpstr">
      <vt:lpstr>ＤＦ特太ゴシック体</vt:lpstr>
      <vt:lpstr>HGP創英角ﾎﾟｯﾌﾟ体</vt:lpstr>
      <vt:lpstr>HGS創英角ｺﾞｼｯｸUB</vt:lpstr>
      <vt:lpstr>HGS創英角ﾎﾟｯﾌﾟ体</vt:lpstr>
      <vt:lpstr>HG丸ｺﾞｼｯｸM-PRO</vt:lpstr>
      <vt:lpstr>Meiryo UI</vt:lpstr>
      <vt:lpstr>ＭＳ Ｐゴシック</vt:lpstr>
      <vt:lpstr>ＭＳ Ｐ明朝</vt:lpstr>
      <vt:lpstr>ＭＳ ゴシック</vt:lpstr>
      <vt:lpstr>ＭＳ 明朝</vt:lpstr>
      <vt:lpstr>メイリオ</vt:lpstr>
      <vt:lpstr>Arial</vt:lpstr>
      <vt:lpstr>Calibri</vt:lpstr>
      <vt:lpstr>Calibri Light</vt:lpstr>
      <vt:lpstr>Century</vt:lpstr>
      <vt:lpstr>Franklin Gothic Book</vt:lpstr>
      <vt:lpstr>Franklin Gothic Medium</vt:lpstr>
      <vt:lpstr>Times New Roman</vt:lpstr>
      <vt:lpstr>Wingdings</vt:lpstr>
      <vt:lpstr>Wingdings 2</vt:lpstr>
      <vt:lpstr>トラベル</vt:lpstr>
      <vt:lpstr>標準デザイン</vt:lpstr>
      <vt:lpstr>Office テーマ</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iii</dc:creator>
  <cp:lastModifiedBy>山本 大輔</cp:lastModifiedBy>
  <cp:revision>2814</cp:revision>
  <cp:lastPrinted>2024-12-04T01:07:35Z</cp:lastPrinted>
  <dcterms:created xsi:type="dcterms:W3CDTF">2005-12-03T00:13:53Z</dcterms:created>
  <dcterms:modified xsi:type="dcterms:W3CDTF">2024-12-09T01:30:14Z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0x010100449D4D1FDA7D074097ED059E00AA68DB</vt:lpwstr>
  </property>
</Properties>
</file>